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8" r:id="rId4"/>
    <p:sldId id="267" r:id="rId5"/>
    <p:sldId id="269" r:id="rId6"/>
    <p:sldId id="257" r:id="rId7"/>
    <p:sldId id="258" r:id="rId8"/>
    <p:sldId id="260" r:id="rId9"/>
    <p:sldId id="261" r:id="rId10"/>
    <p:sldId id="271" r:id="rId11"/>
    <p:sldId id="264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0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225212-D37B-4913-95A7-B279505DE222}" type="datetimeFigureOut">
              <a:rPr lang="en-US"/>
              <a:pPr>
                <a:defRPr/>
              </a:pPr>
              <a:t>7/28/2017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AF039B-A8C4-405A-9395-329C43787C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1</a:t>
            </a:r>
            <a:r>
              <a:rPr lang="en-US" altLang="en-US" baseline="30000" smtClean="0"/>
              <a:t>st</a:t>
            </a:r>
            <a:r>
              <a:rPr lang="en-US" altLang="en-US" smtClean="0"/>
              <a:t> number coefficient, second number base (always 10)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777ED7-46BC-40D0-B8A5-67D672E28D9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476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1</a:t>
            </a:r>
            <a:r>
              <a:rPr lang="en-US" altLang="en-US" baseline="30000" smtClean="0"/>
              <a:t>st</a:t>
            </a:r>
            <a:r>
              <a:rPr lang="en-US" altLang="en-US" smtClean="0"/>
              <a:t> number coefficient, second number base (always 10)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F6D3C2-5FCD-4F7F-A15A-F975475E008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3692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1</a:t>
            </a:r>
            <a:r>
              <a:rPr lang="en-US" altLang="en-US" baseline="30000" smtClean="0"/>
              <a:t>st</a:t>
            </a:r>
            <a:r>
              <a:rPr lang="en-US" altLang="en-US" smtClean="0"/>
              <a:t> number coefficient, second number base (always 10)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9AB0A1-B338-42C3-BA02-6361D8E5DEF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3492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1</a:t>
            </a:r>
            <a:r>
              <a:rPr lang="en-US" altLang="en-US" baseline="30000" smtClean="0"/>
              <a:t>st</a:t>
            </a:r>
            <a:r>
              <a:rPr lang="en-US" altLang="en-US" smtClean="0"/>
              <a:t> number coefficient, second number base (always 10)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867615-EB1F-4A98-9818-8AC0A68C050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6988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D25AE6-2D7F-4F91-9B10-962F7F4EA22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0645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Also remind how to find the area of the triangle and Pythagorean theorem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C7AB46-E888-40E1-9D32-2663B95B95A5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593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77D832A-632B-4AD8-ABE1-65D67CA12F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8277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08063-732E-4520-89AD-7645787F728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44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4AA22-1EA0-4FF9-926C-D065128D87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45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3FA2D-08DA-4A92-9241-4CACBDE2F4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4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8135DF-92C8-4463-B215-E395018B25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10309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AA1AF-E6F6-486F-95DB-C0006AED73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995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CF2C6-8EB4-40C8-BEE5-5638739DC0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0846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E8781-2E0F-4931-873F-7CF66FF87C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38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F9D54-553E-4B3E-ADAF-9F54BC4D1F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24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8A886A64-6A97-4522-8EB4-8EFA4081FE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713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0796F97A-2129-4BD0-8709-BDF81B2A3C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812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7894572-A8A3-4021-925B-16D1207325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02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 sure to check out the Guide to Effective Instruction: &lt;strong&gt;Measurement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705100"/>
            <a:ext cx="5238750" cy="1447800"/>
          </a:xfrm>
          <a:prstGeom prst="rect">
            <a:avLst/>
          </a:prstGeom>
        </p:spPr>
      </p:pic>
      <p:pic>
        <p:nvPicPr>
          <p:cNvPr id="4" name="Picture 3" descr="Weight &lt;strong&gt;Measurement&lt;/strong&gt; Balanc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267200"/>
            <a:ext cx="1816173" cy="2206565"/>
          </a:xfrm>
          <a:prstGeom prst="rect">
            <a:avLst/>
          </a:prstGeom>
        </p:spPr>
      </p:pic>
      <p:pic>
        <p:nvPicPr>
          <p:cNvPr id="7" name="Picture 6" descr="protractor_for_angle_&lt;strong&gt;measurement&lt;/strong&gt;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0"/>
            <a:ext cx="3038899" cy="1991003"/>
          </a:xfrm>
          <a:prstGeom prst="rect">
            <a:avLst/>
          </a:prstGeom>
        </p:spPr>
      </p:pic>
      <p:pic>
        <p:nvPicPr>
          <p:cNvPr id="8" name="Picture 7" descr="Forces are measured using a unit called the Newton (named after Sir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834" y="381000"/>
            <a:ext cx="164592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Metric Conversions</a:t>
            </a: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41148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Base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22860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h-</a:t>
            </a: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32004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D-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68580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m-</a:t>
            </a:r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59436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c-</a:t>
            </a:r>
          </a:p>
        </p:txBody>
      </p: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50292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d-</a:t>
            </a: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13716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k-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1374058" y="3886200"/>
            <a:ext cx="62459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Ex</a:t>
            </a:r>
            <a:r>
              <a:rPr lang="en-US" altLang="en-US" sz="2800" dirty="0"/>
              <a:t>. How many meters are in .633 km? 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524000" y="2414882"/>
            <a:ext cx="624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Count how many places you go from the start to what you want.  Move the decimal place that many places and in that direction</a:t>
            </a:r>
            <a:endParaRPr lang="en-US" altLang="en-US" sz="2400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938758" y="5486400"/>
            <a:ext cx="76175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Ex</a:t>
            </a:r>
            <a:r>
              <a:rPr lang="en-US" altLang="en-US" sz="2800" dirty="0"/>
              <a:t>. How many </a:t>
            </a:r>
            <a:r>
              <a:rPr lang="en-US" altLang="en-US" sz="2800" dirty="0" smtClean="0"/>
              <a:t>grams </a:t>
            </a:r>
            <a:r>
              <a:rPr lang="en-US" altLang="en-US" sz="2800" dirty="0"/>
              <a:t>are in </a:t>
            </a:r>
            <a:r>
              <a:rPr lang="en-US" altLang="en-US" sz="2800" dirty="0" smtClean="0"/>
              <a:t>5.678 </a:t>
            </a:r>
            <a:r>
              <a:rPr lang="en-US" altLang="en-US" sz="2800" dirty="0" smtClean="0"/>
              <a:t>centigrams</a:t>
            </a:r>
            <a:r>
              <a:rPr lang="en-US" altLang="en-US" sz="2800" dirty="0" smtClean="0"/>
              <a:t>? 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66800" y="98425"/>
            <a:ext cx="6553200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Finding sides &amp; angles with right triangles…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1960563"/>
            <a:ext cx="8229600" cy="16764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kern="0" dirty="0" smtClean="0"/>
              <a:t>Total degrees = 180</a:t>
            </a:r>
            <a:r>
              <a:rPr lang="en-US" baseline="30000" dirty="0"/>
              <a:t>o</a:t>
            </a:r>
            <a:endParaRPr lang="en-US" altLang="en-US" kern="0" dirty="0" smtClean="0"/>
          </a:p>
          <a:p>
            <a:pPr eaLnBrk="1" hangingPunct="1">
              <a:defRPr/>
            </a:pPr>
            <a:r>
              <a:rPr lang="en-US" altLang="en-US" kern="0" dirty="0" smtClean="0"/>
              <a:t>Pythagorean Theorem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sz="3200" kern="0" dirty="0" smtClean="0">
                <a:solidFill>
                  <a:schemeClr val="accent2"/>
                </a:solidFill>
              </a:rPr>
              <a:t>a</a:t>
            </a:r>
            <a:r>
              <a:rPr lang="en-US" altLang="en-US" sz="3200" kern="0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en-US" sz="3200" kern="0" dirty="0" smtClean="0">
                <a:solidFill>
                  <a:schemeClr val="accent2"/>
                </a:solidFill>
              </a:rPr>
              <a:t> + b</a:t>
            </a:r>
            <a:r>
              <a:rPr lang="en-US" altLang="en-US" sz="3200" kern="0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en-US" sz="3200" kern="0" dirty="0" smtClean="0">
                <a:solidFill>
                  <a:schemeClr val="accent2"/>
                </a:solidFill>
              </a:rPr>
              <a:t> = c</a:t>
            </a:r>
            <a:r>
              <a:rPr lang="en-US" altLang="en-US" sz="3200" kern="0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en-US" kern="0" baseline="30000" dirty="0" smtClean="0"/>
              <a:t/>
            </a:r>
            <a:br>
              <a:rPr lang="en-US" altLang="en-US" kern="0" baseline="30000" dirty="0" smtClean="0"/>
            </a:br>
            <a:r>
              <a:rPr lang="en-US" altLang="en-US" kern="0" baseline="30000" dirty="0" smtClean="0"/>
              <a:t>			</a:t>
            </a:r>
          </a:p>
        </p:txBody>
      </p:sp>
      <p:sp>
        <p:nvSpPr>
          <p:cNvPr id="16" name="Right Triangle 15"/>
          <p:cNvSpPr/>
          <p:nvPr/>
        </p:nvSpPr>
        <p:spPr>
          <a:xfrm>
            <a:off x="3200400" y="4735513"/>
            <a:ext cx="2362200" cy="14478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00400" y="6030913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91000" y="50403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15 m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86200" y="6183313"/>
            <a:ext cx="56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? 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5891213"/>
            <a:ext cx="5254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</a:rPr>
              <a:t>30</a:t>
            </a:r>
            <a:r>
              <a:rPr lang="en-US" baseline="30000" dirty="0">
                <a:latin typeface="+mn-lt"/>
              </a:rPr>
              <a:t>o</a:t>
            </a:r>
            <a:endParaRPr lang="en-US" dirty="0">
              <a:latin typeface="+mn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200" y="4038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kern="0" dirty="0" smtClean="0"/>
              <a:t>Example: Find the ? side and the </a:t>
            </a:r>
            <a:r>
              <a:rPr lang="en-US" kern="0" dirty="0" smtClean="0">
                <a:latin typeface="Symbol" panose="05050102010706020507" pitchFamily="18" charset="2"/>
              </a:rPr>
              <a:t>q </a:t>
            </a:r>
            <a:r>
              <a:rPr lang="en-US" kern="0" dirty="0" smtClean="0"/>
              <a:t>angle…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7543800" y="152400"/>
            <a:ext cx="1143000" cy="121920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ight Triangle 22"/>
          <p:cNvSpPr/>
          <p:nvPr/>
        </p:nvSpPr>
        <p:spPr>
          <a:xfrm>
            <a:off x="381000" y="152400"/>
            <a:ext cx="1143000" cy="121920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71738" y="5275263"/>
            <a:ext cx="825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7.5 m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38500" y="4886325"/>
            <a:ext cx="30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Symbol" panose="05050102010706020507" pitchFamily="18" charset="2"/>
              </a:rPr>
              <a:t>q</a:t>
            </a:r>
            <a:endParaRPr lang="en-US" altLang="en-US" sz="1800">
              <a:latin typeface="Sylfaen" panose="010A05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/>
      <p:bldP spid="2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Rearranging equations…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447800"/>
            <a:ext cx="8382000" cy="5029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sz="2400" kern="0" dirty="0" smtClean="0"/>
              <a:t>When isolating a variable:</a:t>
            </a:r>
          </a:p>
          <a:p>
            <a:pPr lvl="1" eaLnBrk="1" hangingPunct="1">
              <a:defRPr/>
            </a:pPr>
            <a:r>
              <a:rPr lang="en-US" altLang="en-US" sz="2400" kern="0" dirty="0" smtClean="0"/>
              <a:t>If a constant is added to the variable, subtract the constant from both sides of the equation.</a:t>
            </a:r>
          </a:p>
          <a:p>
            <a:pPr lvl="2" eaLnBrk="1" hangingPunct="1">
              <a:defRPr/>
            </a:pPr>
            <a:r>
              <a:rPr lang="en-US" altLang="en-US" sz="2000" kern="0" dirty="0" smtClean="0"/>
              <a:t>Example:	x + 2 = 4</a:t>
            </a:r>
          </a:p>
          <a:p>
            <a:pPr lvl="1" eaLnBrk="1" hangingPunct="1">
              <a:defRPr/>
            </a:pPr>
            <a:r>
              <a:rPr lang="en-US" altLang="en-US" sz="2400" kern="0" dirty="0" smtClean="0"/>
              <a:t>If a constant is subtracted from the variable, add the constant to both sides of the equation.</a:t>
            </a:r>
          </a:p>
          <a:p>
            <a:pPr lvl="2" eaLnBrk="1" hangingPunct="1">
              <a:defRPr/>
            </a:pPr>
            <a:r>
              <a:rPr lang="en-US" altLang="en-US" sz="2000" kern="0" dirty="0" smtClean="0"/>
              <a:t>Example:	x – 2 = 4</a:t>
            </a:r>
          </a:p>
          <a:p>
            <a:pPr lvl="1" eaLnBrk="1" hangingPunct="1">
              <a:defRPr/>
            </a:pPr>
            <a:r>
              <a:rPr lang="en-US" altLang="en-US" sz="2400" kern="0" dirty="0" smtClean="0"/>
              <a:t>If a variable is multiplied by a constant, divide both sides of the equation by the constant.</a:t>
            </a:r>
          </a:p>
          <a:p>
            <a:pPr lvl="2" eaLnBrk="1" hangingPunct="1">
              <a:defRPr/>
            </a:pPr>
            <a:r>
              <a:rPr lang="en-US" altLang="en-US" sz="2000" kern="0" dirty="0" smtClean="0"/>
              <a:t>Example:	2x = 4</a:t>
            </a:r>
          </a:p>
          <a:p>
            <a:pPr lvl="1" eaLnBrk="1" hangingPunct="1">
              <a:defRPr/>
            </a:pPr>
            <a:r>
              <a:rPr lang="en-US" altLang="en-US" sz="2400" kern="0" dirty="0" smtClean="0"/>
              <a:t>If a variable is divided by a constant, multiply both sides of the equation by the constant.</a:t>
            </a:r>
          </a:p>
          <a:p>
            <a:pPr lvl="2" eaLnBrk="1" hangingPunct="1">
              <a:defRPr/>
            </a:pPr>
            <a:r>
              <a:rPr lang="en-US" altLang="en-US" sz="2000" kern="0" dirty="0" smtClean="0"/>
              <a:t>Example:	x/2 = 4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400" kern="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43400" y="289560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553200" y="289560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43400" y="405765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53200" y="405765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525780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62600" y="525780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640080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6400800"/>
            <a:ext cx="228600" cy="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2644775"/>
            <a:ext cx="24812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2644775"/>
            <a:ext cx="8588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806825"/>
            <a:ext cx="25003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38" y="3806825"/>
            <a:ext cx="8604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5026025"/>
            <a:ext cx="17748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3" y="5026025"/>
            <a:ext cx="85883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50" y="6146800"/>
            <a:ext cx="16891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6162675"/>
            <a:ext cx="8604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00600" y="4038600"/>
            <a:ext cx="152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Slope and Area</a:t>
            </a:r>
          </a:p>
        </p:txBody>
      </p:sp>
      <p:grpSp>
        <p:nvGrpSpPr>
          <p:cNvPr id="17411" name="Group 9"/>
          <p:cNvGrpSpPr>
            <a:grpSpLocks/>
          </p:cNvGrpSpPr>
          <p:nvPr/>
        </p:nvGrpSpPr>
        <p:grpSpPr bwMode="auto">
          <a:xfrm>
            <a:off x="457200" y="4860925"/>
            <a:ext cx="2027238" cy="1920875"/>
            <a:chOff x="1146548" y="2194181"/>
            <a:chExt cx="2027043" cy="1920501"/>
          </a:xfrm>
        </p:grpSpPr>
        <p:sp>
          <p:nvSpPr>
            <p:cNvPr id="5" name="Right Triangle 4"/>
            <p:cNvSpPr/>
            <p:nvPr/>
          </p:nvSpPr>
          <p:spPr>
            <a:xfrm>
              <a:off x="1676722" y="2194181"/>
              <a:ext cx="1219083" cy="1371333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76722" y="3413144"/>
              <a:ext cx="152385" cy="1523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2544" name="TextBox 6"/>
            <p:cNvSpPr txBox="1">
              <a:spLocks noChangeArrowheads="1"/>
            </p:cNvSpPr>
            <p:nvPr/>
          </p:nvSpPr>
          <p:spPr bwMode="auto">
            <a:xfrm>
              <a:off x="1146548" y="2634998"/>
              <a:ext cx="569387" cy="369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6 m</a:t>
              </a:r>
            </a:p>
          </p:txBody>
        </p:sp>
        <p:sp>
          <p:nvSpPr>
            <p:cNvPr id="22545" name="TextBox 7"/>
            <p:cNvSpPr txBox="1">
              <a:spLocks noChangeArrowheads="1"/>
            </p:cNvSpPr>
            <p:nvPr/>
          </p:nvSpPr>
          <p:spPr bwMode="auto">
            <a:xfrm>
              <a:off x="2026439" y="3565782"/>
              <a:ext cx="569387" cy="369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 m</a:t>
              </a:r>
            </a:p>
          </p:txBody>
        </p:sp>
        <p:sp>
          <p:nvSpPr>
            <p:cNvPr id="22546" name="TextBox 8"/>
            <p:cNvSpPr txBox="1">
              <a:spLocks noChangeArrowheads="1"/>
            </p:cNvSpPr>
            <p:nvPr/>
          </p:nvSpPr>
          <p:spPr bwMode="auto">
            <a:xfrm>
              <a:off x="2988860" y="3745468"/>
              <a:ext cx="184731" cy="369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901950" y="4860925"/>
            <a:ext cx="2209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3722688" y="6235700"/>
            <a:ext cx="569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8 m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2362200" y="5302250"/>
            <a:ext cx="569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6 m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219200"/>
            <a:ext cx="8534400" cy="16764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kern="0" dirty="0" smtClean="0"/>
              <a:t>Finding the area of shapes:</a:t>
            </a:r>
          </a:p>
          <a:p>
            <a:pPr lvl="1" eaLnBrk="1" hangingPunct="1">
              <a:defRPr/>
            </a:pPr>
            <a:r>
              <a:rPr lang="en-US" altLang="en-US" kern="0" dirty="0" smtClean="0"/>
              <a:t>Area of a square/rectangle = base x height</a:t>
            </a:r>
          </a:p>
          <a:p>
            <a:pPr lvl="1" eaLnBrk="1" hangingPunct="1">
              <a:defRPr/>
            </a:pPr>
            <a:r>
              <a:rPr lang="en-US" altLang="en-US" kern="0" dirty="0" smtClean="0"/>
              <a:t>Area of a triangle = 1/2(base x height)</a:t>
            </a:r>
          </a:p>
          <a:p>
            <a:pPr>
              <a:defRPr/>
            </a:pPr>
            <a:r>
              <a:rPr lang="en-US" altLang="en-US" kern="0" dirty="0" smtClean="0"/>
              <a:t>Slope = </a:t>
            </a:r>
            <a:r>
              <a:rPr lang="en-US" altLang="en-US" kern="0" dirty="0" smtClean="0"/>
              <a:t>(y</a:t>
            </a:r>
            <a:r>
              <a:rPr lang="en-US" altLang="en-US" kern="0" baseline="-25000" dirty="0" smtClean="0"/>
              <a:t>2</a:t>
            </a:r>
            <a:r>
              <a:rPr lang="en-US" altLang="en-US" kern="0" dirty="0" smtClean="0"/>
              <a:t> – y</a:t>
            </a:r>
            <a:r>
              <a:rPr lang="en-US" altLang="en-US" kern="0" baseline="-25000" dirty="0" smtClean="0"/>
              <a:t>1</a:t>
            </a:r>
            <a:r>
              <a:rPr lang="en-US" altLang="en-US" kern="0" dirty="0" smtClean="0"/>
              <a:t>)/(x</a:t>
            </a:r>
            <a:r>
              <a:rPr lang="en-US" altLang="en-US" kern="0" baseline="-25000" dirty="0" smtClean="0"/>
              <a:t>2</a:t>
            </a:r>
            <a:r>
              <a:rPr lang="en-US" altLang="en-US" kern="0" dirty="0" smtClean="0"/>
              <a:t> </a:t>
            </a:r>
            <a:r>
              <a:rPr lang="en-US" altLang="en-US" kern="0" dirty="0"/>
              <a:t>– </a:t>
            </a:r>
            <a:r>
              <a:rPr lang="en-US" altLang="en-US" kern="0" dirty="0" smtClean="0"/>
              <a:t>x</a:t>
            </a:r>
            <a:r>
              <a:rPr lang="en-US" altLang="en-US" kern="0" baseline="-25000" dirty="0" smtClean="0"/>
              <a:t>1</a:t>
            </a:r>
            <a:r>
              <a:rPr lang="en-US" altLang="en-US" kern="0" dirty="0"/>
              <a:t>)</a:t>
            </a:r>
            <a:endParaRPr lang="en-US" altLang="en-US" kern="0" dirty="0" smtClean="0"/>
          </a:p>
          <a:p>
            <a:pPr eaLnBrk="1" hangingPunct="1">
              <a:defRPr/>
            </a:pPr>
            <a:r>
              <a:rPr lang="en-US" altLang="en-US" kern="0" dirty="0" smtClean="0"/>
              <a:t>Example: Find area of all three shapes and slope of the graphed line.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kern="0" baseline="30000" dirty="0" smtClean="0"/>
              <a:t/>
            </a:r>
            <a:br>
              <a:rPr lang="en-US" altLang="en-US" kern="0" baseline="30000" dirty="0" smtClean="0"/>
            </a:br>
            <a:r>
              <a:rPr lang="en-US" altLang="en-US" kern="0" baseline="30000" dirty="0" smtClean="0"/>
              <a:t>			</a:t>
            </a:r>
          </a:p>
        </p:txBody>
      </p:sp>
      <p:pic>
        <p:nvPicPr>
          <p:cNvPr id="19" name="Picture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790" y="4191000"/>
            <a:ext cx="2413410" cy="2286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Scientific Notation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529013"/>
            <a:ext cx="6469063" cy="18716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</a:rPr>
              <a:t>Do you recognize this number,</a:t>
            </a:r>
            <a:br>
              <a:rPr lang="en-US" sz="3200" kern="0" dirty="0">
                <a:solidFill>
                  <a:srgbClr val="000000"/>
                </a:solidFill>
                <a:latin typeface="Arial"/>
              </a:rPr>
            </a:br>
            <a:r>
              <a:rPr lang="en-US" sz="3200" kern="0" dirty="0">
                <a:solidFill>
                  <a:srgbClr val="000000"/>
                </a:solidFill>
                <a:latin typeface="Arial"/>
              </a:rPr>
              <a:t>0.000 000 000 753 kg?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This is the mass of a dust particle!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1887" y="1657350"/>
            <a:ext cx="5381625" cy="1871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</a:rPr>
              <a:t>Do you know this number, </a:t>
            </a:r>
            <a:br>
              <a:rPr lang="en-US" sz="3200" kern="0" dirty="0">
                <a:solidFill>
                  <a:srgbClr val="000000"/>
                </a:solidFill>
                <a:latin typeface="Arial"/>
              </a:rPr>
            </a:br>
            <a:r>
              <a:rPr lang="en-US" sz="3200" kern="0" dirty="0">
                <a:solidFill>
                  <a:srgbClr val="000000"/>
                </a:solidFill>
                <a:latin typeface="Arial"/>
              </a:rPr>
              <a:t>300,000,000 m/sec?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It's the Speed of light!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Scientific Notation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43200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A </a:t>
            </a:r>
            <a:r>
              <a:rPr lang="en-US" altLang="en-US" sz="3200" u="sng" dirty="0" smtClean="0"/>
              <a:t>shorter</a:t>
            </a:r>
            <a:r>
              <a:rPr lang="en-US" altLang="en-US" sz="3200" dirty="0" smtClean="0"/>
              <a:t> method to express </a:t>
            </a:r>
            <a:r>
              <a:rPr lang="en-US" altLang="en-US" sz="3200" u="sng" dirty="0" smtClean="0"/>
              <a:t>very large (or very small</a:t>
            </a:r>
            <a:r>
              <a:rPr lang="en-US" altLang="en-US" sz="3200" dirty="0" smtClean="0"/>
              <a:t>) numbers </a:t>
            </a:r>
            <a:endParaRPr lang="en-US" altLang="en-US" sz="3200" dirty="0" smtClean="0"/>
          </a:p>
          <a:p>
            <a:r>
              <a:rPr lang="en-US" altLang="en-US" sz="3200" dirty="0" smtClean="0"/>
              <a:t>Scientific </a:t>
            </a:r>
            <a:r>
              <a:rPr lang="en-US" altLang="en-US" sz="3200" dirty="0" smtClean="0"/>
              <a:t>Notation is based on powers of the </a:t>
            </a:r>
            <a:r>
              <a:rPr lang="en-US" altLang="en-US" sz="3200" u="sng" dirty="0" smtClean="0"/>
              <a:t>base number 10</a:t>
            </a:r>
            <a:r>
              <a:rPr lang="en-US" altLang="en-US" sz="3200" dirty="0" smtClean="0"/>
              <a:t>. </a:t>
            </a:r>
          </a:p>
        </p:txBody>
      </p:sp>
      <p:pic>
        <p:nvPicPr>
          <p:cNvPr id="29698" name="Picture 2" descr="scin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8600"/>
            <a:ext cx="3092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57713" y="5638800"/>
            <a:ext cx="23471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Coefficient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 </a:t>
            </a:r>
            <a:r>
              <a:rPr lang="en-US" altLang="en-US" sz="2000" dirty="0" smtClean="0"/>
              <a:t>    (      </a:t>
            </a:r>
            <a:r>
              <a:rPr lang="en-US" altLang="en-US" sz="2000" dirty="0" smtClean="0"/>
              <a:t>1 </a:t>
            </a:r>
            <a:r>
              <a:rPr lang="en-US" altLang="en-US" sz="2000" dirty="0" smtClean="0"/>
              <a:t>and </a:t>
            </a:r>
            <a:r>
              <a:rPr lang="en-US" altLang="en-US" sz="2000" dirty="0"/>
              <a:t>&lt; 10)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32425" y="5638800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/>
              <a:t>Base</a:t>
            </a:r>
            <a:br>
              <a:rPr lang="en-US" altLang="en-US" sz="2000" b="1"/>
            </a:br>
            <a:r>
              <a:rPr lang="en-US" altLang="en-US" sz="2000"/>
              <a:t>( </a:t>
            </a:r>
            <a:r>
              <a:rPr lang="en-US" altLang="en-US" sz="2000" u="sng"/>
              <a:t>Always</a:t>
            </a:r>
            <a:r>
              <a:rPr lang="en-US" altLang="en-US" sz="2000"/>
              <a:t>10)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43200" y="5181600"/>
            <a:ext cx="533400" cy="45720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257800" y="5059363"/>
            <a:ext cx="855663" cy="65563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076323"/>
              </p:ext>
            </p:extLst>
          </p:nvPr>
        </p:nvGraphicFramePr>
        <p:xfrm>
          <a:off x="2057400" y="5943600"/>
          <a:ext cx="30480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126720" imgH="152280" progId="Equation.DSMT4">
                  <p:embed/>
                </p:oleObj>
              </mc:Choice>
              <mc:Fallback>
                <p:oleObj name="Equation" r:id="rId5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5943600"/>
                        <a:ext cx="304800" cy="36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Scientific Notation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6725" y="1036638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kern="0" dirty="0" smtClean="0"/>
              <a:t>Example: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kern="0" dirty="0" smtClean="0"/>
              <a:t>	write 123,000,000,000 in S.N.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519613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kern="0" dirty="0" smtClean="0"/>
              <a:t>Another example: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kern="0" dirty="0" smtClean="0"/>
              <a:t>	write .0000000000123 in S.N.</a:t>
            </a:r>
          </a:p>
        </p:txBody>
      </p:sp>
      <p:pic>
        <p:nvPicPr>
          <p:cNvPr id="7173" name="Picture 5" descr="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69470"/>
            <a:ext cx="1919288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40428" y="2362940"/>
            <a:ext cx="3048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coefficient, put the decimal after the first digit and drop the zeroes.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91000" y="2269357"/>
            <a:ext cx="17526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exponent, count the number of places from the decimal to the end of the number.</a:t>
            </a:r>
          </a:p>
        </p:txBody>
      </p:sp>
      <p:pic>
        <p:nvPicPr>
          <p:cNvPr id="7174" name="Picture 6" descr="scin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800725"/>
            <a:ext cx="1911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24400" y="5807075"/>
            <a:ext cx="261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-</a:t>
            </a:r>
          </a:p>
        </p:txBody>
      </p:sp>
      <p:pic>
        <p:nvPicPr>
          <p:cNvPr id="17" name="Picture 6" descr="scin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51100"/>
            <a:ext cx="1911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10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Scientific Notation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752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kern="0" dirty="0" smtClean="0"/>
              <a:t>Now you try…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19200" y="2362200"/>
            <a:ext cx="82296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buFontTx/>
              <a:buAutoNum type="arabicPeriod"/>
              <a:defRPr/>
            </a:pPr>
            <a:r>
              <a:rPr lang="en-US" kern="0" dirty="0" smtClean="0"/>
              <a:t>Change .0067 to S.N.</a:t>
            </a:r>
            <a:endParaRPr lang="en-US" kern="0" dirty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kern="0" dirty="0" smtClean="0"/>
              <a:t>Write 3.0 x 10</a:t>
            </a:r>
            <a:r>
              <a:rPr lang="en-US" kern="0" baseline="30000" dirty="0" smtClean="0"/>
              <a:t>8</a:t>
            </a:r>
            <a:r>
              <a:rPr lang="en-US" kern="0" dirty="0" smtClean="0"/>
              <a:t> in decimal notation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kern="0" dirty="0" smtClean="0"/>
              <a:t>Change 3440  to S.N.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417195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kern="0" dirty="0" smtClean="0"/>
              <a:t>Answers…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219200" y="4876800"/>
            <a:ext cx="82296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buFontTx/>
              <a:buAutoNum type="arabicPeriod"/>
              <a:defRPr/>
            </a:pPr>
            <a:r>
              <a:rPr lang="en-US" kern="0" dirty="0" smtClean="0"/>
              <a:t>6.7 </a:t>
            </a:r>
            <a:r>
              <a:rPr lang="en-US" kern="0" dirty="0"/>
              <a:t>x </a:t>
            </a:r>
            <a:r>
              <a:rPr lang="en-US" kern="0" dirty="0" smtClean="0"/>
              <a:t>10</a:t>
            </a:r>
            <a:r>
              <a:rPr lang="en-US" kern="0" baseline="30000" dirty="0" smtClean="0"/>
              <a:t>-3</a:t>
            </a:r>
            <a:endParaRPr lang="en-US" kern="0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kern="0" dirty="0" smtClean="0"/>
              <a:t>300,000,000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kern="0" dirty="0" smtClean="0"/>
              <a:t>3.44 </a:t>
            </a:r>
            <a:r>
              <a:rPr lang="en-US" kern="0" dirty="0"/>
              <a:t>x </a:t>
            </a:r>
            <a:r>
              <a:rPr lang="en-US" kern="0" dirty="0" smtClean="0"/>
              <a:t>10</a:t>
            </a:r>
            <a:r>
              <a:rPr lang="en-US" kern="0" baseline="30000" dirty="0" smtClean="0"/>
              <a:t>3 </a:t>
            </a: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SI (Système Internationale a.k.a. Metric)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1676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sz="3200" u="sng" dirty="0" smtClean="0"/>
              <a:t>A system of measurement based on powers of 10.</a:t>
            </a:r>
          </a:p>
          <a:p>
            <a:pPr eaLnBrk="1" hangingPunct="1">
              <a:defRPr/>
            </a:pPr>
            <a:r>
              <a:rPr lang="en-US" altLang="en-US" sz="3200" u="sng" dirty="0" smtClean="0"/>
              <a:t>It makes unit conversions easy, we simply move the decimal.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example: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many feet is 3.5 miles?</a:t>
            </a:r>
          </a:p>
          <a:p>
            <a:pPr eaLnBrk="1" hangingPunct="1"/>
            <a:r>
              <a:rPr lang="en-US" altLang="en-US" smtClean="0"/>
              <a:t>3.5mi x 5280ft/mi = 18,480 feet</a:t>
            </a:r>
          </a:p>
          <a:p>
            <a:pPr algn="ctr" eaLnBrk="1" hangingPunct="1">
              <a:buFontTx/>
              <a:buNone/>
            </a:pPr>
            <a:r>
              <a:rPr lang="en-US" altLang="en-US" smtClean="0"/>
              <a:t>or</a:t>
            </a:r>
          </a:p>
          <a:p>
            <a:pPr eaLnBrk="1" hangingPunct="1"/>
            <a:r>
              <a:rPr lang="en-US" altLang="en-US" smtClean="0"/>
              <a:t>How many meters is 3.5 kilometers?</a:t>
            </a:r>
          </a:p>
          <a:p>
            <a:pPr eaLnBrk="1" hangingPunct="1"/>
            <a:r>
              <a:rPr lang="en-US" altLang="en-US" smtClean="0"/>
              <a:t>3.5km x 1000m/km = 3,500 meters </a:t>
            </a:r>
          </a:p>
          <a:p>
            <a:pPr eaLnBrk="1" hangingPunct="1"/>
            <a:endParaRPr lang="en-US" altLang="en-US" smtClean="0"/>
          </a:p>
          <a:p>
            <a:pPr algn="r" eaLnBrk="1" hangingPunct="1">
              <a:buFontTx/>
              <a:buNone/>
            </a:pPr>
            <a:r>
              <a:rPr lang="en-US" altLang="en-US" smtClean="0"/>
              <a:t>…much 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SI “base” units…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u="sng" dirty="0" smtClean="0"/>
              <a:t>Mass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“The amount of matter in an object.”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u="sng" dirty="0" smtClean="0"/>
              <a:t>kilograms (kg)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 dirty="0" smtClean="0"/>
              <a:t>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“The amount of space taken up by an object.”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u="sng" dirty="0" smtClean="0"/>
              <a:t>meters</a:t>
            </a:r>
            <a:r>
              <a:rPr lang="en-US" altLang="en-US" sz="2400" u="sng" baseline="30000" dirty="0" smtClean="0"/>
              <a:t>3</a:t>
            </a:r>
            <a:r>
              <a:rPr lang="en-US" altLang="en-US" sz="2400" u="sng" dirty="0" smtClean="0"/>
              <a:t> (m</a:t>
            </a:r>
            <a:r>
              <a:rPr lang="en-US" altLang="en-US" sz="2400" u="sng" baseline="30000" dirty="0" smtClean="0"/>
              <a:t>3</a:t>
            </a:r>
            <a:r>
              <a:rPr lang="en-US" altLang="en-US" sz="2400" u="sng" dirty="0" smtClean="0"/>
              <a:t>) </a:t>
            </a:r>
            <a:r>
              <a:rPr lang="en-US" altLang="en-US" sz="2400" dirty="0" smtClean="0"/>
              <a:t>(although liters (l or L) is sometimes used instead)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 dirty="0" smtClean="0"/>
              <a:t>Length</a:t>
            </a:r>
            <a:r>
              <a:rPr lang="en-US" alt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“The distance between two points.”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u="sng" dirty="0" smtClean="0"/>
              <a:t>meters (m)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 dirty="0" smtClean="0"/>
              <a:t>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“How long an event occurs.”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u="sng" dirty="0" smtClean="0"/>
              <a:t>Seconds 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Metric Conversions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114800" y="14478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029200" y="14478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286000" y="14478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200400" y="14478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858000" y="14478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943600" y="14478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371600" y="23622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191000" y="190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Base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h-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276600" y="190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D-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934200" y="190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m-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019800" y="190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c-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105400" y="190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d-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447800" y="190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k-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4478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kilo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1054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deci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2766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deka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0198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centi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9342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milli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3622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hecto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25981</TotalTime>
  <Words>515</Words>
  <Application>Microsoft Office PowerPoint</Application>
  <PresentationFormat>On-screen Show (4:3)</PresentationFormat>
  <Paragraphs>118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Sylfaen</vt:lpstr>
      <vt:lpstr>Symbol</vt:lpstr>
      <vt:lpstr>Badge</vt:lpstr>
      <vt:lpstr>Equation</vt:lpstr>
      <vt:lpstr>PowerPoint Presentation</vt:lpstr>
      <vt:lpstr>Scientific Notation</vt:lpstr>
      <vt:lpstr>Scientific Notation</vt:lpstr>
      <vt:lpstr>Scientific Notation</vt:lpstr>
      <vt:lpstr>Scientific Notation</vt:lpstr>
      <vt:lpstr>SI (Système Internationale a.k.a. Metric) System</vt:lpstr>
      <vt:lpstr>For example:</vt:lpstr>
      <vt:lpstr>The SI “base” units…</vt:lpstr>
      <vt:lpstr>Metric Conversions</vt:lpstr>
      <vt:lpstr>Metric Conversions</vt:lpstr>
      <vt:lpstr>Finding sides &amp; angles with right triangles…</vt:lpstr>
      <vt:lpstr>Rearranging equations…</vt:lpstr>
      <vt:lpstr>Slope and Area</vt:lpstr>
    </vt:vector>
  </TitlesOfParts>
  <Company>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Paulding</dc:creator>
  <cp:lastModifiedBy>Susan Ryan</cp:lastModifiedBy>
  <cp:revision>66</cp:revision>
  <dcterms:created xsi:type="dcterms:W3CDTF">2003-08-21T11:56:15Z</dcterms:created>
  <dcterms:modified xsi:type="dcterms:W3CDTF">2017-07-28T17:40:27Z</dcterms:modified>
</cp:coreProperties>
</file>