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18" r:id="rId2"/>
    <p:sldId id="290" r:id="rId3"/>
    <p:sldId id="281" r:id="rId4"/>
    <p:sldId id="329" r:id="rId5"/>
    <p:sldId id="323" r:id="rId6"/>
    <p:sldId id="330" r:id="rId7"/>
    <p:sldId id="284" r:id="rId8"/>
    <p:sldId id="328" r:id="rId9"/>
    <p:sldId id="296" r:id="rId10"/>
    <p:sldId id="324" r:id="rId11"/>
    <p:sldId id="327" r:id="rId12"/>
    <p:sldId id="325" r:id="rId13"/>
    <p:sldId id="331" r:id="rId14"/>
    <p:sldId id="326" r:id="rId15"/>
    <p:sldId id="333" r:id="rId16"/>
    <p:sldId id="332" r:id="rId17"/>
    <p:sldId id="287" r:id="rId18"/>
    <p:sldId id="334" r:id="rId19"/>
    <p:sldId id="335" r:id="rId20"/>
    <p:sldId id="298" r:id="rId21"/>
    <p:sldId id="299" r:id="rId22"/>
    <p:sldId id="300" r:id="rId23"/>
    <p:sldId id="301" r:id="rId2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8D522F-1554-4895-AF60-D6CCE9727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EF221D-9561-4DAC-9045-12A4AD3984B3}" type="datetimeFigureOut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3FEDDC-5C5F-4C6A-8FFB-9E7301153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111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P4 stopped here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93B0173-AADC-4A8E-9885-EB8ADC7B6E96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822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>
                <a:gd name="T0" fmla="*/ 0 w 1699"/>
                <a:gd name="T1" fmla="*/ 29291 h 3264"/>
                <a:gd name="T2" fmla="*/ 0 w 1699"/>
                <a:gd name="T3" fmla="*/ 9750 h 3264"/>
                <a:gd name="T4" fmla="*/ 0 w 1699"/>
                <a:gd name="T5" fmla="*/ 1792 h 3264"/>
                <a:gd name="T6" fmla="*/ 0 w 1699"/>
                <a:gd name="T7" fmla="*/ 1792 h 3264"/>
                <a:gd name="T8" fmla="*/ 0 w 1699"/>
                <a:gd name="T9" fmla="*/ 569 h 3264"/>
                <a:gd name="T10" fmla="*/ 0 w 1699"/>
                <a:gd name="T11" fmla="*/ 1382 h 3264"/>
                <a:gd name="T12" fmla="*/ 0 w 1699"/>
                <a:gd name="T13" fmla="*/ 8896 h 3264"/>
                <a:gd name="T14" fmla="*/ 0 w 1699"/>
                <a:gd name="T15" fmla="*/ 22616 h 3264"/>
                <a:gd name="T16" fmla="*/ 0 w 1699"/>
                <a:gd name="T17" fmla="*/ 41029 h 3264"/>
                <a:gd name="T18" fmla="*/ 0 w 1699"/>
                <a:gd name="T19" fmla="*/ 65555 h 3264"/>
                <a:gd name="T20" fmla="*/ 0 w 1699"/>
                <a:gd name="T21" fmla="*/ 88075 h 3264"/>
                <a:gd name="T22" fmla="*/ 0 w 1699"/>
                <a:gd name="T23" fmla="*/ 124335 h 3264"/>
                <a:gd name="T24" fmla="*/ 0 w 1699"/>
                <a:gd name="T25" fmla="*/ 157665 h 3264"/>
                <a:gd name="T26" fmla="*/ 0 w 1699"/>
                <a:gd name="T27" fmla="*/ 170215 h 3264"/>
                <a:gd name="T28" fmla="*/ 0 w 1699"/>
                <a:gd name="T29" fmla="*/ 180157 h 3264"/>
                <a:gd name="T30" fmla="*/ 0 w 1699"/>
                <a:gd name="T31" fmla="*/ 180157 h 3264"/>
                <a:gd name="T32" fmla="*/ 0 w 1699"/>
                <a:gd name="T33" fmla="*/ 178504 h 3264"/>
                <a:gd name="T34" fmla="*/ 0 w 1699"/>
                <a:gd name="T35" fmla="*/ 180994 h 3264"/>
                <a:gd name="T36" fmla="*/ 0 w 1699"/>
                <a:gd name="T37" fmla="*/ 176437 h 3264"/>
                <a:gd name="T38" fmla="*/ 0 w 1699"/>
                <a:gd name="T39" fmla="*/ 164339 h 3264"/>
                <a:gd name="T40" fmla="*/ 0 w 1699"/>
                <a:gd name="T41" fmla="*/ 147695 h 3264"/>
                <a:gd name="T42" fmla="*/ 0 w 1699"/>
                <a:gd name="T43" fmla="*/ 124335 h 3264"/>
                <a:gd name="T44" fmla="*/ 0 w 1699"/>
                <a:gd name="T45" fmla="*/ 101016 h 3264"/>
                <a:gd name="T46" fmla="*/ 0 w 1699"/>
                <a:gd name="T47" fmla="*/ 70147 h 3264"/>
                <a:gd name="T48" fmla="*/ 0 w 1699"/>
                <a:gd name="T49" fmla="*/ 50963 h 3264"/>
                <a:gd name="T50" fmla="*/ 0 w 1699"/>
                <a:gd name="T51" fmla="*/ 29291 h 32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797" y="3074"/>
                <a:ext cx="2346" cy="655"/>
                <a:chOff x="1865" y="1810"/>
                <a:chExt cx="2346" cy="655"/>
              </a:xfrm>
            </p:grpSpPr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>
                    <a:gd name="T0" fmla="*/ 7 w 2161"/>
                    <a:gd name="T1" fmla="*/ 139 h 457"/>
                    <a:gd name="T2" fmla="*/ 89 w 2161"/>
                    <a:gd name="T3" fmla="*/ 274 h 457"/>
                    <a:gd name="T4" fmla="*/ 187 w 2161"/>
                    <a:gd name="T5" fmla="*/ 341 h 457"/>
                    <a:gd name="T6" fmla="*/ 351 w 2161"/>
                    <a:gd name="T7" fmla="*/ 311 h 457"/>
                    <a:gd name="T8" fmla="*/ 561 w 2161"/>
                    <a:gd name="T9" fmla="*/ 289 h 457"/>
                    <a:gd name="T10" fmla="*/ 852 w 2161"/>
                    <a:gd name="T11" fmla="*/ 267 h 457"/>
                    <a:gd name="T12" fmla="*/ 1159 w 2161"/>
                    <a:gd name="T13" fmla="*/ 267 h 457"/>
                    <a:gd name="T14" fmla="*/ 1533 w 2161"/>
                    <a:gd name="T15" fmla="*/ 326 h 457"/>
                    <a:gd name="T16" fmla="*/ 1750 w 2161"/>
                    <a:gd name="T17" fmla="*/ 409 h 457"/>
                    <a:gd name="T18" fmla="*/ 1899 w 2161"/>
                    <a:gd name="T19" fmla="*/ 461 h 457"/>
                    <a:gd name="T20" fmla="*/ 2041 w 2161"/>
                    <a:gd name="T21" fmla="*/ 431 h 457"/>
                    <a:gd name="T22" fmla="*/ 2101 w 2161"/>
                    <a:gd name="T23" fmla="*/ 356 h 457"/>
                    <a:gd name="T24" fmla="*/ 2101 w 2161"/>
                    <a:gd name="T25" fmla="*/ 259 h 457"/>
                    <a:gd name="T26" fmla="*/ 1996 w 2161"/>
                    <a:gd name="T27" fmla="*/ 154 h 457"/>
                    <a:gd name="T28" fmla="*/ 1159 w 2161"/>
                    <a:gd name="T29" fmla="*/ 27 h 457"/>
                    <a:gd name="T30" fmla="*/ 336 w 2161"/>
                    <a:gd name="T31" fmla="*/ 4 h 457"/>
                    <a:gd name="T32" fmla="*/ 52 w 2161"/>
                    <a:gd name="T33" fmla="*/ 49 h 457"/>
                    <a:gd name="T34" fmla="*/ 7 w 2161"/>
                    <a:gd name="T35" fmla="*/ 139 h 4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Freeform 7"/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>
                    <a:gd name="T0" fmla="*/ 506 w 2341"/>
                    <a:gd name="T1" fmla="*/ 449 h 585"/>
                    <a:gd name="T2" fmla="*/ 274 w 2341"/>
                    <a:gd name="T3" fmla="*/ 523 h 585"/>
                    <a:gd name="T4" fmla="*/ 72 w 2341"/>
                    <a:gd name="T5" fmla="*/ 494 h 585"/>
                    <a:gd name="T6" fmla="*/ 5 w 2341"/>
                    <a:gd name="T7" fmla="*/ 381 h 585"/>
                    <a:gd name="T8" fmla="*/ 43 w 2341"/>
                    <a:gd name="T9" fmla="*/ 224 h 585"/>
                    <a:gd name="T10" fmla="*/ 215 w 2341"/>
                    <a:gd name="T11" fmla="*/ 89 h 585"/>
                    <a:gd name="T12" fmla="*/ 476 w 2341"/>
                    <a:gd name="T13" fmla="*/ 52 h 585"/>
                    <a:gd name="T14" fmla="*/ 731 w 2341"/>
                    <a:gd name="T15" fmla="*/ 74 h 585"/>
                    <a:gd name="T16" fmla="*/ 1090 w 2341"/>
                    <a:gd name="T17" fmla="*/ 37 h 585"/>
                    <a:gd name="T18" fmla="*/ 1359 w 2341"/>
                    <a:gd name="T19" fmla="*/ 7 h 585"/>
                    <a:gd name="T20" fmla="*/ 1770 w 2341"/>
                    <a:gd name="T21" fmla="*/ 7 h 585"/>
                    <a:gd name="T22" fmla="*/ 2196 w 2341"/>
                    <a:gd name="T23" fmla="*/ 52 h 585"/>
                    <a:gd name="T24" fmla="*/ 2279 w 2341"/>
                    <a:gd name="T25" fmla="*/ 111 h 585"/>
                    <a:gd name="T26" fmla="*/ 2324 w 2341"/>
                    <a:gd name="T27" fmla="*/ 246 h 585"/>
                    <a:gd name="T28" fmla="*/ 2331 w 2341"/>
                    <a:gd name="T29" fmla="*/ 381 h 585"/>
                    <a:gd name="T30" fmla="*/ 2316 w 2341"/>
                    <a:gd name="T31" fmla="*/ 464 h 585"/>
                    <a:gd name="T32" fmla="*/ 2331 w 2341"/>
                    <a:gd name="T33" fmla="*/ 546 h 585"/>
                    <a:gd name="T34" fmla="*/ 2301 w 2341"/>
                    <a:gd name="T35" fmla="*/ 591 h 585"/>
                    <a:gd name="T36" fmla="*/ 2226 w 2341"/>
                    <a:gd name="T37" fmla="*/ 561 h 585"/>
                    <a:gd name="T38" fmla="*/ 2054 w 2341"/>
                    <a:gd name="T39" fmla="*/ 494 h 585"/>
                    <a:gd name="T40" fmla="*/ 1770 w 2341"/>
                    <a:gd name="T41" fmla="*/ 456 h 585"/>
                    <a:gd name="T42" fmla="*/ 1605 w 2341"/>
                    <a:gd name="T43" fmla="*/ 456 h 585"/>
                    <a:gd name="T44" fmla="*/ 1321 w 2341"/>
                    <a:gd name="T45" fmla="*/ 426 h 585"/>
                    <a:gd name="T46" fmla="*/ 1187 w 2341"/>
                    <a:gd name="T47" fmla="*/ 419 h 585"/>
                    <a:gd name="T48" fmla="*/ 895 w 2341"/>
                    <a:gd name="T49" fmla="*/ 434 h 585"/>
                    <a:gd name="T50" fmla="*/ 671 w 2341"/>
                    <a:gd name="T51" fmla="*/ 419 h 585"/>
                    <a:gd name="T52" fmla="*/ 506 w 2341"/>
                    <a:gd name="T53" fmla="*/ 449 h 5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" name="Freeform 8"/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>
                  <a:gd name="T0" fmla="*/ 247 w 898"/>
                  <a:gd name="T1" fmla="*/ 397 h 397"/>
                  <a:gd name="T2" fmla="*/ 239 w 898"/>
                  <a:gd name="T3" fmla="*/ 269 h 397"/>
                  <a:gd name="T4" fmla="*/ 142 w 898"/>
                  <a:gd name="T5" fmla="*/ 307 h 397"/>
                  <a:gd name="T6" fmla="*/ 0 w 898"/>
                  <a:gd name="T7" fmla="*/ 299 h 397"/>
                  <a:gd name="T8" fmla="*/ 120 w 898"/>
                  <a:gd name="T9" fmla="*/ 262 h 397"/>
                  <a:gd name="T10" fmla="*/ 224 w 898"/>
                  <a:gd name="T11" fmla="*/ 202 h 397"/>
                  <a:gd name="T12" fmla="*/ 209 w 898"/>
                  <a:gd name="T13" fmla="*/ 67 h 397"/>
                  <a:gd name="T14" fmla="*/ 232 w 898"/>
                  <a:gd name="T15" fmla="*/ 0 h 397"/>
                  <a:gd name="T16" fmla="*/ 292 w 898"/>
                  <a:gd name="T17" fmla="*/ 90 h 397"/>
                  <a:gd name="T18" fmla="*/ 314 w 898"/>
                  <a:gd name="T19" fmla="*/ 187 h 397"/>
                  <a:gd name="T20" fmla="*/ 486 w 898"/>
                  <a:gd name="T21" fmla="*/ 135 h 397"/>
                  <a:gd name="T22" fmla="*/ 651 w 898"/>
                  <a:gd name="T23" fmla="*/ 112 h 397"/>
                  <a:gd name="T24" fmla="*/ 898 w 898"/>
                  <a:gd name="T25" fmla="*/ 82 h 397"/>
                  <a:gd name="T26" fmla="*/ 748 w 898"/>
                  <a:gd name="T27" fmla="*/ 150 h 397"/>
                  <a:gd name="T28" fmla="*/ 464 w 898"/>
                  <a:gd name="T29" fmla="*/ 187 h 397"/>
                  <a:gd name="T30" fmla="*/ 314 w 898"/>
                  <a:gd name="T31" fmla="*/ 232 h 397"/>
                  <a:gd name="T32" fmla="*/ 322 w 898"/>
                  <a:gd name="T33" fmla="*/ 374 h 397"/>
                  <a:gd name="T34" fmla="*/ 247 w 898"/>
                  <a:gd name="T35" fmla="*/ 397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>
                  <a:gd name="T0" fmla="*/ 82 w 157"/>
                  <a:gd name="T1" fmla="*/ 8 h 337"/>
                  <a:gd name="T2" fmla="*/ 149 w 157"/>
                  <a:gd name="T3" fmla="*/ 203 h 337"/>
                  <a:gd name="T4" fmla="*/ 134 w 157"/>
                  <a:gd name="T5" fmla="*/ 345 h 337"/>
                  <a:gd name="T6" fmla="*/ 0 w 157"/>
                  <a:gd name="T7" fmla="*/ 0 h 337"/>
                  <a:gd name="T8" fmla="*/ 82 w 157"/>
                  <a:gd name="T9" fmla="*/ 8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>
                  <a:gd name="T0" fmla="*/ 0 w 808"/>
                  <a:gd name="T1" fmla="*/ 374 h 396"/>
                  <a:gd name="T2" fmla="*/ 105 w 808"/>
                  <a:gd name="T3" fmla="*/ 374 h 396"/>
                  <a:gd name="T4" fmla="*/ 255 w 808"/>
                  <a:gd name="T5" fmla="*/ 314 h 396"/>
                  <a:gd name="T6" fmla="*/ 479 w 808"/>
                  <a:gd name="T7" fmla="*/ 112 h 396"/>
                  <a:gd name="T8" fmla="*/ 307 w 808"/>
                  <a:gd name="T9" fmla="*/ 67 h 396"/>
                  <a:gd name="T10" fmla="*/ 232 w 808"/>
                  <a:gd name="T11" fmla="*/ 22 h 396"/>
                  <a:gd name="T12" fmla="*/ 352 w 808"/>
                  <a:gd name="T13" fmla="*/ 22 h 396"/>
                  <a:gd name="T14" fmla="*/ 532 w 808"/>
                  <a:gd name="T15" fmla="*/ 74 h 396"/>
                  <a:gd name="T16" fmla="*/ 629 w 808"/>
                  <a:gd name="T17" fmla="*/ 0 h 396"/>
                  <a:gd name="T18" fmla="*/ 689 w 808"/>
                  <a:gd name="T19" fmla="*/ 0 h 396"/>
                  <a:gd name="T20" fmla="*/ 584 w 808"/>
                  <a:gd name="T21" fmla="*/ 82 h 396"/>
                  <a:gd name="T22" fmla="*/ 809 w 808"/>
                  <a:gd name="T23" fmla="*/ 134 h 396"/>
                  <a:gd name="T24" fmla="*/ 816 w 808"/>
                  <a:gd name="T25" fmla="*/ 217 h 396"/>
                  <a:gd name="T26" fmla="*/ 524 w 808"/>
                  <a:gd name="T27" fmla="*/ 134 h 396"/>
                  <a:gd name="T28" fmla="*/ 344 w 808"/>
                  <a:gd name="T29" fmla="*/ 299 h 396"/>
                  <a:gd name="T30" fmla="*/ 277 w 808"/>
                  <a:gd name="T31" fmla="*/ 352 h 396"/>
                  <a:gd name="T32" fmla="*/ 157 w 808"/>
                  <a:gd name="T33" fmla="*/ 404 h 396"/>
                  <a:gd name="T34" fmla="*/ 0 w 808"/>
                  <a:gd name="T35" fmla="*/ 374 h 3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416050"/>
            <a:ext cx="7772400" cy="140335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BC1C-77D8-4C4E-9E9A-991424709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9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0D9D-E390-4494-ABF7-96A68F430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6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525" y="547688"/>
            <a:ext cx="6296025" cy="5624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483E-6EBA-4F2B-8BF4-FC4F2D8C2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AB12-83A5-405E-B0D3-F5A7172DE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7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6335D-D4CE-4800-BF06-9BFC0F8C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75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81672-8D69-44FA-81BB-4CD0FD619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7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240DD-7DCD-4F86-B815-10AFE6E40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6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3183-BC4B-4373-B4D5-04B5495AF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7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C8C1-3BA2-43BC-8049-80818CC8A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11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C130-6672-4852-9180-0A0CDD3AE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20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037AB-439C-4625-A614-3DCF8D441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06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>
              <a:gd name="T0" fmla="*/ 2147483646 w 4346"/>
              <a:gd name="T1" fmla="*/ 2147483646 h 108"/>
              <a:gd name="T2" fmla="*/ 2147483646 w 4346"/>
              <a:gd name="T3" fmla="*/ 2147483646 h 108"/>
              <a:gd name="T4" fmla="*/ 2147483646 w 4346"/>
              <a:gd name="T5" fmla="*/ 2147483646 h 108"/>
              <a:gd name="T6" fmla="*/ 2147483646 w 4346"/>
              <a:gd name="T7" fmla="*/ 2147483646 h 108"/>
              <a:gd name="T8" fmla="*/ 2147483646 w 4346"/>
              <a:gd name="T9" fmla="*/ 2147483646 h 108"/>
              <a:gd name="T10" fmla="*/ 2147483646 w 4346"/>
              <a:gd name="T11" fmla="*/ 2147483646 h 108"/>
              <a:gd name="T12" fmla="*/ 2147483646 w 4346"/>
              <a:gd name="T13" fmla="*/ 2147483646 h 108"/>
              <a:gd name="T14" fmla="*/ 2147483646 w 4346"/>
              <a:gd name="T15" fmla="*/ 2147483646 h 108"/>
              <a:gd name="T16" fmla="*/ 2147483646 w 4346"/>
              <a:gd name="T17" fmla="*/ 2147483646 h 108"/>
              <a:gd name="T18" fmla="*/ 2147483646 w 4346"/>
              <a:gd name="T19" fmla="*/ 2147483646 h 108"/>
              <a:gd name="T20" fmla="*/ 2147483646 w 4346"/>
              <a:gd name="T21" fmla="*/ 2147483646 h 108"/>
              <a:gd name="T22" fmla="*/ 2147483646 w 4346"/>
              <a:gd name="T23" fmla="*/ 2147483646 h 108"/>
              <a:gd name="T24" fmla="*/ 2147483646 w 4346"/>
              <a:gd name="T25" fmla="*/ 2147483646 h 108"/>
              <a:gd name="T26" fmla="*/ 0 w 4346"/>
              <a:gd name="T27" fmla="*/ 2147483646 h 108"/>
              <a:gd name="T28" fmla="*/ 2147483646 w 4346"/>
              <a:gd name="T29" fmla="*/ 2147483646 h 108"/>
              <a:gd name="T30" fmla="*/ 2147483646 w 4346"/>
              <a:gd name="T31" fmla="*/ 2147483646 h 108"/>
              <a:gd name="T32" fmla="*/ 2147483646 w 4346"/>
              <a:gd name="T33" fmla="*/ 2147483646 h 108"/>
              <a:gd name="T34" fmla="*/ 2147483646 w 4346"/>
              <a:gd name="T35" fmla="*/ 2147483646 h 108"/>
              <a:gd name="T36" fmla="*/ 2147483646 w 4346"/>
              <a:gd name="T37" fmla="*/ 2147483646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>
              <a:gd name="T0" fmla="*/ 2147483646 w 883"/>
              <a:gd name="T1" fmla="*/ 2147483646 h 4115"/>
              <a:gd name="T2" fmla="*/ 2147483646 w 883"/>
              <a:gd name="T3" fmla="*/ 2147483646 h 4115"/>
              <a:gd name="T4" fmla="*/ 2147483646 w 883"/>
              <a:gd name="T5" fmla="*/ 2147483646 h 4115"/>
              <a:gd name="T6" fmla="*/ 2147483646 w 883"/>
              <a:gd name="T7" fmla="*/ 2147483646 h 4115"/>
              <a:gd name="T8" fmla="*/ 2147483646 w 883"/>
              <a:gd name="T9" fmla="*/ 2147483646 h 4115"/>
              <a:gd name="T10" fmla="*/ 2147483646 w 883"/>
              <a:gd name="T11" fmla="*/ 2147483646 h 4115"/>
              <a:gd name="T12" fmla="*/ 2147483646 w 883"/>
              <a:gd name="T13" fmla="*/ 2147483646 h 4115"/>
              <a:gd name="T14" fmla="*/ 2147483646 w 883"/>
              <a:gd name="T15" fmla="*/ 2147483646 h 4115"/>
              <a:gd name="T16" fmla="*/ 2147483646 w 883"/>
              <a:gd name="T17" fmla="*/ 2147483646 h 4115"/>
              <a:gd name="T18" fmla="*/ 2147483646 w 883"/>
              <a:gd name="T19" fmla="*/ 2147483646 h 4115"/>
              <a:gd name="T20" fmla="*/ 2147483646 w 883"/>
              <a:gd name="T21" fmla="*/ 2147483646 h 4115"/>
              <a:gd name="T22" fmla="*/ 2147483646 w 883"/>
              <a:gd name="T23" fmla="*/ 2147483646 h 4115"/>
              <a:gd name="T24" fmla="*/ 2147483646 w 883"/>
              <a:gd name="T25" fmla="*/ 2147483646 h 4115"/>
              <a:gd name="T26" fmla="*/ 2147483646 w 883"/>
              <a:gd name="T27" fmla="*/ 2147483646 h 4115"/>
              <a:gd name="T28" fmla="*/ 2147483646 w 883"/>
              <a:gd name="T29" fmla="*/ 2147483646 h 4115"/>
              <a:gd name="T30" fmla="*/ 2147483646 w 883"/>
              <a:gd name="T31" fmla="*/ 2147483646 h 4115"/>
              <a:gd name="T32" fmla="*/ 2147483646 w 883"/>
              <a:gd name="T33" fmla="*/ 2147483646 h 4115"/>
              <a:gd name="T34" fmla="*/ 2147483646 w 883"/>
              <a:gd name="T35" fmla="*/ 2147483646 h 4115"/>
              <a:gd name="T36" fmla="*/ 2147483646 w 883"/>
              <a:gd name="T37" fmla="*/ 2147483646 h 4115"/>
              <a:gd name="T38" fmla="*/ 2147483646 w 883"/>
              <a:gd name="T39" fmla="*/ 2147483646 h 4115"/>
              <a:gd name="T40" fmla="*/ 2147483646 w 883"/>
              <a:gd name="T41" fmla="*/ 2147483646 h 4115"/>
              <a:gd name="T42" fmla="*/ 2147483646 w 883"/>
              <a:gd name="T43" fmla="*/ 2147483646 h 4115"/>
              <a:gd name="T44" fmla="*/ 2147483646 w 883"/>
              <a:gd name="T45" fmla="*/ 2147483646 h 4115"/>
              <a:gd name="T46" fmla="*/ 2147483646 w 883"/>
              <a:gd name="T47" fmla="*/ 2147483646 h 4115"/>
              <a:gd name="T48" fmla="*/ 2147483646 w 883"/>
              <a:gd name="T49" fmla="*/ 2147483646 h 4115"/>
              <a:gd name="T50" fmla="*/ 2147483646 w 883"/>
              <a:gd name="T51" fmla="*/ 2147483646 h 4115"/>
              <a:gd name="T52" fmla="*/ 2147483646 w 883"/>
              <a:gd name="T53" fmla="*/ 2147483646 h 4115"/>
              <a:gd name="T54" fmla="*/ 2147483646 w 883"/>
              <a:gd name="T55" fmla="*/ 2147483646 h 4115"/>
              <a:gd name="T56" fmla="*/ 2147483646 w 883"/>
              <a:gd name="T57" fmla="*/ 2147483646 h 4115"/>
              <a:gd name="T58" fmla="*/ 2147483646 w 883"/>
              <a:gd name="T59" fmla="*/ 2147483646 h 4115"/>
              <a:gd name="T60" fmla="*/ 2147483646 w 883"/>
              <a:gd name="T61" fmla="*/ 2147483646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>
              <a:gd name="T0" fmla="*/ 2147483646 w 110"/>
              <a:gd name="T1" fmla="*/ 0 h 842"/>
              <a:gd name="T2" fmla="*/ 2147483646 w 110"/>
              <a:gd name="T3" fmla="*/ 2147483646 h 842"/>
              <a:gd name="T4" fmla="*/ 2147483646 w 110"/>
              <a:gd name="T5" fmla="*/ 2147483646 h 842"/>
              <a:gd name="T6" fmla="*/ 2147483646 w 110"/>
              <a:gd name="T7" fmla="*/ 2147483646 h 842"/>
              <a:gd name="T8" fmla="*/ 2147483646 w 110"/>
              <a:gd name="T9" fmla="*/ 2147483646 h 842"/>
              <a:gd name="T10" fmla="*/ 2147483646 w 110"/>
              <a:gd name="T11" fmla="*/ 2147483646 h 842"/>
              <a:gd name="T12" fmla="*/ 2147483646 w 110"/>
              <a:gd name="T13" fmla="*/ 2147483646 h 842"/>
              <a:gd name="T14" fmla="*/ 2147483646 w 110"/>
              <a:gd name="T15" fmla="*/ 2147483646 h 842"/>
              <a:gd name="T16" fmla="*/ 2147483646 w 110"/>
              <a:gd name="T17" fmla="*/ 2147483646 h 842"/>
              <a:gd name="T18" fmla="*/ 0 w 110"/>
              <a:gd name="T19" fmla="*/ 2147483646 h 842"/>
              <a:gd name="T20" fmla="*/ 2147483646 w 110"/>
              <a:gd name="T21" fmla="*/ 2147483646 h 842"/>
              <a:gd name="T22" fmla="*/ 2147483646 w 110"/>
              <a:gd name="T23" fmla="*/ 2147483646 h 842"/>
              <a:gd name="T24" fmla="*/ 2147483646 w 110"/>
              <a:gd name="T25" fmla="*/ 0 h 8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547688"/>
            <a:ext cx="8596313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25B88A7-0F3F-449F-8929-1A41CC5C2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wee.org/walktou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2065338"/>
            <a:ext cx="7772400" cy="754062"/>
          </a:xfrm>
        </p:spPr>
        <p:txBody>
          <a:bodyPr/>
          <a:lstStyle/>
          <a:p>
            <a:r>
              <a:rPr lang="en-US" altLang="en-US" smtClean="0"/>
              <a:t>Electric Circuits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228600"/>
            <a:ext cx="8596312" cy="747713"/>
          </a:xfrm>
        </p:spPr>
        <p:txBody>
          <a:bodyPr/>
          <a:lstStyle/>
          <a:p>
            <a:pPr eaLnBrk="1" hangingPunct="1"/>
            <a:r>
              <a:rPr lang="en-US" altLang="en-US" smtClean="0"/>
              <a:t>Series Circuit     Parallel Circuit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Uses</a:t>
            </a:r>
          </a:p>
          <a:p>
            <a:pPr lvl="1" eaLnBrk="1" hangingPunct="1">
              <a:defRPr/>
            </a:pPr>
            <a:r>
              <a:rPr lang="en-US" altLang="en-US" dirty="0" smtClean="0"/>
              <a:t>Burglar alarms</a:t>
            </a:r>
          </a:p>
          <a:p>
            <a:pPr lvl="1" eaLnBrk="1" hangingPunct="1">
              <a:defRPr/>
            </a:pPr>
            <a:r>
              <a:rPr lang="en-US" altLang="en-US" dirty="0" smtClean="0"/>
              <a:t>Safety devices</a:t>
            </a:r>
          </a:p>
          <a:p>
            <a:pPr lvl="1" eaLnBrk="1" hangingPunct="1">
              <a:defRPr/>
            </a:pPr>
            <a:r>
              <a:rPr lang="en-US" altLang="en-US" dirty="0" smtClean="0"/>
              <a:t>Flashlights (batteries in series)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800600" y="22860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Uses</a:t>
            </a:r>
          </a:p>
          <a:p>
            <a:pPr lvl="1" eaLnBrk="1" hangingPunct="1"/>
            <a:r>
              <a:rPr lang="en-US" altLang="en-US"/>
              <a:t>Wiring in your home</a:t>
            </a:r>
          </a:p>
          <a:p>
            <a:pPr lvl="1" eaLnBrk="1" hangingPunct="1"/>
            <a:r>
              <a:rPr lang="en-US" altLang="en-US"/>
              <a:t>Lights for a tree</a:t>
            </a:r>
          </a:p>
          <a:p>
            <a:pPr lvl="1" eaLnBrk="1" hangingPunct="1"/>
            <a:r>
              <a:rPr lang="en-US" altLang="en-US"/>
              <a:t>Jump start a car battery (batteries in parallel)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3" y="838200"/>
            <a:ext cx="2605087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0" descr="http://www.aplusphysics.com/courses/regents/electricity/images/SeriesCircui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1747838" cy="1208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152400" y="609600"/>
            <a:ext cx="6248400" cy="5945188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90800" y="609600"/>
            <a:ext cx="6248400" cy="59229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746250" y="946150"/>
            <a:ext cx="1743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C00000"/>
                </a:solidFill>
                <a:latin typeface="+mn-lt"/>
              </a:rPr>
              <a:t>Series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337175" y="839788"/>
            <a:ext cx="1928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CC0000"/>
                </a:solidFill>
                <a:latin typeface="+mn-lt"/>
              </a:rPr>
              <a:t>Parallel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92113" y="3136900"/>
            <a:ext cx="21415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Same current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everywhere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3351213" y="2614613"/>
            <a:ext cx="2341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n-lt"/>
              </a:rPr>
              <a:t>loads, wires,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energy sources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388938" y="4171950"/>
            <a:ext cx="2379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>
                <a:latin typeface="+mn-lt"/>
              </a:rPr>
              <a:t>All on or all off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388938" y="2505075"/>
            <a:ext cx="232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V varies with R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489325" y="1839913"/>
            <a:ext cx="2051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C00000"/>
                </a:solidFill>
                <a:latin typeface="+mn-lt"/>
              </a:rPr>
              <a:t>Circuits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736600" y="1808163"/>
            <a:ext cx="2143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one </a:t>
            </a:r>
            <a:r>
              <a:rPr lang="en-US" sz="2400" dirty="0" smtClean="0">
                <a:latin typeface="+mn-lt"/>
              </a:rPr>
              <a:t>path/loop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3282950" y="365442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flowing electrons</a:t>
            </a: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3397250" y="4486275"/>
            <a:ext cx="2249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+mn-lt"/>
              </a:rPr>
              <a:t>working = </a:t>
            </a:r>
            <a:r>
              <a:rPr lang="en-US" sz="2400" dirty="0" smtClean="0">
                <a:latin typeface="+mn-lt"/>
              </a:rPr>
              <a:t>at least 1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closed </a:t>
            </a:r>
            <a:r>
              <a:rPr lang="en-US" sz="2400" dirty="0" smtClean="0">
                <a:latin typeface="+mn-lt"/>
              </a:rPr>
              <a:t>path</a:t>
            </a:r>
            <a:endParaRPr lang="en-US" sz="2400" dirty="0">
              <a:latin typeface="+mn-lt"/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933450" y="4837113"/>
            <a:ext cx="23209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008000"/>
                </a:solidFill>
                <a:latin typeface="+mn-lt"/>
              </a:rPr>
              <a:t>Uses: </a:t>
            </a:r>
            <a:br>
              <a:rPr lang="en-US" sz="2400">
                <a:solidFill>
                  <a:srgbClr val="008000"/>
                </a:solidFill>
                <a:latin typeface="+mn-lt"/>
              </a:rPr>
            </a:br>
            <a:r>
              <a:rPr lang="en-US" sz="2400">
                <a:solidFill>
                  <a:srgbClr val="008000"/>
                </a:solidFill>
                <a:latin typeface="+mn-lt"/>
              </a:rPr>
              <a:t>security alarm,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1423988" y="5661025"/>
            <a:ext cx="227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008000"/>
                </a:solidFill>
                <a:latin typeface="+mn-lt"/>
              </a:rPr>
              <a:t>safety devices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329363" y="1454150"/>
            <a:ext cx="17891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more than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1 </a:t>
            </a:r>
            <a:r>
              <a:rPr lang="en-US" sz="2400" dirty="0" smtClean="0">
                <a:latin typeface="+mn-lt"/>
              </a:rPr>
              <a:t>path/loop</a:t>
            </a:r>
            <a:endParaRPr lang="en-US" sz="1600" dirty="0">
              <a:latin typeface="+mn-lt"/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6369050" y="2352675"/>
            <a:ext cx="20685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>
                <a:latin typeface="+mn-lt"/>
              </a:rPr>
              <a:t>Same voltage</a:t>
            </a:r>
            <a:br>
              <a:rPr lang="en-US" sz="2400">
                <a:latin typeface="+mn-lt"/>
              </a:rPr>
            </a:br>
            <a:r>
              <a:rPr lang="en-US" sz="2400">
                <a:latin typeface="+mn-lt"/>
              </a:rPr>
              <a:t>everywhere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6432550" y="3941763"/>
            <a:ext cx="226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Some on while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others are off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6562725" y="3322638"/>
            <a:ext cx="2297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I varies with R</a:t>
            </a: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5924550" y="5103813"/>
            <a:ext cx="1984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8000"/>
                </a:solidFill>
                <a:latin typeface="+mn-lt"/>
              </a:rPr>
              <a:t>Uses: home, </a:t>
            </a:r>
            <a:br>
              <a:rPr lang="en-US" sz="2400" dirty="0">
                <a:solidFill>
                  <a:srgbClr val="008000"/>
                </a:solidFill>
                <a:latin typeface="+mn-lt"/>
              </a:rPr>
            </a:br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appliances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623888"/>
            <a:ext cx="3795712" cy="747712"/>
          </a:xfrm>
        </p:spPr>
        <p:txBody>
          <a:bodyPr/>
          <a:lstStyle/>
          <a:p>
            <a:pPr eaLnBrk="1" hangingPunct="1"/>
            <a:r>
              <a:rPr lang="en-US" altLang="en-US" smtClean="0"/>
              <a:t>Series Circuit</a:t>
            </a:r>
          </a:p>
        </p:txBody>
      </p:sp>
      <p:pic>
        <p:nvPicPr>
          <p:cNvPr id="13317" name="Picture 10" descr="http://www.aplusphysics.com/courses/regents/electricity/images/SeriesCircu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75225"/>
            <a:ext cx="2362200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41687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09800" y="4930775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09800" y="6118225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09800" y="5230813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2209800" y="6313488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30613"/>
            <a:ext cx="4475163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http://www.aplusphysics.com/courses/regents/electricity/images/SeriesCircu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362200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86600" y="1633538"/>
            <a:ext cx="9144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7086600" y="1933575"/>
            <a:ext cx="914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228600"/>
            <a:ext cx="3795712" cy="747713"/>
          </a:xfrm>
        </p:spPr>
        <p:txBody>
          <a:bodyPr/>
          <a:lstStyle/>
          <a:p>
            <a:pPr eaLnBrk="1" hangingPunct="1"/>
            <a:r>
              <a:rPr lang="en-US" altLang="en-US" smtClean="0"/>
              <a:t>Series Circuit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Advantages</a:t>
            </a:r>
          </a:p>
          <a:p>
            <a:pPr lvl="1" eaLnBrk="1" hangingPunct="1">
              <a:defRPr/>
            </a:pPr>
            <a:r>
              <a:rPr lang="en-US" altLang="en-US" u="sng" dirty="0" smtClean="0"/>
              <a:t>All loads share same current</a:t>
            </a:r>
          </a:p>
          <a:p>
            <a:pPr lvl="1" eaLnBrk="1" hangingPunct="1">
              <a:defRPr/>
            </a:pPr>
            <a:r>
              <a:rPr lang="en-US" altLang="en-US" dirty="0" smtClean="0"/>
              <a:t>One continuous path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876800" y="21336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/>
              <a:t>Disadvantages</a:t>
            </a:r>
          </a:p>
          <a:p>
            <a:pPr lvl="1" eaLnBrk="1" hangingPunct="1"/>
            <a:r>
              <a:rPr lang="en-US" altLang="en-US" dirty="0"/>
              <a:t>Adding more resistance decreases current</a:t>
            </a:r>
          </a:p>
          <a:p>
            <a:pPr lvl="1" eaLnBrk="1" hangingPunct="1"/>
            <a:r>
              <a:rPr lang="en-US" altLang="en-US" u="sng" dirty="0"/>
              <a:t>A break in one part of circuit causes entire circuit to fail</a:t>
            </a:r>
          </a:p>
        </p:txBody>
      </p:sp>
      <p:pic>
        <p:nvPicPr>
          <p:cNvPr id="18437" name="Picture 10" descr="http://www.aplusphysics.com/courses/regents/electricity/images/SeriesCircui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5738"/>
            <a:ext cx="1981200" cy="1370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338138"/>
            <a:ext cx="3948112" cy="1414462"/>
          </a:xfrm>
        </p:spPr>
        <p:txBody>
          <a:bodyPr/>
          <a:lstStyle/>
          <a:p>
            <a:pPr eaLnBrk="1" hangingPunct="1"/>
            <a:r>
              <a:rPr lang="en-US" altLang="en-US" smtClean="0"/>
              <a:t>Parallel Circuit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048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903913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8229600" y="700088"/>
            <a:ext cx="760413" cy="484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6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2.5</a:t>
            </a:r>
            <a:r>
              <a:rPr lang="en-US" altLang="en-US" sz="200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  <a:endParaRPr lang="en-US" altLang="en-US" sz="200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261938"/>
            <a:ext cx="3948112" cy="1414462"/>
          </a:xfrm>
        </p:spPr>
        <p:txBody>
          <a:bodyPr/>
          <a:lstStyle/>
          <a:p>
            <a:pPr eaLnBrk="1" hangingPunct="1"/>
            <a:r>
              <a:rPr lang="en-US" altLang="en-US" smtClean="0"/>
              <a:t>Parallel Circuit</a:t>
            </a:r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141413" y="2135188"/>
          <a:ext cx="7467600" cy="677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Bitmap Image" r:id="rId3" imgW="6028571" imgH="5466667" progId="Paint.Picture">
                  <p:embed/>
                </p:oleObj>
              </mc:Choice>
              <mc:Fallback>
                <p:oleObj name="Bitmap Image" r:id="rId3" imgW="6028571" imgH="546666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135188"/>
                        <a:ext cx="7467600" cy="677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990600" y="6477000"/>
            <a:ext cx="7848600" cy="297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-104775"/>
            <a:ext cx="3948112" cy="1414463"/>
          </a:xfrm>
        </p:spPr>
        <p:txBody>
          <a:bodyPr/>
          <a:lstStyle/>
          <a:p>
            <a:pPr eaLnBrk="1" hangingPunct="1"/>
            <a:r>
              <a:rPr lang="en-US" altLang="en-US" smtClean="0"/>
              <a:t>Parallel Circuit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426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Advantages</a:t>
            </a:r>
          </a:p>
          <a:p>
            <a:pPr lvl="1" eaLnBrk="1" hangingPunct="1">
              <a:defRPr/>
            </a:pPr>
            <a:r>
              <a:rPr lang="en-US" altLang="en-US" dirty="0" smtClean="0"/>
              <a:t>Loads do not have to have same current</a:t>
            </a:r>
          </a:p>
          <a:p>
            <a:pPr lvl="1" eaLnBrk="1" hangingPunct="1">
              <a:defRPr/>
            </a:pPr>
            <a:r>
              <a:rPr lang="en-US" altLang="en-US" dirty="0" smtClean="0"/>
              <a:t>All loads have same amount of voltage going through them</a:t>
            </a:r>
          </a:p>
          <a:p>
            <a:pPr lvl="1" eaLnBrk="1" hangingPunct="1">
              <a:defRPr/>
            </a:pPr>
            <a:r>
              <a:rPr lang="en-US" altLang="en-US" u="sng" dirty="0" smtClean="0"/>
              <a:t>One load loses power, other loads still have power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724400" y="21336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/>
              <a:t>Disadvantages</a:t>
            </a:r>
          </a:p>
          <a:p>
            <a:pPr lvl="1" eaLnBrk="1" hangingPunct="1"/>
            <a:r>
              <a:rPr lang="en-US" altLang="en-US" u="sng" dirty="0"/>
              <a:t>Increasing load does not increase </a:t>
            </a:r>
            <a:r>
              <a:rPr lang="en-US" altLang="en-US" u="sng" dirty="0" smtClean="0"/>
              <a:t>resistance which increases </a:t>
            </a:r>
            <a:r>
              <a:rPr lang="en-US" altLang="en-US" u="sng" dirty="0"/>
              <a:t>chance of an electrical fire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048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471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Safety devices</a:t>
            </a:r>
            <a:endParaRPr lang="en-US" alt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804703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Respond </a:t>
            </a:r>
            <a:r>
              <a:rPr lang="en-US" altLang="en-US" dirty="0" smtClean="0"/>
              <a:t>to an </a:t>
            </a:r>
            <a:r>
              <a:rPr lang="en-US" altLang="en-US" u="sng" dirty="0" smtClean="0"/>
              <a:t>overloade</a:t>
            </a:r>
            <a:r>
              <a:rPr lang="en-US" altLang="en-US" dirty="0" smtClean="0"/>
              <a:t>d circuit by </a:t>
            </a:r>
            <a:r>
              <a:rPr lang="en-US" altLang="en-US" u="sng" dirty="0" smtClean="0"/>
              <a:t>opening</a:t>
            </a:r>
            <a:r>
              <a:rPr lang="en-US" altLang="en-US" dirty="0" smtClean="0"/>
              <a:t> the circuit</a:t>
            </a:r>
          </a:p>
          <a:p>
            <a:pPr eaLnBrk="1" hangingPunct="1"/>
            <a:r>
              <a:rPr lang="en-US" altLang="en-US" dirty="0" smtClean="0"/>
              <a:t>Acts like a switch</a:t>
            </a:r>
          </a:p>
          <a:p>
            <a:pPr eaLnBrk="1" hangingPunct="1"/>
            <a:r>
              <a:rPr lang="en-US" altLang="en-US" dirty="0" smtClean="0"/>
              <a:t>Examples</a:t>
            </a:r>
            <a:endParaRPr lang="en-US" altLang="en-US" dirty="0" smtClean="0"/>
          </a:p>
          <a:p>
            <a:pPr lvl="1" eaLnBrk="1" hangingPunct="1"/>
            <a:r>
              <a:rPr lang="en-US" altLang="en-US" u="sng" dirty="0" smtClean="0"/>
              <a:t>Circuit Breaker</a:t>
            </a:r>
            <a:r>
              <a:rPr lang="en-US" altLang="en-US" dirty="0" smtClean="0"/>
              <a:t>: flip switch in breaker box</a:t>
            </a:r>
          </a:p>
          <a:p>
            <a:pPr lvl="1" eaLnBrk="1" hangingPunct="1"/>
            <a:r>
              <a:rPr lang="en-US" altLang="en-US" u="sng" dirty="0" smtClean="0"/>
              <a:t>Fuse</a:t>
            </a:r>
            <a:r>
              <a:rPr lang="en-US" altLang="en-US" dirty="0" smtClean="0"/>
              <a:t>: must replace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u="sng" dirty="0" smtClean="0"/>
              <a:t>Voltage</a:t>
            </a:r>
            <a:r>
              <a:rPr lang="en-US" altLang="en-US" sz="2800" dirty="0" smtClean="0"/>
              <a:t>  - V</a:t>
            </a:r>
          </a:p>
          <a:p>
            <a:pPr lvl="1" eaLnBrk="1" hangingPunct="1"/>
            <a:r>
              <a:rPr lang="en-US" altLang="en-US" sz="2400" u="sng" dirty="0" smtClean="0"/>
              <a:t>Volt (V)</a:t>
            </a:r>
          </a:p>
          <a:p>
            <a:pPr lvl="1" eaLnBrk="1" hangingPunct="1"/>
            <a:r>
              <a:rPr lang="en-US" altLang="en-US" sz="2400" dirty="0" smtClean="0"/>
              <a:t>Battery</a:t>
            </a:r>
          </a:p>
          <a:p>
            <a:pPr lvl="1" eaLnBrk="1" hangingPunct="1"/>
            <a:r>
              <a:rPr lang="en-US" altLang="en-US" sz="2400" dirty="0" smtClean="0"/>
              <a:t>Potential difference</a:t>
            </a:r>
          </a:p>
          <a:p>
            <a:pPr eaLnBrk="1" hangingPunct="1"/>
            <a:r>
              <a:rPr lang="en-US" altLang="en-US" sz="2800" u="sng" dirty="0" smtClean="0"/>
              <a:t>Current</a:t>
            </a:r>
            <a:r>
              <a:rPr lang="en-US" altLang="en-US" sz="2800" dirty="0" smtClean="0"/>
              <a:t>  - I </a:t>
            </a:r>
          </a:p>
          <a:p>
            <a:pPr lvl="1" eaLnBrk="1" hangingPunct="1"/>
            <a:r>
              <a:rPr lang="en-US" altLang="en-US" sz="2400" u="sng" dirty="0" smtClean="0"/>
              <a:t>Amps (A)</a:t>
            </a:r>
            <a:r>
              <a:rPr lang="en-US" altLang="en-US" sz="2400" dirty="0" smtClean="0"/>
              <a:t> </a:t>
            </a:r>
          </a:p>
          <a:p>
            <a:pPr lvl="1" eaLnBrk="1" hangingPunct="1"/>
            <a:r>
              <a:rPr lang="en-US" altLang="en-US" sz="2400" dirty="0" smtClean="0"/>
              <a:t>Rate of flow</a:t>
            </a:r>
          </a:p>
          <a:p>
            <a:pPr eaLnBrk="1" hangingPunct="1"/>
            <a:r>
              <a:rPr lang="en-US" altLang="en-US" sz="2800" u="sng" dirty="0" smtClean="0"/>
              <a:t>Resistance</a:t>
            </a:r>
            <a:r>
              <a:rPr lang="en-US" altLang="en-US" sz="2800" dirty="0" smtClean="0"/>
              <a:t>   - R</a:t>
            </a:r>
          </a:p>
          <a:p>
            <a:pPr lvl="1" eaLnBrk="1" hangingPunct="1"/>
            <a:r>
              <a:rPr lang="en-US" altLang="en-US" sz="2400" u="sng" dirty="0" smtClean="0"/>
              <a:t>Ohms (</a:t>
            </a:r>
            <a:r>
              <a:rPr lang="en-US" altLang="en-US" sz="2400" u="sng" dirty="0" smtClean="0">
                <a:latin typeface="Symbol" panose="05050102010706020507" pitchFamily="18" charset="2"/>
              </a:rPr>
              <a:t>W</a:t>
            </a:r>
            <a:r>
              <a:rPr lang="en-US" altLang="en-US" sz="2400" u="sng" dirty="0" smtClean="0"/>
              <a:t>)</a:t>
            </a:r>
          </a:p>
          <a:p>
            <a:pPr lvl="1" eaLnBrk="1" hangingPunct="1"/>
            <a:r>
              <a:rPr lang="en-US" altLang="en-US" sz="2400" dirty="0" smtClean="0"/>
              <a:t>As resistance      , current </a:t>
            </a:r>
          </a:p>
          <a:p>
            <a:pPr lvl="1" eaLnBrk="1" hangingPunct="1"/>
            <a:endParaRPr lang="en-US" altLang="en-US" sz="2400" dirty="0" smtClean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886200" y="60198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5791200" y="6096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4814888" y="661988"/>
            <a:ext cx="37195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 dirty="0" smtClean="0"/>
              <a:t>V=IR</a:t>
            </a:r>
            <a:endParaRPr lang="en-US" altLang="en-US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power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Current x voltage</a:t>
            </a:r>
          </a:p>
          <a:p>
            <a:pPr eaLnBrk="1" hangingPunct="1"/>
            <a:r>
              <a:rPr lang="en-US" altLang="en-US" dirty="0" smtClean="0"/>
              <a:t>Unit</a:t>
            </a:r>
          </a:p>
          <a:p>
            <a:pPr lvl="1" eaLnBrk="1" hangingPunct="1"/>
            <a:r>
              <a:rPr lang="en-US" altLang="en-US" u="sng" dirty="0" smtClean="0"/>
              <a:t>Watts (W)</a:t>
            </a:r>
          </a:p>
          <a:p>
            <a:pPr eaLnBrk="1" hangingPunct="1"/>
            <a:r>
              <a:rPr lang="en-US" altLang="en-US" dirty="0" smtClean="0"/>
              <a:t>Kilowatt-hour</a:t>
            </a:r>
          </a:p>
          <a:p>
            <a:pPr lvl="1" eaLnBrk="1" hangingPunct="1"/>
            <a:r>
              <a:rPr lang="en-US" altLang="en-US" dirty="0" smtClean="0"/>
              <a:t>Energy delivered in 1 hour at the rate of 1 kW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5943600" y="6096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 dirty="0"/>
              <a:t>P=IV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Moving electrons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Random movement if circuit is off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Moving </a:t>
            </a:r>
            <a:r>
              <a:rPr lang="en-US" altLang="en-US" sz="2800" dirty="0" smtClean="0"/>
              <a:t>electrons come from </a:t>
            </a:r>
            <a:r>
              <a:rPr lang="en-US" altLang="en-US" u="sng" dirty="0"/>
              <a:t>f</a:t>
            </a:r>
            <a:r>
              <a:rPr lang="en-US" altLang="en-US" u="sng" dirty="0" smtClean="0"/>
              <a:t>ree </a:t>
            </a:r>
            <a:r>
              <a:rPr lang="en-US" altLang="en-US" u="sng" dirty="0" smtClean="0"/>
              <a:t>electrons in the wires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dirty="0" smtClean="0"/>
              <a:t>Kinetic </a:t>
            </a:r>
            <a:r>
              <a:rPr lang="en-US" altLang="en-US" u="sng" dirty="0" smtClean="0"/>
              <a:t>energy</a:t>
            </a:r>
            <a:r>
              <a:rPr lang="en-US" altLang="en-US" dirty="0" smtClean="0"/>
              <a:t> of moving electrons causes energy transfer to </a:t>
            </a:r>
            <a:r>
              <a:rPr lang="en-US" altLang="en-US" u="sng" dirty="0" smtClean="0"/>
              <a:t>thermal </a:t>
            </a:r>
            <a:r>
              <a:rPr lang="en-US" altLang="en-US" u="sng" dirty="0" smtClean="0"/>
              <a:t>energy </a:t>
            </a:r>
            <a:r>
              <a:rPr lang="en-US" altLang="en-US" dirty="0" smtClean="0"/>
              <a:t>which is why wires get hot.</a:t>
            </a:r>
            <a:endParaRPr lang="en-US" altLang="en-US" u="sng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Transformations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Motor</a:t>
            </a:r>
          </a:p>
          <a:p>
            <a:pPr lvl="1" eaLnBrk="1" hangingPunct="1"/>
            <a:r>
              <a:rPr lang="en-US" altLang="en-US" smtClean="0"/>
              <a:t>Electrical Energy            Mechanical Energy</a:t>
            </a:r>
          </a:p>
          <a:p>
            <a:pPr eaLnBrk="1" hangingPunct="1"/>
            <a:r>
              <a:rPr lang="en-US" altLang="en-US" smtClean="0"/>
              <a:t>Generator</a:t>
            </a:r>
          </a:p>
          <a:p>
            <a:pPr lvl="1" eaLnBrk="1" hangingPunct="1"/>
            <a:r>
              <a:rPr lang="en-US" altLang="en-US" smtClean="0"/>
              <a:t>Mechanical Energy        Electrical Energy</a:t>
            </a:r>
          </a:p>
          <a:p>
            <a:pPr eaLnBrk="1" hangingPunct="1"/>
            <a:r>
              <a:rPr lang="en-US" altLang="en-US" smtClean="0"/>
              <a:t>Hydroelectric Power Plant </a:t>
            </a:r>
            <a:r>
              <a:rPr lang="en-US" altLang="en-US" sz="1000" smtClean="0">
                <a:hlinkClick r:id="rId2"/>
              </a:rPr>
              <a:t>http://www.fwee.org/walktour/</a:t>
            </a:r>
            <a:r>
              <a:rPr lang="en-US" altLang="en-US" sz="1000" smtClean="0"/>
              <a:t> </a:t>
            </a:r>
          </a:p>
          <a:p>
            <a:pPr lvl="1" eaLnBrk="1" hangingPunct="1"/>
            <a:r>
              <a:rPr lang="en-US" altLang="en-US" sz="2400" smtClean="0"/>
              <a:t>Mechanical Energy (Water flowing and turning the turbines)</a:t>
            </a:r>
          </a:p>
          <a:p>
            <a:pPr lvl="1" eaLnBrk="1" hangingPunct="1"/>
            <a:r>
              <a:rPr lang="en-US" altLang="en-US" sz="2400" smtClean="0"/>
              <a:t>Electrical Energy</a:t>
            </a:r>
          </a:p>
          <a:p>
            <a:pPr lvl="1" eaLnBrk="1" hangingPunct="1"/>
            <a:endParaRPr lang="en-US" altLang="en-US" sz="900" smtClean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4495800" y="26670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648200" y="38100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 rot="5400000">
            <a:off x="2705101" y="5275262"/>
            <a:ext cx="457200" cy="346075"/>
          </a:xfrm>
          <a:prstGeom prst="rightArrow">
            <a:avLst>
              <a:gd name="adj1" fmla="val 50000"/>
              <a:gd name="adj2" fmla="val 300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04800"/>
            <a:ext cx="8596312" cy="579438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How does electricity get to your house?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447800"/>
            <a:ext cx="6400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THE SPINNING SHAFT</a:t>
            </a:r>
            <a:r>
              <a:rPr lang="en-US" altLang="en-US" sz="2800" smtClean="0"/>
              <a:t> turns magnets inside a stationary ring of copper, moving electrons to produce electricity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STEP-UP TRANSFORMERS</a:t>
            </a:r>
            <a:r>
              <a:rPr lang="en-US" altLang="en-US" sz="2800" smtClean="0"/>
              <a:t> increase the voltage of electricity produced by the generator.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TRANSMISSON LINES</a:t>
            </a:r>
            <a:r>
              <a:rPr lang="en-US" altLang="en-US" sz="2800" smtClean="0"/>
              <a:t> carry electricity to substations in our communities. The voltage is decreased and the power is distributed to homes and businesses </a:t>
            </a:r>
          </a:p>
        </p:txBody>
      </p:sp>
      <p:pic>
        <p:nvPicPr>
          <p:cNvPr id="26628" name="Picture 5" descr="7transmission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262413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7" descr="6transfor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16573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 descr="5genera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23622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AutoShape 10"/>
          <p:cNvSpPr>
            <a:spLocks noChangeArrowheads="1"/>
          </p:cNvSpPr>
          <p:nvPr/>
        </p:nvSpPr>
        <p:spPr bwMode="auto">
          <a:xfrm rot="20309914" flipV="1">
            <a:off x="2362200" y="1905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2" name="AutoShape 11"/>
          <p:cNvSpPr>
            <a:spLocks noChangeArrowheads="1"/>
          </p:cNvSpPr>
          <p:nvPr/>
        </p:nvSpPr>
        <p:spPr bwMode="auto">
          <a:xfrm rot="21385589" flipV="1">
            <a:off x="2209800" y="35814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AutoShape 12"/>
          <p:cNvSpPr>
            <a:spLocks noChangeArrowheads="1"/>
          </p:cNvSpPr>
          <p:nvPr/>
        </p:nvSpPr>
        <p:spPr bwMode="auto">
          <a:xfrm rot="20309914" flipV="1">
            <a:off x="2438400" y="51816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04800"/>
            <a:ext cx="8596312" cy="579438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How does electricity get to your house?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447800"/>
            <a:ext cx="6400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THE SPINNING SHAFT</a:t>
            </a:r>
            <a:r>
              <a:rPr lang="en-US" altLang="en-US" sz="2800" smtClean="0"/>
              <a:t> turns magnets inside a stationary ring of copper, moving electrons to produce electricity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STEP-UP TRANSFORMERS</a:t>
            </a:r>
            <a:r>
              <a:rPr lang="en-US" altLang="en-US" sz="2800" smtClean="0"/>
              <a:t> increase the voltage of electricity produced by the generator.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TRANSMISSON LINES</a:t>
            </a:r>
            <a:r>
              <a:rPr lang="en-US" altLang="en-US" sz="2800" smtClean="0"/>
              <a:t> carry electricity to substations in our communities. The voltage is decreased and the power is distributed to homes and businesses </a:t>
            </a:r>
          </a:p>
        </p:txBody>
      </p:sp>
      <p:pic>
        <p:nvPicPr>
          <p:cNvPr id="27652" name="Picture 4" descr="7transmission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2624138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6transfor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16573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5genera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23622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AutoShape 7"/>
          <p:cNvSpPr>
            <a:spLocks noChangeArrowheads="1"/>
          </p:cNvSpPr>
          <p:nvPr/>
        </p:nvSpPr>
        <p:spPr bwMode="auto">
          <a:xfrm rot="20309914" flipV="1">
            <a:off x="2362200" y="1905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21385589" flipV="1">
            <a:off x="2209800" y="35814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20309914" flipV="1">
            <a:off x="2438400" y="51816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pPr eaLnBrk="1" hangingPunct="1"/>
            <a:r>
              <a:rPr lang="en-US" altLang="en-US" smtClean="0"/>
              <a:t>Calculate resistance using the graph.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828800"/>
            <a:ext cx="2867025" cy="3144838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circuit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 electric circuit provides </a:t>
            </a:r>
            <a:r>
              <a:rPr lang="en-US" altLang="en-US" u="sng" dirty="0" smtClean="0"/>
              <a:t>one (or more) complete, closed path(s)</a:t>
            </a:r>
            <a:r>
              <a:rPr lang="en-US" altLang="en-US" dirty="0" smtClean="0"/>
              <a:t> </a:t>
            </a:r>
            <a:r>
              <a:rPr lang="en-US" altLang="en-US" dirty="0" smtClean="0"/>
              <a:t>through which charges flow.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Circuits form a </a:t>
            </a:r>
            <a:r>
              <a:rPr lang="en-US" altLang="en-US" u="sng" dirty="0" smtClean="0"/>
              <a:t>loop</a:t>
            </a:r>
            <a:r>
              <a:rPr lang="en-US" altLang="en-US" dirty="0" smtClean="0"/>
              <a:t> you can trace back to the start.</a:t>
            </a:r>
          </a:p>
        </p:txBody>
      </p:sp>
      <p:pic>
        <p:nvPicPr>
          <p:cNvPr id="7172" name="Picture 13" descr="http://s3.amazonaws.com/answer-board-image/20091081627863390616028438500059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3810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circuit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Circuits need three basic parts: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u="sng" smtClean="0"/>
              <a:t>Energy source</a:t>
            </a:r>
            <a:r>
              <a:rPr lang="en-US" altLang="en-US" sz="3200" smtClean="0"/>
              <a:t> – potential energy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/>
              <a:t>Examples: </a:t>
            </a:r>
            <a:r>
              <a:rPr lang="en-US" altLang="en-US" sz="2800" u="sng" smtClean="0"/>
              <a:t>battery, generator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/>
              <a:t>Wire – </a:t>
            </a:r>
            <a:r>
              <a:rPr lang="en-US" altLang="en-US" sz="3200" u="sng" smtClean="0"/>
              <a:t>provides electrons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/>
              <a:t>Made up of conducting material</a:t>
            </a:r>
            <a:br>
              <a:rPr lang="en-US" altLang="en-US" sz="2800" smtClean="0"/>
            </a:br>
            <a:r>
              <a:rPr lang="en-US" altLang="en-US" sz="2800" smtClean="0"/>
              <a:t>with low resistance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/>
              <a:t>Example – </a:t>
            </a:r>
            <a:r>
              <a:rPr lang="en-US" altLang="en-US" sz="2800" u="sng" smtClean="0"/>
              <a:t>copper wire </a:t>
            </a:r>
            <a:r>
              <a:rPr lang="en-US" altLang="en-US" sz="2800" smtClean="0"/>
              <a:t>one of the best conductors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u="sng" smtClean="0"/>
              <a:t>Load</a:t>
            </a:r>
            <a:r>
              <a:rPr lang="en-US" altLang="en-US" sz="3200" smtClean="0"/>
              <a:t> – transforms PE to another form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/>
              <a:t>Examples: </a:t>
            </a:r>
            <a:r>
              <a:rPr lang="en-US" altLang="en-US" sz="2800" u="sng" smtClean="0"/>
              <a:t>light, refrigerator, hair dryer</a:t>
            </a:r>
          </a:p>
        </p:txBody>
      </p:sp>
      <p:pic>
        <p:nvPicPr>
          <p:cNvPr id="7172" name="Picture 13" descr="http://s3.amazonaws.com/answer-board-image/20091081627863390616028438500059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38" y="-304800"/>
            <a:ext cx="25320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circuit, cont.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828800"/>
            <a:ext cx="457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Sometimes, a circuit also contains a switch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u="sng" dirty="0" smtClean="0"/>
              <a:t>Used to control a </a:t>
            </a:r>
            <a:r>
              <a:rPr lang="en-US" altLang="en-US" sz="3200" u="sng" dirty="0" smtClean="0"/>
              <a:t>circuit by opening or closing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/>
              <a:t>If the switch is open, charges </a:t>
            </a:r>
            <a:r>
              <a:rPr lang="en-US" altLang="en-US" sz="3200" u="sng" dirty="0" smtClean="0"/>
              <a:t>will not </a:t>
            </a:r>
            <a:r>
              <a:rPr lang="en-US" altLang="en-US" sz="3200" dirty="0" smtClean="0"/>
              <a:t>flow, if the switch is closed, charges </a:t>
            </a:r>
            <a:r>
              <a:rPr lang="en-US" altLang="en-US" sz="3200" u="sng" dirty="0" smtClean="0"/>
              <a:t>will</a:t>
            </a:r>
            <a:r>
              <a:rPr lang="en-US" altLang="en-US" sz="3200" dirty="0" smtClean="0"/>
              <a:t> flow</a:t>
            </a:r>
            <a:endParaRPr lang="en-US" altLang="en-US" sz="3200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7"/>
          <a:stretch>
            <a:fillRect/>
          </a:stretch>
        </p:blipFill>
        <p:spPr bwMode="auto">
          <a:xfrm>
            <a:off x="5475288" y="2590800"/>
            <a:ext cx="382111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circuit, cont.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energy source adds the energy for the electrons to move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current 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/>
              <a:t>Electrons move (– to +): negative to positive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/>
              <a:t>Conventional Current moves (+ to –): </a:t>
            </a:r>
            <a:r>
              <a:rPr lang="en-US" altLang="en-US" sz="3200" u="sng" smtClean="0"/>
              <a:t>positive</a:t>
            </a:r>
            <a:r>
              <a:rPr lang="en-US" altLang="en-US" sz="3200" smtClean="0"/>
              <a:t> to </a:t>
            </a:r>
            <a:r>
              <a:rPr lang="en-US" altLang="en-US" sz="3200" u="sng" smtClean="0"/>
              <a:t>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0" y="215900"/>
          <a:ext cx="9144000" cy="642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5900"/>
                        <a:ext cx="9144000" cy="642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5486400" y="1065213"/>
            <a:ext cx="1566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7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transfers</a:t>
            </a:r>
          </a:p>
        </p:txBody>
      </p:sp>
      <p:cxnSp>
        <p:nvCxnSpPr>
          <p:cNvPr id="11269" name="Straight Connector 4"/>
          <p:cNvCxnSpPr>
            <a:cxnSpLocks noChangeShapeType="1"/>
          </p:cNvCxnSpPr>
          <p:nvPr/>
        </p:nvCxnSpPr>
        <p:spPr bwMode="auto">
          <a:xfrm>
            <a:off x="5934075" y="1525588"/>
            <a:ext cx="542925" cy="23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6"/>
          <p:cNvCxnSpPr>
            <a:cxnSpLocks noChangeShapeType="1"/>
          </p:cNvCxnSpPr>
          <p:nvPr/>
        </p:nvCxnSpPr>
        <p:spPr bwMode="auto">
          <a:xfrm flipV="1">
            <a:off x="5934075" y="1525588"/>
            <a:ext cx="466725" cy="23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228600" y="760413"/>
            <a:ext cx="6248400" cy="594518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2667000" y="760413"/>
            <a:ext cx="6248400" cy="59229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997075" y="1143000"/>
            <a:ext cx="1743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rgbClr val="C00000"/>
                </a:solidFill>
                <a:latin typeface="+mn-lt"/>
              </a:rPr>
              <a:t>Series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497513" y="1120775"/>
            <a:ext cx="1928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dirty="0">
                <a:solidFill>
                  <a:srgbClr val="CC0000"/>
                </a:solidFill>
                <a:latin typeface="+mn-lt"/>
              </a:rPr>
              <a:t>Parallel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28600" y="3254375"/>
            <a:ext cx="25923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n-lt"/>
              </a:rPr>
              <a:t>Same________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everywhere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213100" y="2611438"/>
            <a:ext cx="29670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n-lt"/>
              </a:rPr>
              <a:t>   common </a:t>
            </a:r>
            <a:r>
              <a:rPr lang="en-US" sz="2400" dirty="0">
                <a:latin typeface="+mn-lt"/>
              </a:rPr>
              <a:t>parts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and characteristics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87363" y="4168775"/>
            <a:ext cx="24939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on/off </a:t>
            </a:r>
            <a:r>
              <a:rPr lang="en-US" sz="2400" dirty="0" smtClean="0">
                <a:latin typeface="+mn-lt"/>
              </a:rPr>
              <a:t>:_____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____________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04800" y="2611438"/>
            <a:ext cx="2514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n-lt"/>
              </a:rPr>
              <a:t>__ </a:t>
            </a:r>
            <a:r>
              <a:rPr lang="en-US" sz="2400" dirty="0">
                <a:latin typeface="+mn-lt"/>
              </a:rPr>
              <a:t>varies with R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635375" y="1851025"/>
            <a:ext cx="2051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rgbClr val="C00000"/>
                </a:solidFill>
                <a:latin typeface="+mn-lt"/>
              </a:rPr>
              <a:t>Circuits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895350" y="1857375"/>
            <a:ext cx="249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# of </a:t>
            </a:r>
            <a:r>
              <a:rPr lang="en-US" sz="2400" dirty="0" smtClean="0">
                <a:latin typeface="+mn-lt"/>
              </a:rPr>
              <a:t>paths: ___</a:t>
            </a:r>
            <a:endParaRPr lang="en-US" sz="2400" dirty="0">
              <a:latin typeface="+mn-lt"/>
            </a:endParaRP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489075" y="4987925"/>
            <a:ext cx="971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8000"/>
                </a:solidFill>
                <a:latin typeface="+mn-lt"/>
              </a:rPr>
              <a:t>Uses</a:t>
            </a:r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: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008000"/>
                </a:solidFill>
                <a:latin typeface="+mn-lt"/>
              </a:rPr>
            </a:br>
            <a:endParaRPr lang="en-US" sz="24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6019800" y="1900238"/>
            <a:ext cx="269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# of </a:t>
            </a:r>
            <a:r>
              <a:rPr lang="en-US" sz="2400" dirty="0" smtClean="0">
                <a:latin typeface="+mn-lt"/>
              </a:rPr>
              <a:t>paths:____</a:t>
            </a:r>
            <a:endParaRPr lang="en-US" sz="2400" dirty="0">
              <a:latin typeface="+mn-lt"/>
            </a:endParaRP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6489700" y="2692400"/>
            <a:ext cx="2014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</a:rPr>
              <a:t>Same </a:t>
            </a:r>
            <a:r>
              <a:rPr lang="en-US" sz="2400" dirty="0" smtClean="0">
                <a:latin typeface="+mn-lt"/>
              </a:rPr>
              <a:t>_____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everywhere</a:t>
            </a: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6408738" y="4157663"/>
            <a:ext cx="2387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n-lt"/>
              </a:rPr>
              <a:t>on/off:______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___________</a:t>
            </a:r>
            <a:endParaRPr lang="en-US" sz="2400" dirty="0">
              <a:latin typeface="+mn-lt"/>
            </a:endParaRP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6546850" y="3538538"/>
            <a:ext cx="251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 smtClean="0">
                <a:latin typeface="+mn-lt"/>
              </a:rPr>
              <a:t>__varies </a:t>
            </a:r>
            <a:r>
              <a:rPr lang="en-US" sz="2400" dirty="0">
                <a:latin typeface="+mn-lt"/>
              </a:rPr>
              <a:t>with R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6499225" y="4989513"/>
            <a:ext cx="97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8000"/>
                </a:solidFill>
                <a:latin typeface="+mn-lt"/>
              </a:rPr>
              <a:t>Uses</a:t>
            </a:r>
            <a:r>
              <a:rPr lang="en-US" sz="2400" dirty="0" smtClean="0">
                <a:solidFill>
                  <a:srgbClr val="008000"/>
                </a:solidFill>
                <a:latin typeface="+mn-lt"/>
              </a:rPr>
              <a:t>: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228600"/>
            <a:ext cx="8596312" cy="747713"/>
          </a:xfrm>
        </p:spPr>
        <p:txBody>
          <a:bodyPr/>
          <a:lstStyle/>
          <a:p>
            <a:pPr eaLnBrk="1" hangingPunct="1"/>
            <a:r>
              <a:rPr lang="en-US" altLang="en-US" smtClean="0"/>
              <a:t>Series Circuit     Parallel Circuit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3962400" cy="41148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One</a:t>
            </a:r>
            <a:r>
              <a:rPr lang="en-US" altLang="en-US" smtClean="0"/>
              <a:t> path</a:t>
            </a:r>
          </a:p>
          <a:p>
            <a:pPr eaLnBrk="1" hangingPunct="1"/>
            <a:r>
              <a:rPr lang="en-US" altLang="en-US" smtClean="0"/>
              <a:t>Resistors share voltage (</a:t>
            </a:r>
            <a:r>
              <a:rPr lang="en-US" altLang="en-US" u="sng" smtClean="0"/>
              <a:t>V</a:t>
            </a:r>
            <a:r>
              <a:rPr lang="en-US" altLang="en-US" smtClean="0"/>
              <a:t> varies)</a:t>
            </a:r>
          </a:p>
          <a:p>
            <a:pPr eaLnBrk="1" hangingPunct="1"/>
            <a:r>
              <a:rPr lang="en-US" altLang="en-US" u="sng" smtClean="0"/>
              <a:t>Current (I)</a:t>
            </a:r>
            <a:r>
              <a:rPr lang="en-US" altLang="en-US" smtClean="0"/>
              <a:t> the same throughout circuit</a:t>
            </a:r>
          </a:p>
          <a:p>
            <a:pPr eaLnBrk="1" hangingPunct="1"/>
            <a:r>
              <a:rPr lang="en-US" altLang="en-US" u="sng" smtClean="0"/>
              <a:t>One part “off”, all parts “off”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876800" y="21336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u="sng"/>
              <a:t>More than one</a:t>
            </a:r>
            <a:r>
              <a:rPr lang="en-US" altLang="en-US"/>
              <a:t> path</a:t>
            </a:r>
          </a:p>
          <a:p>
            <a:pPr eaLnBrk="1" hangingPunct="1"/>
            <a:r>
              <a:rPr lang="en-US" altLang="en-US"/>
              <a:t>Each path receives maximum voltage 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US" altLang="en-US" u="sng"/>
              <a:t>V</a:t>
            </a:r>
            <a:r>
              <a:rPr lang="en-US" altLang="en-US"/>
              <a:t> the same)</a:t>
            </a:r>
          </a:p>
          <a:p>
            <a:pPr eaLnBrk="1" hangingPunct="1"/>
            <a:r>
              <a:rPr lang="en-US" altLang="en-US" u="sng"/>
              <a:t>Current</a:t>
            </a:r>
            <a:r>
              <a:rPr lang="en-US" altLang="en-US"/>
              <a:t> varies with resistance of load</a:t>
            </a:r>
          </a:p>
          <a:p>
            <a:pPr eaLnBrk="1" hangingPunct="1"/>
            <a:r>
              <a:rPr lang="en-US" altLang="en-US" u="sng"/>
              <a:t>Some parts can be “off” while others are “on”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38200"/>
            <a:ext cx="3048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http://www.aplusphysics.com/courses/regents/electricity/images/SeriesCircui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1900238" cy="1312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3752</TotalTime>
  <Words>659</Words>
  <Application>Microsoft Office PowerPoint</Application>
  <PresentationFormat>On-screen Show (4:3)</PresentationFormat>
  <Paragraphs>141</Paragraphs>
  <Slides>23</Slides>
  <Notes>1</Notes>
  <HiddenSlides>5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Comic Sans MS</vt:lpstr>
      <vt:lpstr>Symbol</vt:lpstr>
      <vt:lpstr>Gesture</vt:lpstr>
      <vt:lpstr>Bitmap Image</vt:lpstr>
      <vt:lpstr>Electric Circuits</vt:lpstr>
      <vt:lpstr>Moving electrons</vt:lpstr>
      <vt:lpstr>Electric circuit</vt:lpstr>
      <vt:lpstr>Electric circuit</vt:lpstr>
      <vt:lpstr>Electric circuit, cont.</vt:lpstr>
      <vt:lpstr>Electric circuit, cont.</vt:lpstr>
      <vt:lpstr>PowerPoint Presentation</vt:lpstr>
      <vt:lpstr>PowerPoint Presentation</vt:lpstr>
      <vt:lpstr>Series Circuit     Parallel Circuit</vt:lpstr>
      <vt:lpstr>Series Circuit     Parallel Circuit</vt:lpstr>
      <vt:lpstr>PowerPoint Presentation</vt:lpstr>
      <vt:lpstr>Series Circuit</vt:lpstr>
      <vt:lpstr>Series Circuit</vt:lpstr>
      <vt:lpstr>Parallel Circuit</vt:lpstr>
      <vt:lpstr>Parallel Circuit</vt:lpstr>
      <vt:lpstr>Parallel Circuit</vt:lpstr>
      <vt:lpstr>Safety devices</vt:lpstr>
      <vt:lpstr>Ohm’s Law</vt:lpstr>
      <vt:lpstr>Electric power</vt:lpstr>
      <vt:lpstr>Energy Transformations</vt:lpstr>
      <vt:lpstr>How does electricity get to your house?</vt:lpstr>
      <vt:lpstr>How does electricity get to your house?</vt:lpstr>
      <vt:lpstr>Calculate resistance using the graph.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 Electric Charge and Force</dc:title>
  <dc:creator>mceachern</dc:creator>
  <cp:lastModifiedBy>Susan Ryan</cp:lastModifiedBy>
  <cp:revision>70</cp:revision>
  <cp:lastPrinted>2016-11-02T12:30:37Z</cp:lastPrinted>
  <dcterms:created xsi:type="dcterms:W3CDTF">2004-03-29T22:47:28Z</dcterms:created>
  <dcterms:modified xsi:type="dcterms:W3CDTF">2018-05-07T11:53:56Z</dcterms:modified>
</cp:coreProperties>
</file>