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9" r:id="rId4"/>
    <p:sldId id="257" r:id="rId5"/>
    <p:sldId id="261" r:id="rId6"/>
    <p:sldId id="262" r:id="rId7"/>
    <p:sldId id="263" r:id="rId8"/>
    <p:sldId id="264" r:id="rId9"/>
    <p:sldId id="266" r:id="rId10"/>
    <p:sldId id="271" r:id="rId11"/>
    <p:sldId id="272" r:id="rId12"/>
    <p:sldId id="269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D330"/>
    <a:srgbClr val="00CC00"/>
    <a:srgbClr val="0C7CD2"/>
    <a:srgbClr val="1F7EE7"/>
    <a:srgbClr val="AE1517"/>
    <a:srgbClr val="CC0000"/>
    <a:srgbClr val="486DA2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 varScale="1">
        <p:scale>
          <a:sx n="109" d="100"/>
          <a:sy n="109" d="100"/>
        </p:scale>
        <p:origin x="165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9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9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98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66E507-EF06-43CA-940F-0AF8D2B8F6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006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AEA1E2-BC9C-4061-89FA-D9023D61FC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45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0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235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1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9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91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631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870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6" name="Picture 32" descr="fsdhn ifez iez 6754 fgds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035925" y="63754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b="1"/>
              <a:t>Page </a:t>
            </a:r>
            <a:fld id="{4173646E-B82B-4019-9EFD-0E8F7A756A31}" type="slidenum">
              <a:rPr lang="fr-FR" altLang="en-US" b="1"/>
              <a:pPr/>
              <a:t>‹#›</a:t>
            </a:fld>
            <a:endParaRPr lang="fr-FR" altLang="en-US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42" y="1943100"/>
            <a:ext cx="8373996" cy="39814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5" y="-53946"/>
            <a:ext cx="6412853" cy="8915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</a:t>
            </a:r>
            <a:br>
              <a:rPr lang="en-US" dirty="0" smtClean="0"/>
            </a:br>
            <a:r>
              <a:rPr lang="en-US" dirty="0" smtClean="0"/>
              <a:t>Draw graph, write brief question and answer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85951" y="5045653"/>
            <a:ext cx="211697" cy="18703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05722" y="5677759"/>
            <a:ext cx="211697" cy="18703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3542" y="1943100"/>
            <a:ext cx="1226130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3542" y="5485526"/>
            <a:ext cx="5258578" cy="4390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542" y="4705052"/>
            <a:ext cx="2735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2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825914"/>
            <a:ext cx="9520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 direction is direction spacecraft is moving</a:t>
            </a:r>
          </a:p>
          <a:p>
            <a:r>
              <a:rPr lang="en-US" dirty="0" smtClean="0"/>
              <a:t>Beginning of motion is when the retrorocket fires, end of motion is 215 km later (215000 m)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7953105"/>
              </p:ext>
            </p:extLst>
          </p:nvPr>
        </p:nvGraphicFramePr>
        <p:xfrm>
          <a:off x="814388" y="4502150"/>
          <a:ext cx="2043112" cy="193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4" name="Equation" r:id="rId3" imgW="990360" imgH="939600" progId="Equation.DSMT4">
                  <p:embed/>
                </p:oleObj>
              </mc:Choice>
              <mc:Fallback>
                <p:oleObj name="Equation" r:id="rId3" imgW="99036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4388" y="4502150"/>
                        <a:ext cx="2043112" cy="193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593844"/>
              </p:ext>
            </p:extLst>
          </p:nvPr>
        </p:nvGraphicFramePr>
        <p:xfrm>
          <a:off x="4664075" y="5207000"/>
          <a:ext cx="21224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5" name="Equation" r:id="rId5" imgW="1028520" imgH="253800" progId="Equation.DSMT4">
                  <p:embed/>
                </p:oleObj>
              </mc:Choice>
              <mc:Fallback>
                <p:oleObj name="Equation" r:id="rId5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5207000"/>
                        <a:ext cx="212248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57245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54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4 - qualitative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8136904" cy="4530725"/>
          </a:xfrm>
        </p:spPr>
        <p:txBody>
          <a:bodyPr/>
          <a:lstStyle/>
          <a:p>
            <a:r>
              <a:rPr lang="en-US" dirty="0" smtClean="0"/>
              <a:t>A bus driver makes an emergency stop by slamming on the brakes and skidding to a stop.  How far would the bus have skidded if it had been traveling twice as fast? (in comparison to the 1</a:t>
            </a:r>
            <a:r>
              <a:rPr lang="en-US" baseline="30000" dirty="0" smtClean="0"/>
              <a:t>st</a:t>
            </a:r>
            <a:r>
              <a:rPr lang="en-US" dirty="0" smtClean="0"/>
              <a:t> 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176833"/>
              </p:ext>
            </p:extLst>
          </p:nvPr>
        </p:nvGraphicFramePr>
        <p:xfrm>
          <a:off x="683568" y="4797151"/>
          <a:ext cx="432048" cy="1779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3" imgW="215640" imgH="888840" progId="Equation.DSMT4">
                  <p:embed/>
                </p:oleObj>
              </mc:Choice>
              <mc:Fallback>
                <p:oleObj name="Equation" r:id="rId3" imgW="21564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4797151"/>
                        <a:ext cx="432048" cy="1779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817215"/>
              </p:ext>
            </p:extLst>
          </p:nvPr>
        </p:nvGraphicFramePr>
        <p:xfrm>
          <a:off x="2023889" y="4728397"/>
          <a:ext cx="2448272" cy="604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5" imgW="1028520" imgH="253800" progId="Equation.DSMT4">
                  <p:embed/>
                </p:oleObj>
              </mc:Choice>
              <mc:Fallback>
                <p:oleObj name="Equation" r:id="rId5" imgW="1028520" imgH="253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3889" y="4728397"/>
                        <a:ext cx="2448272" cy="604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421082"/>
              </p:ext>
            </p:extLst>
          </p:nvPr>
        </p:nvGraphicFramePr>
        <p:xfrm>
          <a:off x="2190750" y="5445125"/>
          <a:ext cx="21145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7" imgW="888840" imgH="431640" progId="Equation.DSMT4">
                  <p:embed/>
                </p:oleObj>
              </mc:Choice>
              <mc:Fallback>
                <p:oleObj name="Equation" r:id="rId7" imgW="888840" imgH="431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90750" y="5445125"/>
                        <a:ext cx="211455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924707"/>
              </p:ext>
            </p:extLst>
          </p:nvPr>
        </p:nvGraphicFramePr>
        <p:xfrm>
          <a:off x="5678488" y="4643438"/>
          <a:ext cx="175260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9" imgW="736560" imgH="444240" progId="Equation.DSMT4">
                  <p:embed/>
                </p:oleObj>
              </mc:Choice>
              <mc:Fallback>
                <p:oleObj name="Equation" r:id="rId9" imgW="73656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78488" y="4643438"/>
                        <a:ext cx="1752600" cy="1058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507526"/>
              </p:ext>
            </p:extLst>
          </p:nvPr>
        </p:nvGraphicFramePr>
        <p:xfrm>
          <a:off x="5848350" y="5988050"/>
          <a:ext cx="11779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11" imgW="495000" imgH="177480" progId="Equation.DSMT4">
                  <p:embed/>
                </p:oleObj>
              </mc:Choice>
              <mc:Fallback>
                <p:oleObj name="Equation" r:id="rId11" imgW="4950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48350" y="5988050"/>
                        <a:ext cx="1177925" cy="42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30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5 </a:t>
            </a:r>
            <a:r>
              <a:rPr lang="en-US" dirty="0" smtClean="0"/>
              <a:t>– Last one!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916832"/>
            <a:ext cx="80345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model rocket is launched straight upward with</a:t>
            </a:r>
          </a:p>
          <a:p>
            <a:r>
              <a:rPr lang="en-US" sz="2800" dirty="0" smtClean="0"/>
              <a:t>an initial speed of 50 m/s.  It speeds up with a </a:t>
            </a:r>
          </a:p>
          <a:p>
            <a:r>
              <a:rPr lang="en-US" sz="2800" dirty="0" smtClean="0"/>
              <a:t>constant upward acceleration of 2.0 m/s</a:t>
            </a:r>
            <a:r>
              <a:rPr lang="en-US" sz="2800" baseline="30000" dirty="0" smtClean="0"/>
              <a:t>2</a:t>
            </a:r>
            <a:r>
              <a:rPr lang="en-US" sz="2800" dirty="0"/>
              <a:t> </a:t>
            </a:r>
            <a:r>
              <a:rPr lang="en-US" sz="2800" dirty="0" smtClean="0"/>
              <a:t>until the</a:t>
            </a:r>
          </a:p>
          <a:p>
            <a:r>
              <a:rPr lang="en-US" sz="2800" dirty="0" smtClean="0"/>
              <a:t>engine stops at an altitude of 150 m.  How much</a:t>
            </a:r>
          </a:p>
          <a:p>
            <a:r>
              <a:rPr lang="en-US" sz="2800" dirty="0" smtClean="0"/>
              <a:t>time does it take for this to happen?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163601"/>
            <a:ext cx="7071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 direction is up</a:t>
            </a:r>
          </a:p>
          <a:p>
            <a:r>
              <a:rPr lang="en-US" dirty="0" smtClean="0"/>
              <a:t>Beginning of motion is launch, end of motion is when engine stops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662283"/>
              </p:ext>
            </p:extLst>
          </p:nvPr>
        </p:nvGraphicFramePr>
        <p:xfrm>
          <a:off x="1249363" y="4983163"/>
          <a:ext cx="1330325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1" name="Equation" r:id="rId3" imgW="825480" imgH="888840" progId="Equation.DSMT4">
                  <p:embed/>
                </p:oleObj>
              </mc:Choice>
              <mc:Fallback>
                <p:oleObj name="Equation" r:id="rId3" imgW="825480" imgH="8888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4983163"/>
                        <a:ext cx="1330325" cy="143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593844"/>
              </p:ext>
            </p:extLst>
          </p:nvPr>
        </p:nvGraphicFramePr>
        <p:xfrm>
          <a:off x="4664075" y="5207000"/>
          <a:ext cx="212248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2" name="Equation" r:id="rId5" imgW="1028520" imgH="253800" progId="Equation.DSMT4">
                  <p:embed/>
                </p:oleObj>
              </mc:Choice>
              <mc:Fallback>
                <p:oleObj name="Equation" r:id="rId5" imgW="102852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5207000"/>
                        <a:ext cx="212248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45481"/>
              </p:ext>
            </p:extLst>
          </p:nvPr>
        </p:nvGraphicFramePr>
        <p:xfrm>
          <a:off x="5089525" y="5962650"/>
          <a:ext cx="151923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3" name="Equation" r:id="rId7" imgW="736560" imgH="241200" progId="Equation.DSMT4">
                  <p:embed/>
                </p:oleObj>
              </mc:Choice>
              <mc:Fallback>
                <p:oleObj name="Equation" r:id="rId7" imgW="73656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5962650"/>
                        <a:ext cx="1519238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961450"/>
              </p:ext>
            </p:extLst>
          </p:nvPr>
        </p:nvGraphicFramePr>
        <p:xfrm>
          <a:off x="7169150" y="5175250"/>
          <a:ext cx="18335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4" name="Equation" r:id="rId9" imgW="888840" imgH="241200" progId="Equation.DSMT4">
                  <p:embed/>
                </p:oleObj>
              </mc:Choice>
              <mc:Fallback>
                <p:oleObj name="Equation" r:id="rId9" imgW="888840" imgH="241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9150" y="5175250"/>
                        <a:ext cx="183356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819872"/>
              </p:ext>
            </p:extLst>
          </p:nvPr>
        </p:nvGraphicFramePr>
        <p:xfrm>
          <a:off x="7561263" y="5900738"/>
          <a:ext cx="10477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5" name="Equation" r:id="rId11" imgW="507960" imgH="177480" progId="Equation.DSMT4">
                  <p:embed/>
                </p:oleObj>
              </mc:Choice>
              <mc:Fallback>
                <p:oleObj name="Equation" r:id="rId11" imgW="50796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1263" y="5900738"/>
                        <a:ext cx="10477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548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5" name="Picture 27" descr="nfv gfoj rze765 fjs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2632075"/>
            <a:ext cx="8207375" cy="110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fr-FR" altLang="en-US" sz="4800" b="1" dirty="0" smtClean="0">
                <a:solidFill>
                  <a:schemeClr val="bg1"/>
                </a:solidFill>
                <a:latin typeface="Verdana" pitchFamily="34" charset="0"/>
              </a:rPr>
              <a:t>2.  Horizontal Motion</a:t>
            </a:r>
            <a:endParaRPr lang="fr-FR" altLang="en-US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7907" y="1052736"/>
            <a:ext cx="90508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sz="4000" b="1" dirty="0" smtClean="0">
                <a:latin typeface="Verdana" pitchFamily="34" charset="0"/>
              </a:rPr>
              <a:t>Five principal motion variables</a:t>
            </a:r>
            <a:endParaRPr lang="fr-FR" altLang="en-US" sz="40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27088" y="1855804"/>
            <a:ext cx="76327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en-US" sz="3200" b="1" i="1" dirty="0" smtClean="0">
                <a:latin typeface="Verdana" pitchFamily="34" charset="0"/>
              </a:rPr>
              <a:t>v</a:t>
            </a:r>
            <a:r>
              <a:rPr lang="fr-FR" altLang="en-US" sz="3200" b="1" baseline="-25000" dirty="0" smtClean="0">
                <a:latin typeface="Verdana" pitchFamily="34" charset="0"/>
              </a:rPr>
              <a:t>o</a:t>
            </a:r>
            <a:r>
              <a:rPr lang="fr-FR" altLang="en-US" sz="3200" b="1" dirty="0" smtClean="0">
                <a:latin typeface="Verdana" pitchFamily="34" charset="0"/>
              </a:rPr>
              <a:t> – initial </a:t>
            </a:r>
            <a:r>
              <a:rPr lang="fr-FR" altLang="en-US" sz="3200" b="1" dirty="0" err="1" smtClean="0">
                <a:latin typeface="Verdana" pitchFamily="34" charset="0"/>
              </a:rPr>
              <a:t>velocity</a:t>
            </a:r>
            <a:endParaRPr lang="fr-FR" altLang="en-US" sz="2000" b="1" dirty="0" smtClean="0">
              <a:latin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en-US" sz="3200" b="1" i="1" dirty="0" err="1">
                <a:latin typeface="Verdana" pitchFamily="34" charset="0"/>
              </a:rPr>
              <a:t>v</a:t>
            </a:r>
            <a:r>
              <a:rPr lang="fr-FR" altLang="en-US" sz="3200" b="1" baseline="-25000" dirty="0" err="1" smtClean="0">
                <a:latin typeface="Verdana" pitchFamily="34" charset="0"/>
              </a:rPr>
              <a:t>f</a:t>
            </a:r>
            <a:r>
              <a:rPr lang="fr-FR" altLang="en-US" sz="3200" b="1" dirty="0" smtClean="0">
                <a:latin typeface="Verdana" pitchFamily="34" charset="0"/>
              </a:rPr>
              <a:t> – final </a:t>
            </a:r>
            <a:r>
              <a:rPr lang="fr-FR" altLang="en-US" sz="3200" b="1" dirty="0" err="1" smtClean="0">
                <a:latin typeface="Verdana" pitchFamily="34" charset="0"/>
              </a:rPr>
              <a:t>velocity</a:t>
            </a:r>
            <a:endParaRPr lang="fr-FR" altLang="en-US" sz="3200" b="1" dirty="0" smtClean="0">
              <a:latin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en-US" sz="3200" b="1" dirty="0" err="1" smtClean="0">
                <a:latin typeface="Verdana" pitchFamily="34" charset="0"/>
              </a:rPr>
              <a:t>Δ</a:t>
            </a:r>
            <a:r>
              <a:rPr lang="fr-FR" altLang="en-US" sz="3200" b="1" i="1" dirty="0" err="1" smtClean="0">
                <a:latin typeface="Verdana" pitchFamily="34" charset="0"/>
              </a:rPr>
              <a:t>x</a:t>
            </a:r>
            <a:r>
              <a:rPr lang="fr-FR" altLang="en-US" sz="3200" b="1" dirty="0" smtClean="0">
                <a:latin typeface="Verdana" pitchFamily="34" charset="0"/>
              </a:rPr>
              <a:t> – </a:t>
            </a:r>
            <a:r>
              <a:rPr lang="fr-FR" altLang="en-US" sz="3200" b="1" dirty="0" err="1" smtClean="0">
                <a:latin typeface="Verdana" pitchFamily="34" charset="0"/>
              </a:rPr>
              <a:t>displacement</a:t>
            </a:r>
            <a:r>
              <a:rPr lang="fr-FR" altLang="en-US" sz="3200" b="1" dirty="0" smtClean="0">
                <a:latin typeface="Verdana" pitchFamily="34" charset="0"/>
              </a:rPr>
              <a:t> (</a:t>
            </a:r>
            <a:r>
              <a:rPr lang="fr-FR" altLang="en-US" sz="3200" b="1" dirty="0" err="1" smtClean="0">
                <a:latin typeface="Verdana" pitchFamily="34" charset="0"/>
              </a:rPr>
              <a:t>shown</a:t>
            </a:r>
            <a:r>
              <a:rPr lang="fr-FR" altLang="en-US" sz="3200" b="1" dirty="0" smtClean="0">
                <a:latin typeface="Verdana" pitchFamily="34" charset="0"/>
              </a:rPr>
              <a:t> on formula </a:t>
            </a:r>
            <a:r>
              <a:rPr lang="fr-FR" altLang="en-US" sz="3200" b="1" dirty="0" err="1" smtClean="0">
                <a:latin typeface="Verdana" pitchFamily="34" charset="0"/>
              </a:rPr>
              <a:t>sheet</a:t>
            </a:r>
            <a:r>
              <a:rPr lang="fr-FR" altLang="en-US" sz="3200" b="1" dirty="0" smtClean="0">
                <a:latin typeface="Verdana" pitchFamily="34" charset="0"/>
              </a:rPr>
              <a:t> as x-</a:t>
            </a:r>
            <a:r>
              <a:rPr lang="fr-FR" altLang="en-US" sz="3200" b="1" dirty="0" err="1" smtClean="0">
                <a:latin typeface="Verdana" pitchFamily="34" charset="0"/>
              </a:rPr>
              <a:t>x</a:t>
            </a:r>
            <a:r>
              <a:rPr lang="fr-FR" altLang="en-US" sz="3200" b="1" baseline="-25000" dirty="0" err="1" smtClean="0">
                <a:latin typeface="Verdana" pitchFamily="34" charset="0"/>
              </a:rPr>
              <a:t>o</a:t>
            </a:r>
            <a:r>
              <a:rPr lang="fr-FR" altLang="en-US" sz="3200" b="1" dirty="0" smtClean="0">
                <a:latin typeface="Verdana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en-US" sz="3200" b="1" i="1" dirty="0" smtClean="0">
                <a:latin typeface="Verdana" pitchFamily="34" charset="0"/>
              </a:rPr>
              <a:t>a</a:t>
            </a:r>
            <a:r>
              <a:rPr lang="fr-FR" altLang="en-US" sz="3200" b="1" dirty="0" smtClean="0">
                <a:latin typeface="Verdana" pitchFamily="34" charset="0"/>
              </a:rPr>
              <a:t> – </a:t>
            </a:r>
            <a:r>
              <a:rPr lang="fr-FR" altLang="en-US" sz="3200" b="1" dirty="0" err="1" smtClean="0">
                <a:latin typeface="Verdana" pitchFamily="34" charset="0"/>
              </a:rPr>
              <a:t>acceleration</a:t>
            </a:r>
            <a:endParaRPr lang="fr-FR" altLang="en-US" sz="3200" b="1" dirty="0" smtClean="0">
              <a:latin typeface="Verdan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en-US" sz="3200" b="1" i="1" dirty="0">
                <a:latin typeface="Verdana" pitchFamily="34" charset="0"/>
              </a:rPr>
              <a:t>t</a:t>
            </a:r>
            <a:r>
              <a:rPr lang="fr-FR" altLang="en-US" sz="3200" b="1" dirty="0" smtClean="0">
                <a:latin typeface="Verdana" pitchFamily="34" charset="0"/>
              </a:rPr>
              <a:t> -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altLang="en-US" sz="32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33659" y="1052736"/>
            <a:ext cx="354135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sz="4400" b="1" dirty="0" smtClean="0">
                <a:latin typeface="Verdana" pitchFamily="34" charset="0"/>
              </a:rPr>
              <a:t>Key Points</a:t>
            </a:r>
            <a:endParaRPr lang="fr-FR" altLang="en-US" sz="44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1855804"/>
            <a:ext cx="76327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en-US" sz="2400" b="1" dirty="0" err="1" smtClean="0">
                <a:latin typeface="Verdana" pitchFamily="34" charset="0"/>
              </a:rPr>
              <a:t>Signs</a:t>
            </a:r>
            <a:r>
              <a:rPr lang="fr-FR" altLang="en-US" sz="2400" b="1" dirty="0" smtClean="0">
                <a:latin typeface="Verdana" pitchFamily="34" charset="0"/>
              </a:rPr>
              <a:t> are important for all variables (</a:t>
            </a:r>
            <a:r>
              <a:rPr lang="fr-FR" altLang="en-US" sz="2400" b="1" dirty="0" err="1" smtClean="0">
                <a:latin typeface="Verdana" pitchFamily="34" charset="0"/>
              </a:rPr>
              <a:t>except</a:t>
            </a:r>
            <a:r>
              <a:rPr lang="fr-FR" altLang="en-US" sz="2400" b="1" dirty="0" smtClean="0">
                <a:latin typeface="Verdana" pitchFamily="34" charset="0"/>
              </a:rPr>
              <a:t> time)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en-US" sz="2400" b="1" dirty="0" err="1" smtClean="0">
                <a:latin typeface="Verdana" pitchFamily="34" charset="0"/>
              </a:rPr>
              <a:t>When</a:t>
            </a:r>
            <a:r>
              <a:rPr lang="fr-FR" altLang="en-US" sz="2400" b="1" dirty="0" smtClean="0">
                <a:latin typeface="Verdana" pitchFamily="34" charset="0"/>
              </a:rPr>
              <a:t> </a:t>
            </a:r>
            <a:r>
              <a:rPr lang="fr-FR" altLang="en-US" sz="2400" b="1" dirty="0" err="1" smtClean="0">
                <a:latin typeface="Verdana" pitchFamily="34" charset="0"/>
              </a:rPr>
              <a:t>three</a:t>
            </a:r>
            <a:r>
              <a:rPr lang="fr-FR" altLang="en-US" sz="2400" b="1" dirty="0" smtClean="0">
                <a:latin typeface="Verdana" pitchFamily="34" charset="0"/>
              </a:rPr>
              <a:t> out of five variables are </a:t>
            </a:r>
            <a:r>
              <a:rPr lang="fr-FR" altLang="en-US" sz="2400" b="1" dirty="0" err="1" smtClean="0">
                <a:latin typeface="Verdana" pitchFamily="34" charset="0"/>
              </a:rPr>
              <a:t>known</a:t>
            </a:r>
            <a:r>
              <a:rPr lang="fr-FR" altLang="en-US" sz="2400" b="1" dirty="0" smtClean="0">
                <a:latin typeface="Verdana" pitchFamily="34" charset="0"/>
              </a:rPr>
              <a:t>, the </a:t>
            </a:r>
            <a:r>
              <a:rPr lang="fr-FR" altLang="en-US" sz="2400" b="1" dirty="0" err="1" smtClean="0">
                <a:latin typeface="Verdana" pitchFamily="34" charset="0"/>
              </a:rPr>
              <a:t>remaining</a:t>
            </a:r>
            <a:r>
              <a:rPr lang="fr-FR" altLang="en-US" sz="2400" b="1" dirty="0" smtClean="0">
                <a:latin typeface="Verdana" pitchFamily="34" charset="0"/>
              </a:rPr>
              <a:t> variables </a:t>
            </a:r>
            <a:r>
              <a:rPr lang="fr-FR" altLang="en-US" sz="2400" b="1" dirty="0" err="1" smtClean="0">
                <a:latin typeface="Verdana" pitchFamily="34" charset="0"/>
              </a:rPr>
              <a:t>can</a:t>
            </a:r>
            <a:r>
              <a:rPr lang="fr-FR" altLang="en-US" sz="2400" b="1" dirty="0" smtClean="0">
                <a:latin typeface="Verdana" pitchFamily="34" charset="0"/>
              </a:rPr>
              <a:t> </a:t>
            </a:r>
            <a:r>
              <a:rPr lang="fr-FR" altLang="en-US" sz="2400" b="1" dirty="0" err="1" smtClean="0">
                <a:latin typeface="Verdana" pitchFamily="34" charset="0"/>
              </a:rPr>
              <a:t>be</a:t>
            </a:r>
            <a:r>
              <a:rPr lang="fr-FR" altLang="en-US" sz="2400" b="1" dirty="0" smtClean="0">
                <a:latin typeface="Verdana" pitchFamily="34" charset="0"/>
              </a:rPr>
              <a:t> </a:t>
            </a:r>
            <a:r>
              <a:rPr lang="fr-FR" altLang="en-US" sz="2400" b="1" dirty="0" err="1" smtClean="0">
                <a:latin typeface="Verdana" pitchFamily="34" charset="0"/>
              </a:rPr>
              <a:t>solved</a:t>
            </a:r>
            <a:r>
              <a:rPr lang="fr-FR" altLang="en-US" sz="2400" b="1" dirty="0" smtClean="0">
                <a:latin typeface="Verdana" pitchFamily="34" charset="0"/>
              </a:rPr>
              <a:t>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en-US" sz="2400" b="1" dirty="0" err="1" smtClean="0">
                <a:latin typeface="Verdana" pitchFamily="34" charset="0"/>
              </a:rPr>
              <a:t>Always</a:t>
            </a:r>
            <a:r>
              <a:rPr lang="fr-FR" altLang="en-US" sz="2400" b="1" dirty="0" smtClean="0">
                <a:latin typeface="Verdana" pitchFamily="34" charset="0"/>
              </a:rPr>
              <a:t> </a:t>
            </a:r>
            <a:r>
              <a:rPr lang="fr-FR" altLang="en-US" sz="2400" b="1" dirty="0" err="1" smtClean="0">
                <a:latin typeface="Verdana" pitchFamily="34" charset="0"/>
              </a:rPr>
              <a:t>include</a:t>
            </a:r>
            <a:r>
              <a:rPr lang="fr-FR" altLang="en-US" sz="2400" b="1" dirty="0" smtClean="0">
                <a:latin typeface="Verdana" pitchFamily="34" charset="0"/>
              </a:rPr>
              <a:t> </a:t>
            </a:r>
            <a:r>
              <a:rPr lang="fr-FR" altLang="en-US" sz="2400" b="1" dirty="0" err="1" smtClean="0">
                <a:latin typeface="Verdana" pitchFamily="34" charset="0"/>
              </a:rPr>
              <a:t>units</a:t>
            </a:r>
            <a:r>
              <a:rPr lang="fr-FR" altLang="en-US" sz="2400" b="1" dirty="0" smtClean="0">
                <a:latin typeface="Verdana" pitchFamily="34" charset="0"/>
              </a:rPr>
              <a:t> in the </a:t>
            </a:r>
            <a:r>
              <a:rPr lang="fr-FR" altLang="en-US" sz="2400" b="1" dirty="0" err="1" smtClean="0">
                <a:latin typeface="Verdana" pitchFamily="34" charset="0"/>
              </a:rPr>
              <a:t>answer</a:t>
            </a:r>
            <a:endParaRPr lang="fr-FR" altLang="en-US" sz="2400" b="1" dirty="0" smtClean="0">
              <a:latin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altLang="en-US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33659" y="1052736"/>
            <a:ext cx="466185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sz="4400" b="1" dirty="0" smtClean="0">
                <a:latin typeface="Verdana" pitchFamily="34" charset="0"/>
              </a:rPr>
              <a:t>The </a:t>
            </a:r>
            <a:r>
              <a:rPr lang="fr-FR" altLang="en-US" sz="4400" b="1" dirty="0" err="1" smtClean="0">
                <a:latin typeface="Verdana" pitchFamily="34" charset="0"/>
              </a:rPr>
              <a:t>equations</a:t>
            </a:r>
            <a:endParaRPr lang="fr-FR" altLang="en-US" sz="44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5157192"/>
            <a:ext cx="763270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en-US" sz="2200" b="1" dirty="0" err="1" smtClean="0">
                <a:latin typeface="Verdana" pitchFamily="34" charset="0"/>
              </a:rPr>
              <a:t>Sometimes</a:t>
            </a:r>
            <a:r>
              <a:rPr lang="fr-FR" altLang="en-US" sz="2200" b="1" dirty="0" smtClean="0">
                <a:latin typeface="Verdana" pitchFamily="34" charset="0"/>
              </a:rPr>
              <a:t>, </a:t>
            </a:r>
            <a:r>
              <a:rPr lang="fr-FR" altLang="en-US" sz="2200" b="1" dirty="0" err="1" smtClean="0">
                <a:latin typeface="Verdana" pitchFamily="34" charset="0"/>
              </a:rPr>
              <a:t>you</a:t>
            </a:r>
            <a:r>
              <a:rPr lang="fr-FR" altLang="en-US" sz="2200" b="1" dirty="0" smtClean="0">
                <a:latin typeface="Verdana" pitchFamily="34" charset="0"/>
              </a:rPr>
              <a:t> </a:t>
            </a:r>
            <a:r>
              <a:rPr lang="fr-FR" altLang="en-US" sz="2200" b="1" dirty="0" err="1" smtClean="0">
                <a:latin typeface="Verdana" pitchFamily="34" charset="0"/>
              </a:rPr>
              <a:t>will</a:t>
            </a:r>
            <a:r>
              <a:rPr lang="fr-FR" altLang="en-US" sz="2200" b="1" dirty="0" smtClean="0">
                <a:latin typeface="Verdana" pitchFamily="34" charset="0"/>
              </a:rPr>
              <a:t> </a:t>
            </a:r>
            <a:r>
              <a:rPr lang="fr-FR" altLang="en-US" sz="2200" b="1" dirty="0" err="1" smtClean="0">
                <a:latin typeface="Verdana" pitchFamily="34" charset="0"/>
              </a:rPr>
              <a:t>need</a:t>
            </a:r>
            <a:r>
              <a:rPr lang="fr-FR" altLang="en-US" sz="2200" b="1" dirty="0" smtClean="0">
                <a:latin typeface="Verdana" pitchFamily="34" charset="0"/>
              </a:rPr>
              <a:t> to use 2 of </a:t>
            </a:r>
            <a:r>
              <a:rPr lang="fr-FR" altLang="en-US" sz="2200" b="1" dirty="0" err="1" smtClean="0">
                <a:latin typeface="Verdana" pitchFamily="34" charset="0"/>
              </a:rPr>
              <a:t>these</a:t>
            </a:r>
            <a:r>
              <a:rPr lang="fr-FR" altLang="en-US" sz="2200" b="1" dirty="0" smtClean="0">
                <a:latin typeface="Verdana" pitchFamily="34" charset="0"/>
              </a:rPr>
              <a:t> </a:t>
            </a:r>
            <a:r>
              <a:rPr lang="fr-FR" altLang="en-US" sz="2200" b="1" dirty="0" err="1" smtClean="0">
                <a:latin typeface="Verdana" pitchFamily="34" charset="0"/>
              </a:rPr>
              <a:t>equations</a:t>
            </a:r>
            <a:r>
              <a:rPr lang="fr-FR" altLang="en-US" sz="2200" b="1" dirty="0" smtClean="0">
                <a:latin typeface="Verdana" pitchFamily="34" charset="0"/>
              </a:rPr>
              <a:t> </a:t>
            </a:r>
            <a:r>
              <a:rPr lang="fr-FR" altLang="en-US" sz="2200" b="1" dirty="0" err="1" smtClean="0">
                <a:latin typeface="Verdana" pitchFamily="34" charset="0"/>
              </a:rPr>
              <a:t>so</a:t>
            </a:r>
            <a:r>
              <a:rPr lang="fr-FR" altLang="en-US" sz="2200" b="1" dirty="0" smtClean="0">
                <a:latin typeface="Verdana" pitchFamily="34" charset="0"/>
              </a:rPr>
              <a:t> </a:t>
            </a:r>
            <a:r>
              <a:rPr lang="fr-FR" altLang="en-US" sz="2200" b="1" dirty="0" err="1" smtClean="0">
                <a:latin typeface="Verdana" pitchFamily="34" charset="0"/>
              </a:rPr>
              <a:t>that</a:t>
            </a:r>
            <a:r>
              <a:rPr lang="fr-FR" altLang="en-US" sz="2200" b="1" dirty="0" smtClean="0">
                <a:latin typeface="Verdana" pitchFamily="34" charset="0"/>
              </a:rPr>
              <a:t> </a:t>
            </a:r>
            <a:r>
              <a:rPr lang="fr-FR" altLang="en-US" sz="2200" b="1" dirty="0" err="1" smtClean="0">
                <a:latin typeface="Verdana" pitchFamily="34" charset="0"/>
              </a:rPr>
              <a:t>you</a:t>
            </a:r>
            <a:r>
              <a:rPr lang="fr-FR" altLang="en-US" sz="2200" b="1" dirty="0" smtClean="0">
                <a:latin typeface="Verdana" pitchFamily="34" charset="0"/>
              </a:rPr>
              <a:t> </a:t>
            </a:r>
            <a:r>
              <a:rPr lang="fr-FR" altLang="en-US" sz="2200" b="1" dirty="0" err="1" smtClean="0">
                <a:latin typeface="Verdana" pitchFamily="34" charset="0"/>
              </a:rPr>
              <a:t>don’t</a:t>
            </a:r>
            <a:r>
              <a:rPr lang="fr-FR" altLang="en-US" sz="2200" b="1" dirty="0" smtClean="0">
                <a:latin typeface="Verdana" pitchFamily="34" charset="0"/>
              </a:rPr>
              <a:t> have to </a:t>
            </a:r>
            <a:r>
              <a:rPr lang="fr-FR" altLang="en-US" sz="2200" b="1" dirty="0" err="1" smtClean="0">
                <a:latin typeface="Verdana" pitchFamily="34" charset="0"/>
              </a:rPr>
              <a:t>solve</a:t>
            </a:r>
            <a:r>
              <a:rPr lang="fr-FR" altLang="en-US" sz="2200" b="1" dirty="0" smtClean="0">
                <a:latin typeface="Verdana" pitchFamily="34" charset="0"/>
              </a:rPr>
              <a:t> a </a:t>
            </a:r>
            <a:r>
              <a:rPr lang="fr-FR" altLang="en-US" sz="2200" b="1" dirty="0" err="1" smtClean="0">
                <a:latin typeface="Verdana" pitchFamily="34" charset="0"/>
              </a:rPr>
              <a:t>quadratic</a:t>
            </a:r>
            <a:r>
              <a:rPr lang="fr-FR" altLang="en-US" sz="2200" b="1" dirty="0" smtClean="0">
                <a:latin typeface="Verdana" pitchFamily="34" charset="0"/>
              </a:rPr>
              <a:t> </a:t>
            </a:r>
            <a:r>
              <a:rPr lang="fr-FR" altLang="en-US" sz="2200" b="1" dirty="0" err="1" smtClean="0">
                <a:latin typeface="Verdana" pitchFamily="34" charset="0"/>
              </a:rPr>
              <a:t>equation</a:t>
            </a:r>
            <a:endParaRPr lang="fr-FR" altLang="en-US" sz="2200" b="1" dirty="0" smtClean="0">
              <a:latin typeface="Verdana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546647"/>
              </p:ext>
            </p:extLst>
          </p:nvPr>
        </p:nvGraphicFramePr>
        <p:xfrm>
          <a:off x="1635885" y="1988839"/>
          <a:ext cx="3359627" cy="2986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3" imgW="1028520" imgH="914400" progId="Equation.DSMT4">
                  <p:embed/>
                </p:oleObj>
              </mc:Choice>
              <mc:Fallback>
                <p:oleObj name="Equation" r:id="rId3" imgW="102852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35885" y="1988839"/>
                        <a:ext cx="3359627" cy="2986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24128" y="3645024"/>
            <a:ext cx="263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(Remember </a:t>
            </a:r>
            <a:r>
              <a:rPr lang="el-GR" dirty="0" smtClean="0"/>
              <a:t>Δ</a:t>
            </a:r>
            <a:r>
              <a:rPr lang="en-US" dirty="0" smtClean="0"/>
              <a:t>x = x – x</a:t>
            </a:r>
            <a:r>
              <a:rPr lang="en-US" baseline="-25000" dirty="0" smtClean="0"/>
              <a:t>o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1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/>
              <a:t>#1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383588" cy="17541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200" dirty="0">
                <a:solidFill>
                  <a:srgbClr val="FF0000"/>
                </a:solidFill>
              </a:rPr>
              <a:t>Example:</a:t>
            </a:r>
            <a:r>
              <a:rPr lang="en-US" altLang="en-US" sz="2200" dirty="0"/>
              <a:t> </a:t>
            </a:r>
            <a:r>
              <a:rPr lang="en-US" altLang="en-US" sz="2200" b="1" dirty="0"/>
              <a:t>A boat moves slowly out of a marina (so as to not leave a wake) with a speed of 1.50 m/s. As soon as it passes the breakwater, leaving the marina, it </a:t>
            </a:r>
            <a:r>
              <a:rPr lang="en-US" altLang="en-US" sz="2200" b="1" dirty="0" smtClean="0"/>
              <a:t>speeds </a:t>
            </a:r>
            <a:r>
              <a:rPr lang="en-US" altLang="en-US" sz="2200" b="1" dirty="0"/>
              <a:t>up </a:t>
            </a:r>
            <a:r>
              <a:rPr lang="en-US" altLang="en-US" sz="2200" b="1" dirty="0" smtClean="0"/>
              <a:t>at </a:t>
            </a:r>
            <a:r>
              <a:rPr lang="en-US" altLang="en-US" sz="2200" b="1" dirty="0"/>
              <a:t>2.40 </a:t>
            </a:r>
            <a:r>
              <a:rPr lang="en-US" altLang="en-US" sz="2200" b="1" dirty="0" smtClean="0"/>
              <a:t>m/s</a:t>
            </a:r>
            <a:r>
              <a:rPr lang="en-US" altLang="en-US" sz="2200" b="1" baseline="30000" dirty="0"/>
              <a:t>2</a:t>
            </a:r>
            <a:endParaRPr lang="en-US" altLang="en-US" sz="2200" dirty="0"/>
          </a:p>
        </p:txBody>
      </p:sp>
      <p:graphicFrame>
        <p:nvGraphicFramePr>
          <p:cNvPr id="14340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44004639"/>
              </p:ext>
            </p:extLst>
          </p:nvPr>
        </p:nvGraphicFramePr>
        <p:xfrm>
          <a:off x="551300" y="4149080"/>
          <a:ext cx="4037013" cy="2329815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What do I know?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What do I want?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+1.50 m/s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= +2.40 m/s/s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= 5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33400" y="2590800"/>
            <a:ext cx="7559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dirty="0"/>
              <a:t>a) How fast is the boat moving after accelerating for 5 seconds?</a:t>
            </a:r>
          </a:p>
        </p:txBody>
      </p:sp>
      <p:graphicFrame>
        <p:nvGraphicFramePr>
          <p:cNvPr id="14358" name="Object 2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53054581"/>
              </p:ext>
            </p:extLst>
          </p:nvPr>
        </p:nvGraphicFramePr>
        <p:xfrm>
          <a:off x="5118100" y="4057650"/>
          <a:ext cx="3332163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Equation" r:id="rId3" imgW="1384200" imgH="736560" progId="Equation.DSMT4">
                  <p:embed/>
                </p:oleObj>
              </mc:Choice>
              <mc:Fallback>
                <p:oleObj name="Equation" r:id="rId3" imgW="13842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100" y="4057650"/>
                        <a:ext cx="3332163" cy="17732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6012160" y="5301208"/>
            <a:ext cx="108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13.5 m/s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551300" y="2957513"/>
            <a:ext cx="7559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dirty="0" smtClean="0"/>
              <a:t>Define positive to be moving out of the marina</a:t>
            </a:r>
          </a:p>
          <a:p>
            <a:pPr eaLnBrk="0" hangingPunct="0"/>
            <a:r>
              <a:rPr lang="en-US" altLang="en-US" dirty="0" smtClean="0"/>
              <a:t>Starting point is breakwater, ending point is 5 seconds later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88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#1 </a:t>
            </a:r>
            <a:r>
              <a:rPr lang="en-US" altLang="en-US" dirty="0" err="1" smtClean="0"/>
              <a:t>cont</a:t>
            </a:r>
            <a:endParaRPr lang="en-US" altLang="en-US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2438400"/>
            <a:ext cx="7864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000" b="1"/>
              <a:t>b) How </a:t>
            </a:r>
            <a:r>
              <a:rPr lang="en-US" altLang="en-US" sz="2000" b="1" u="sng"/>
              <a:t>far</a:t>
            </a:r>
            <a:r>
              <a:rPr lang="en-US" altLang="en-US" sz="2000" b="1"/>
              <a:t> did the boat travel during that time?</a:t>
            </a:r>
          </a:p>
        </p:txBody>
      </p:sp>
      <p:graphicFrame>
        <p:nvGraphicFramePr>
          <p:cNvPr id="15365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187891"/>
              </p:ext>
            </p:extLst>
          </p:nvPr>
        </p:nvGraphicFramePr>
        <p:xfrm>
          <a:off x="2076450" y="3194050"/>
          <a:ext cx="4760913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Equation" r:id="rId3" imgW="1765080" imgH="838080" progId="Equation.DSMT4">
                  <p:embed/>
                </p:oleObj>
              </mc:Choice>
              <mc:Fallback>
                <p:oleObj name="Equation" r:id="rId3" imgW="17650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3194050"/>
                        <a:ext cx="4760913" cy="2260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148567" y="4952999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37.5 m</a:t>
            </a:r>
          </a:p>
        </p:txBody>
      </p:sp>
    </p:spTree>
    <p:extLst>
      <p:ext uri="{BB962C8B-B14F-4D97-AF65-F5344CB8AC3E}">
        <p14:creationId xmlns:p14="http://schemas.microsoft.com/office/powerpoint/2010/main" val="40002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540552" cy="1139825"/>
          </a:xfrm>
        </p:spPr>
        <p:txBody>
          <a:bodyPr/>
          <a:lstStyle/>
          <a:p>
            <a:r>
              <a:rPr lang="en-US" altLang="en-US" dirty="0" smtClean="0"/>
              <a:t>Can do the same thing with a graph!</a:t>
            </a:r>
            <a:endParaRPr lang="en-US" altLang="en-US" dirty="0"/>
          </a:p>
        </p:txBody>
      </p:sp>
      <p:graphicFrame>
        <p:nvGraphicFramePr>
          <p:cNvPr id="1638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789113" y="3646488"/>
          <a:ext cx="137318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6" name="Equation" r:id="rId3" imgW="1371600" imgH="431640" progId="Equation.DSMT4">
                  <p:embed/>
                </p:oleObj>
              </mc:Choice>
              <mc:Fallback>
                <p:oleObj name="Equation" r:id="rId3" imgW="1371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3646488"/>
                        <a:ext cx="1373187" cy="4365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248400" y="3124200"/>
          <a:ext cx="259080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Equation" r:id="rId5" imgW="1320480" imgH="634680" progId="Equation.DSMT4">
                  <p:embed/>
                </p:oleObj>
              </mc:Choice>
              <mc:Fallback>
                <p:oleObj name="Equation" r:id="rId5" imgW="13204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124200"/>
                        <a:ext cx="2590800" cy="1246188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587692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4495800"/>
            <a:ext cx="68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1400" b="1">
                <a:solidFill>
                  <a:srgbClr val="000000"/>
                </a:solidFill>
              </a:rPr>
              <a:t>1.5 m/s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09600" y="4724400"/>
            <a:ext cx="533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685800" y="1828800"/>
            <a:ext cx="5257800" cy="2819400"/>
          </a:xfrm>
          <a:custGeom>
            <a:avLst/>
            <a:gdLst>
              <a:gd name="T0" fmla="*/ 0 w 3312"/>
              <a:gd name="T1" fmla="*/ 1776 h 1776"/>
              <a:gd name="T2" fmla="*/ 3312 w 3312"/>
              <a:gd name="T3" fmla="*/ 1776 h 1776"/>
              <a:gd name="T4" fmla="*/ 3312 w 3312"/>
              <a:gd name="T5" fmla="*/ 0 h 1776"/>
              <a:gd name="T6" fmla="*/ 0 w 3312"/>
              <a:gd name="T7" fmla="*/ 1776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12" h="1776">
                <a:moveTo>
                  <a:pt x="0" y="1776"/>
                </a:moveTo>
                <a:lnTo>
                  <a:pt x="3312" y="1776"/>
                </a:lnTo>
                <a:lnTo>
                  <a:pt x="3312" y="0"/>
                </a:lnTo>
                <a:lnTo>
                  <a:pt x="0" y="177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93725" y="1763713"/>
            <a:ext cx="884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400" b="1">
                <a:solidFill>
                  <a:srgbClr val="000000"/>
                </a:solidFill>
              </a:rPr>
              <a:t>13.5 m/s</a:t>
            </a:r>
          </a:p>
        </p:txBody>
      </p:sp>
      <p:graphicFrame>
        <p:nvGraphicFramePr>
          <p:cNvPr id="1639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248400" y="1968500"/>
          <a:ext cx="25749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quation" r:id="rId8" imgW="1371600" imgH="431640" progId="Equation.DSMT4">
                  <p:embed/>
                </p:oleObj>
              </mc:Choice>
              <mc:Fallback>
                <p:oleObj name="Equation" r:id="rId8" imgW="1371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968500"/>
                        <a:ext cx="2574925" cy="8112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04800" y="55626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000" b="1"/>
              <a:t>Total displacement = 7.50 + 30 = 37.5 m = Total AREA under the line.</a:t>
            </a:r>
          </a:p>
        </p:txBody>
      </p:sp>
    </p:spTree>
    <p:extLst>
      <p:ext uri="{BB962C8B-B14F-4D97-AF65-F5344CB8AC3E}">
        <p14:creationId xmlns:p14="http://schemas.microsoft.com/office/powerpoint/2010/main" val="142081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 animBg="1"/>
      <p:bldP spid="16392" grpId="0" animBg="1"/>
      <p:bldP spid="163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#2</a:t>
            </a:r>
            <a:endParaRPr lang="en-US" altLang="en-US" dirty="0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88003589"/>
              </p:ext>
            </p:extLst>
          </p:nvPr>
        </p:nvGraphicFramePr>
        <p:xfrm>
          <a:off x="755576" y="4437112"/>
          <a:ext cx="4037013" cy="2246314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I know?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I want?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+12 m/s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=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= -3.5 m/s/s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0 m/s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81000" y="1828800"/>
            <a:ext cx="87042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dirty="0">
                <a:solidFill>
                  <a:srgbClr val="FF0000"/>
                </a:solidFill>
              </a:rPr>
              <a:t>Example:</a:t>
            </a:r>
            <a:r>
              <a:rPr lang="en-US" altLang="en-US" dirty="0"/>
              <a:t> </a:t>
            </a:r>
            <a:r>
              <a:rPr lang="en-US" altLang="en-US" b="1" dirty="0"/>
              <a:t>You are driving through town at 12 m/s when suddenly a ball rolls</a:t>
            </a:r>
          </a:p>
          <a:p>
            <a:pPr eaLnBrk="0" hangingPunct="0"/>
            <a:r>
              <a:rPr lang="en-US" altLang="en-US" b="1" dirty="0"/>
              <a:t>out in front of your car. You apply the brakes and begin </a:t>
            </a:r>
            <a:r>
              <a:rPr lang="en-US" altLang="en-US" b="1" dirty="0" smtClean="0"/>
              <a:t>slowing down </a:t>
            </a:r>
            <a:r>
              <a:rPr lang="en-US" altLang="en-US" b="1" dirty="0"/>
              <a:t>at </a:t>
            </a:r>
          </a:p>
          <a:p>
            <a:pPr eaLnBrk="0" hangingPunct="0"/>
            <a:r>
              <a:rPr lang="en-US" altLang="en-US" b="1" dirty="0"/>
              <a:t>3.5 </a:t>
            </a:r>
            <a:r>
              <a:rPr lang="en-US" altLang="en-US" b="1" dirty="0" smtClean="0"/>
              <a:t>m/s</a:t>
            </a:r>
            <a:r>
              <a:rPr lang="en-US" altLang="en-US" b="1" baseline="30000" dirty="0"/>
              <a:t>2</a:t>
            </a:r>
            <a:r>
              <a:rPr lang="en-US" altLang="en-US" b="1" dirty="0" smtClean="0"/>
              <a:t>.</a:t>
            </a:r>
            <a:endParaRPr lang="en-US" altLang="en-US" b="1" dirty="0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1066800" y="2743200"/>
            <a:ext cx="636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/>
              <a:t>How far do you travel before coming to a complete stop?</a:t>
            </a:r>
          </a:p>
        </p:txBody>
      </p:sp>
      <p:graphicFrame>
        <p:nvGraphicFramePr>
          <p:cNvPr id="18455" name="Object 2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38471378"/>
              </p:ext>
            </p:extLst>
          </p:nvPr>
        </p:nvGraphicFramePr>
        <p:xfrm>
          <a:off x="5526088" y="4513263"/>
          <a:ext cx="227647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3" imgW="1244520" imgH="965160" progId="Equation.DSMT4">
                  <p:embed/>
                </p:oleObj>
              </mc:Choice>
              <mc:Fallback>
                <p:oleObj name="Equation" r:id="rId3" imgW="124452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4513263"/>
                        <a:ext cx="2276475" cy="17653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084168" y="5877272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20.57 m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382132" y="3187505"/>
            <a:ext cx="84176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 smtClean="0"/>
              <a:t>Positive is direction you are moving</a:t>
            </a:r>
          </a:p>
          <a:p>
            <a:pPr eaLnBrk="0" hangingPunct="0"/>
            <a:r>
              <a:rPr lang="en-US" altLang="en-US" b="1" dirty="0" smtClean="0"/>
              <a:t>Start of motion is when brakes are applied, end of motion is when you stop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41330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503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Verdana</vt:lpstr>
      <vt:lpstr>Wingdings</vt:lpstr>
      <vt:lpstr>Modèle par défaut</vt:lpstr>
      <vt:lpstr>Equation</vt:lpstr>
      <vt:lpstr>Warm-up Draw graph, write brief question and answer</vt:lpstr>
      <vt:lpstr>PowerPoint Presentation</vt:lpstr>
      <vt:lpstr>PowerPoint Presentation</vt:lpstr>
      <vt:lpstr>PowerPoint Presentation</vt:lpstr>
      <vt:lpstr>PowerPoint Presentation</vt:lpstr>
      <vt:lpstr>Example #1</vt:lpstr>
      <vt:lpstr>Example #1 cont</vt:lpstr>
      <vt:lpstr>Can do the same thing with a graph!</vt:lpstr>
      <vt:lpstr>Example #2</vt:lpstr>
      <vt:lpstr>Example 3</vt:lpstr>
      <vt:lpstr>Example 4 - qualitative</vt:lpstr>
      <vt:lpstr>Example 5 – Last 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Colorful Spring Flowers</dc:title>
  <dc:creator>www.powerpointstyles.com</dc:creator>
  <cp:lastModifiedBy>Susan Ryan</cp:lastModifiedBy>
  <cp:revision>69</cp:revision>
  <dcterms:created xsi:type="dcterms:W3CDTF">2009-03-23T15:23:24Z</dcterms:created>
  <dcterms:modified xsi:type="dcterms:W3CDTF">2018-01-04T23:27:02Z</dcterms:modified>
</cp:coreProperties>
</file>