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696" r:id="rId3"/>
  </p:sldMasterIdLst>
  <p:notesMasterIdLst>
    <p:notesMasterId r:id="rId40"/>
  </p:notesMasterIdLst>
  <p:sldIdLst>
    <p:sldId id="329" r:id="rId4"/>
    <p:sldId id="330" r:id="rId5"/>
    <p:sldId id="331" r:id="rId6"/>
    <p:sldId id="256" r:id="rId7"/>
    <p:sldId id="295" r:id="rId8"/>
    <p:sldId id="293" r:id="rId9"/>
    <p:sldId id="291" r:id="rId10"/>
    <p:sldId id="323" r:id="rId11"/>
    <p:sldId id="328" r:id="rId12"/>
    <p:sldId id="292" r:id="rId13"/>
    <p:sldId id="296" r:id="rId14"/>
    <p:sldId id="263" r:id="rId15"/>
    <p:sldId id="267" r:id="rId16"/>
    <p:sldId id="270" r:id="rId17"/>
    <p:sldId id="266" r:id="rId18"/>
    <p:sldId id="268" r:id="rId19"/>
    <p:sldId id="332" r:id="rId20"/>
    <p:sldId id="273" r:id="rId21"/>
    <p:sldId id="283" r:id="rId22"/>
    <p:sldId id="301" r:id="rId23"/>
    <p:sldId id="303" r:id="rId24"/>
    <p:sldId id="274" r:id="rId25"/>
    <p:sldId id="304" r:id="rId26"/>
    <p:sldId id="305" r:id="rId27"/>
    <p:sldId id="306" r:id="rId28"/>
    <p:sldId id="321" r:id="rId29"/>
    <p:sldId id="307" r:id="rId30"/>
    <p:sldId id="308" r:id="rId31"/>
    <p:sldId id="309" r:id="rId32"/>
    <p:sldId id="327" r:id="rId33"/>
    <p:sldId id="324" r:id="rId34"/>
    <p:sldId id="276" r:id="rId35"/>
    <p:sldId id="333" r:id="rId36"/>
    <p:sldId id="334" r:id="rId37"/>
    <p:sldId id="326" r:id="rId38"/>
    <p:sldId id="335"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viewProps" Target="view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heme" Target="theme/theme1.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image" Target="../media/image28.png"/></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28.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image" Target="../media/image27.wmf"/><Relationship Id="rId5" Type="http://schemas.openxmlformats.org/officeDocument/2006/relationships/image" Target="../media/image31.wmf"/><Relationship Id="rId4" Type="http://schemas.openxmlformats.org/officeDocument/2006/relationships/image" Target="../media/image30.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137E70-AC0D-4542-A9C6-8731828949B9}" type="datetimeFigureOut">
              <a:rPr lang="en-US" smtClean="0"/>
              <a:t>12/23/2017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4C666E-DF16-4A0C-9B71-FA42E3141B81}" type="slidenum">
              <a:rPr lang="en-US" smtClean="0"/>
              <a:t>‹#›</a:t>
            </a:fld>
            <a:endParaRPr lang="en-US"/>
          </a:p>
        </p:txBody>
      </p:sp>
    </p:spTree>
    <p:extLst>
      <p:ext uri="{BB962C8B-B14F-4D97-AF65-F5344CB8AC3E}">
        <p14:creationId xmlns:p14="http://schemas.microsoft.com/office/powerpoint/2010/main" val="3639822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4C666E-DF16-4A0C-9B71-FA42E3141B81}" type="slidenum">
              <a:rPr lang="en-US" smtClean="0"/>
              <a:t>8</a:t>
            </a:fld>
            <a:endParaRPr lang="en-US"/>
          </a:p>
        </p:txBody>
      </p:sp>
    </p:spTree>
    <p:extLst>
      <p:ext uri="{BB962C8B-B14F-4D97-AF65-F5344CB8AC3E}">
        <p14:creationId xmlns:p14="http://schemas.microsoft.com/office/powerpoint/2010/main" val="4081453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3DEBF659-056F-4721-8F1A-EE90394FADB4}" type="datetimeFigureOut">
              <a:rPr lang="en-US" smtClean="0"/>
              <a:pPr/>
              <a:t>12/23/2017</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E4C66900-677F-4D35-9C21-828BA52B23B1}" type="slidenum">
              <a:rPr lang="en-US" smtClean="0"/>
              <a:pPr/>
              <a:t>‹#›</a:t>
            </a:fld>
            <a:endParaRPr lang="en-US"/>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EBF659-056F-4721-8F1A-EE90394FADB4}" type="datetimeFigureOut">
              <a:rPr lang="en-US" smtClean="0"/>
              <a:pPr/>
              <a:t>12/23/2017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C66900-677F-4D35-9C21-828BA52B23B1}" type="slidenum">
              <a:rPr lang="en-US" smtClean="0"/>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EBF659-056F-4721-8F1A-EE90394FADB4}" type="datetimeFigureOut">
              <a:rPr lang="en-US" smtClean="0"/>
              <a:pPr/>
              <a:t>12/23/2017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C66900-677F-4D35-9C21-828BA52B23B1}" type="slidenum">
              <a:rPr lang="en-US" smtClean="0"/>
              <a:pPr/>
              <a:t>‹#›</a:t>
            </a:fld>
            <a:endParaRPr lang="en-US"/>
          </a:p>
        </p:txBody>
      </p:sp>
    </p:spTree>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2967619-88E8-459F-81CB-FF9EDE3DCCE1}" type="slidenum">
              <a:rPr lang="en-US" altLang="en-US"/>
              <a:pPr>
                <a:defRPr/>
              </a:pPr>
              <a:t>‹#›</a:t>
            </a:fld>
            <a:endParaRPr lang="en-US" altLang="en-US"/>
          </a:p>
        </p:txBody>
      </p:sp>
    </p:spTree>
    <p:extLst>
      <p:ext uri="{BB962C8B-B14F-4D97-AF65-F5344CB8AC3E}">
        <p14:creationId xmlns:p14="http://schemas.microsoft.com/office/powerpoint/2010/main" val="6042388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8" name="Rectangle 6"/>
          <p:cNvSpPr>
            <a:spLocks noGrp="1" noChangeArrowheads="1"/>
          </p:cNvSpPr>
          <p:nvPr>
            <p:ph type="sldNum" sz="quarter" idx="12"/>
          </p:nvPr>
        </p:nvSpPr>
        <p:spPr>
          <a:ln/>
        </p:spPr>
        <p:txBody>
          <a:bodyPr/>
          <a:lstStyle>
            <a:lvl1pPr>
              <a:defRPr/>
            </a:lvl1pPr>
          </a:lstStyle>
          <a:p>
            <a:pPr>
              <a:defRPr/>
            </a:pPr>
            <a:fld id="{2F1A4E27-89A0-449D-867E-8B74EBB9AE41}" type="slidenum">
              <a:rPr lang="en-US" altLang="en-US"/>
              <a:pPr>
                <a:defRPr/>
              </a:pPr>
              <a:t>‹#›</a:t>
            </a:fld>
            <a:endParaRPr lang="en-US" altLang="en-US"/>
          </a:p>
        </p:txBody>
      </p:sp>
    </p:spTree>
    <p:extLst>
      <p:ext uri="{BB962C8B-B14F-4D97-AF65-F5344CB8AC3E}">
        <p14:creationId xmlns:p14="http://schemas.microsoft.com/office/powerpoint/2010/main" val="9594000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7813"/>
            <a:ext cx="8229600" cy="1139825"/>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0FAEDF32-B0C4-4D53-8CAF-4E84544B958A}" type="slidenum">
              <a:rPr lang="en-US" altLang="en-US"/>
              <a:pPr>
                <a:defRPr/>
              </a:pPr>
              <a:t>‹#›</a:t>
            </a:fld>
            <a:endParaRPr lang="en-US" altLang="en-US"/>
          </a:p>
        </p:txBody>
      </p:sp>
    </p:spTree>
    <p:extLst>
      <p:ext uri="{BB962C8B-B14F-4D97-AF65-F5344CB8AC3E}">
        <p14:creationId xmlns:p14="http://schemas.microsoft.com/office/powerpoint/2010/main" val="23858547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6800"/>
          </a:xfrm>
          <a:prstGeom prst="rect">
            <a:avLst/>
          </a:prstGeo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2249424"/>
            <a:ext cx="8229600" cy="4325112"/>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86536" y="612648"/>
            <a:ext cx="957264" cy="457200"/>
          </a:xfrm>
          <a:prstGeom prst="rect">
            <a:avLst/>
          </a:prstGeom>
        </p:spPr>
        <p:txBody>
          <a:bodyPr/>
          <a:lstStyle/>
          <a:p>
            <a:fld id="{3DEBF659-056F-4721-8F1A-EE90394FADB4}" type="datetimeFigureOut">
              <a:rPr lang="en-US" smtClean="0"/>
              <a:pPr/>
              <a:t>12/23/2017</a:t>
            </a:fld>
            <a:endParaRPr lang="en-US"/>
          </a:p>
        </p:txBody>
      </p:sp>
      <p:sp>
        <p:nvSpPr>
          <p:cNvPr id="5" name="Footer Placeholder 4"/>
          <p:cNvSpPr>
            <a:spLocks noGrp="1"/>
          </p:cNvSpPr>
          <p:nvPr>
            <p:ph type="ftr" sz="quarter" idx="11"/>
          </p:nvPr>
        </p:nvSpPr>
        <p:spPr>
          <a:xfrm>
            <a:off x="5257800" y="612648"/>
            <a:ext cx="1325880" cy="457200"/>
          </a:xfrm>
          <a:prstGeom prst="rect">
            <a:avLst/>
          </a:prstGeom>
        </p:spPr>
        <p:txBody>
          <a:bodyPr/>
          <a:lstStyle/>
          <a:p>
            <a:endParaRPr lang="en-US"/>
          </a:p>
        </p:txBody>
      </p:sp>
      <p:sp>
        <p:nvSpPr>
          <p:cNvPr id="6" name="Slide Number Placeholder 5"/>
          <p:cNvSpPr>
            <a:spLocks noGrp="1"/>
          </p:cNvSpPr>
          <p:nvPr>
            <p:ph type="sldNum" sz="quarter" idx="12"/>
          </p:nvPr>
        </p:nvSpPr>
        <p:spPr>
          <a:xfrm>
            <a:off x="8174736" y="2272"/>
            <a:ext cx="762000" cy="365760"/>
          </a:xfrm>
          <a:prstGeom prst="rect">
            <a:avLst/>
          </a:prstGeom>
        </p:spPr>
        <p:txBody>
          <a:bodyPr/>
          <a:lstStyle/>
          <a:p>
            <a:fld id="{E4C66900-677F-4D35-9C21-828BA52B23B1}" type="slidenum">
              <a:rPr lang="en-US" smtClean="0"/>
              <a:pPr/>
              <a:t>‹#›</a:t>
            </a:fld>
            <a:endParaRPr lang="en-US"/>
          </a:p>
        </p:txBody>
      </p:sp>
    </p:spTree>
  </p:cSld>
  <p:clrMapOvr>
    <a:masterClrMapping/>
  </p:clrMapOvr>
  <p:transition>
    <p:fade thruBlk="1"/>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a:prstGeom prst="rect">
            <a:avLst/>
          </a:prstGeo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a:prstGeom prst="rect">
            <a:avLst/>
          </a:prstGeo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586536" y="612648"/>
            <a:ext cx="957264" cy="457200"/>
          </a:xfrm>
          <a:prstGeom prst="rect">
            <a:avLst/>
          </a:prstGeom>
        </p:spPr>
        <p:txBody>
          <a:bodyPr/>
          <a:lstStyle/>
          <a:p>
            <a:fld id="{3DEBF659-056F-4721-8F1A-EE90394FADB4}" type="datetimeFigureOut">
              <a:rPr lang="en-US" smtClean="0"/>
              <a:pPr/>
              <a:t>12/23/2017</a:t>
            </a:fld>
            <a:endParaRPr lang="en-US"/>
          </a:p>
        </p:txBody>
      </p:sp>
      <p:sp>
        <p:nvSpPr>
          <p:cNvPr id="5" name="Footer Placeholder 4"/>
          <p:cNvSpPr>
            <a:spLocks noGrp="1"/>
          </p:cNvSpPr>
          <p:nvPr>
            <p:ph type="ftr" sz="quarter" idx="11"/>
          </p:nvPr>
        </p:nvSpPr>
        <p:spPr>
          <a:xfrm>
            <a:off x="5257800" y="612648"/>
            <a:ext cx="1325880" cy="457200"/>
          </a:xfrm>
          <a:prstGeom prst="rect">
            <a:avLst/>
          </a:prstGeom>
        </p:spPr>
        <p:txBody>
          <a:bodyPr/>
          <a:lstStyle/>
          <a:p>
            <a:endParaRPr lang="en-US"/>
          </a:p>
        </p:txBody>
      </p:sp>
      <p:sp>
        <p:nvSpPr>
          <p:cNvPr id="6" name="Slide Number Placeholder 5"/>
          <p:cNvSpPr>
            <a:spLocks noGrp="1"/>
          </p:cNvSpPr>
          <p:nvPr>
            <p:ph type="sldNum" sz="quarter" idx="12"/>
          </p:nvPr>
        </p:nvSpPr>
        <p:spPr>
          <a:xfrm>
            <a:off x="8174736" y="2272"/>
            <a:ext cx="762000" cy="365760"/>
          </a:xfrm>
          <a:prstGeom prst="rect">
            <a:avLst/>
          </a:prstGeom>
        </p:spPr>
        <p:txBody>
          <a:bodyPr/>
          <a:lstStyle/>
          <a:p>
            <a:fld id="{E4C66900-677F-4D35-9C21-828BA52B23B1}" type="slidenum">
              <a:rPr lang="en-US" smtClean="0"/>
              <a:pPr/>
              <a:t>‹#›</a:t>
            </a:fld>
            <a:endParaRPr lang="en-US"/>
          </a:p>
        </p:txBody>
      </p:sp>
    </p:spTree>
  </p:cSld>
  <p:clrMapOvr>
    <a:masterClrMapping/>
  </p:clrMapOvr>
  <p:transition>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6800"/>
          </a:xfrm>
          <a:prstGeom prst="rect">
            <a:avLst/>
          </a:prstGeo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a:prstGeom prst="rect">
            <a:avLst/>
          </a:prstGeo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a:prstGeom prst="rect">
            <a:avLst/>
          </a:prstGeo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586536" y="612648"/>
            <a:ext cx="957264" cy="457200"/>
          </a:xfrm>
          <a:prstGeom prst="rect">
            <a:avLst/>
          </a:prstGeom>
        </p:spPr>
        <p:txBody>
          <a:bodyPr/>
          <a:lstStyle/>
          <a:p>
            <a:fld id="{3DEBF659-056F-4721-8F1A-EE90394FADB4}" type="datetimeFigureOut">
              <a:rPr lang="en-US" smtClean="0"/>
              <a:pPr/>
              <a:t>12/23/2017</a:t>
            </a:fld>
            <a:endParaRPr lang="en-US"/>
          </a:p>
        </p:txBody>
      </p:sp>
      <p:sp>
        <p:nvSpPr>
          <p:cNvPr id="6" name="Footer Placeholder 5"/>
          <p:cNvSpPr>
            <a:spLocks noGrp="1"/>
          </p:cNvSpPr>
          <p:nvPr>
            <p:ph type="ftr" sz="quarter" idx="11"/>
          </p:nvPr>
        </p:nvSpPr>
        <p:spPr>
          <a:xfrm>
            <a:off x="5257800" y="612648"/>
            <a:ext cx="1325880" cy="457200"/>
          </a:xfrm>
          <a:prstGeom prst="rect">
            <a:avLst/>
          </a:prstGeom>
        </p:spPr>
        <p:txBody>
          <a:bodyPr/>
          <a:lstStyle/>
          <a:p>
            <a:endParaRPr lang="en-US"/>
          </a:p>
        </p:txBody>
      </p:sp>
      <p:sp>
        <p:nvSpPr>
          <p:cNvPr id="7" name="Slide Number Placeholder 6"/>
          <p:cNvSpPr>
            <a:spLocks noGrp="1"/>
          </p:cNvSpPr>
          <p:nvPr>
            <p:ph type="sldNum" sz="quarter" idx="12"/>
          </p:nvPr>
        </p:nvSpPr>
        <p:spPr>
          <a:xfrm>
            <a:off x="8174736" y="2272"/>
            <a:ext cx="762000" cy="365760"/>
          </a:xfrm>
          <a:prstGeom prst="rect">
            <a:avLst/>
          </a:prstGeom>
        </p:spPr>
        <p:txBody>
          <a:bodyPr/>
          <a:lstStyle/>
          <a:p>
            <a:fld id="{E4C66900-677F-4D35-9C21-828BA52B23B1}" type="slidenum">
              <a:rPr lang="en-US" smtClean="0"/>
              <a:pPr/>
              <a:t>‹#›</a:t>
            </a:fld>
            <a:endParaRPr lang="en-US"/>
          </a:p>
        </p:txBody>
      </p:sp>
    </p:spTree>
  </p:cSld>
  <p:clrMapOvr>
    <a:masterClrMapping/>
  </p:clrMapOvr>
  <p:transition>
    <p:fade thruBlk="1"/>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a:prstGeom prst="rect">
            <a:avLst/>
          </a:prstGeo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prstGeom prst="rect">
            <a:avLst/>
          </a:prstGeo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prstGeom prst="rect">
            <a:avLst/>
          </a:prstGeo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a:prstGeom prst="rect">
            <a:avLst/>
          </a:prstGeo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a:prstGeom prst="rect">
            <a:avLst/>
          </a:prstGeo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a:xfrm>
            <a:off x="6586536" y="612648"/>
            <a:ext cx="957264" cy="457200"/>
          </a:xfrm>
          <a:prstGeom prst="rect">
            <a:avLst/>
          </a:prstGeom>
        </p:spPr>
        <p:txBody>
          <a:bodyPr rtlCol="0"/>
          <a:lstStyle/>
          <a:p>
            <a:fld id="{3DEBF659-056F-4721-8F1A-EE90394FADB4}" type="datetimeFigureOut">
              <a:rPr lang="en-US" smtClean="0"/>
              <a:pPr/>
              <a:t>12/23/2017</a:t>
            </a:fld>
            <a:endParaRPr lang="en-US"/>
          </a:p>
        </p:txBody>
      </p:sp>
      <p:sp>
        <p:nvSpPr>
          <p:cNvPr id="27" name="Slide Number Placeholder 26"/>
          <p:cNvSpPr>
            <a:spLocks noGrp="1"/>
          </p:cNvSpPr>
          <p:nvPr>
            <p:ph type="sldNum" sz="quarter" idx="11"/>
          </p:nvPr>
        </p:nvSpPr>
        <p:spPr>
          <a:xfrm>
            <a:off x="8174736" y="2272"/>
            <a:ext cx="762000" cy="365760"/>
          </a:xfrm>
          <a:prstGeom prst="rect">
            <a:avLst/>
          </a:prstGeom>
        </p:spPr>
        <p:txBody>
          <a:bodyPr rtlCol="0"/>
          <a:lstStyle/>
          <a:p>
            <a:fld id="{E4C66900-677F-4D35-9C21-828BA52B23B1}" type="slidenum">
              <a:rPr lang="en-US" smtClean="0"/>
              <a:pPr/>
              <a:t>‹#›</a:t>
            </a:fld>
            <a:endParaRPr lang="en-US"/>
          </a:p>
        </p:txBody>
      </p:sp>
      <p:sp>
        <p:nvSpPr>
          <p:cNvPr id="28" name="Footer Placeholder 27"/>
          <p:cNvSpPr>
            <a:spLocks noGrp="1"/>
          </p:cNvSpPr>
          <p:nvPr>
            <p:ph type="ftr" sz="quarter" idx="12"/>
          </p:nvPr>
        </p:nvSpPr>
        <p:spPr>
          <a:xfrm>
            <a:off x="5257800" y="612648"/>
            <a:ext cx="1325880" cy="457200"/>
          </a:xfrm>
          <a:prstGeom prst="rect">
            <a:avLst/>
          </a:prstGeom>
        </p:spPr>
        <p:txBody>
          <a:bodyPr rtlCol="0"/>
          <a:lstStyle/>
          <a:p>
            <a:endParaRPr lang="en-US"/>
          </a:p>
        </p:txBody>
      </p:sp>
    </p:spTree>
  </p:cSld>
  <p:clrMapOvr>
    <a:masterClrMapping/>
  </p:clrMapOvr>
  <p:transition>
    <p:fade thruBlk="1"/>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a:prstGeom prst="rect">
            <a:avLst/>
          </a:prstGeo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a:prstGeom prst="rect">
            <a:avLst/>
          </a:prstGeom>
        </p:spPr>
        <p:txBody>
          <a:bodyPr/>
          <a:lstStyle/>
          <a:p>
            <a:fld id="{3DEBF659-056F-4721-8F1A-EE90394FADB4}" type="datetimeFigureOut">
              <a:rPr lang="en-US" smtClean="0"/>
              <a:pPr/>
              <a:t>12/23/2017</a:t>
            </a:fld>
            <a:endParaRPr lang="en-US"/>
          </a:p>
        </p:txBody>
      </p:sp>
      <p:sp>
        <p:nvSpPr>
          <p:cNvPr id="4" name="Footer Placeholder 3"/>
          <p:cNvSpPr>
            <a:spLocks noGrp="1"/>
          </p:cNvSpPr>
          <p:nvPr>
            <p:ph type="ftr" sz="quarter" idx="11"/>
          </p:nvPr>
        </p:nvSpPr>
        <p:spPr>
          <a:xfrm>
            <a:off x="5257800" y="612648"/>
            <a:ext cx="1325880" cy="457200"/>
          </a:xfrm>
          <a:prstGeom prst="rect">
            <a:avLst/>
          </a:prstGeom>
        </p:spPr>
        <p:txBody>
          <a:bodyPr/>
          <a:lstStyle/>
          <a:p>
            <a:endParaRPr lang="en-US"/>
          </a:p>
        </p:txBody>
      </p:sp>
      <p:sp>
        <p:nvSpPr>
          <p:cNvPr id="5" name="Slide Number Placeholder 4"/>
          <p:cNvSpPr>
            <a:spLocks noGrp="1"/>
          </p:cNvSpPr>
          <p:nvPr>
            <p:ph type="sldNum" sz="quarter" idx="12"/>
          </p:nvPr>
        </p:nvSpPr>
        <p:spPr>
          <a:xfrm>
            <a:off x="8174736" y="2272"/>
            <a:ext cx="762000" cy="365760"/>
          </a:xfrm>
          <a:prstGeom prst="rect">
            <a:avLst/>
          </a:prstGeom>
        </p:spPr>
        <p:txBody>
          <a:bodyPr/>
          <a:lstStyle/>
          <a:p>
            <a:fld id="{E4C66900-677F-4D35-9C21-828BA52B23B1}" type="slidenum">
              <a:rPr lang="en-US" smtClean="0"/>
              <a:pPr/>
              <a:t>‹#›</a:t>
            </a:fld>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EBF659-056F-4721-8F1A-EE90394FADB4}" type="datetimeFigureOut">
              <a:rPr lang="en-US" smtClean="0"/>
              <a:pPr/>
              <a:t>12/23/2017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C66900-677F-4D35-9C21-828BA52B23B1}" type="slidenum">
              <a:rPr lang="en-US" smtClean="0"/>
              <a:pPr/>
              <a:t>‹#›</a:t>
            </a:fld>
            <a:endParaRPr lang="en-US"/>
          </a:p>
        </p:txBody>
      </p:sp>
    </p:spTree>
  </p:cSld>
  <p:clrMapOvr>
    <a:masterClrMapping/>
  </p:clrMapOvr>
  <p:transition>
    <p:fade thruBlk="1"/>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586536" y="612648"/>
            <a:ext cx="957264" cy="457200"/>
          </a:xfrm>
          <a:prstGeom prst="rect">
            <a:avLst/>
          </a:prstGeom>
        </p:spPr>
        <p:txBody>
          <a:bodyPr/>
          <a:lstStyle/>
          <a:p>
            <a:fld id="{3DEBF659-056F-4721-8F1A-EE90394FADB4}" type="datetimeFigureOut">
              <a:rPr lang="en-US" smtClean="0"/>
              <a:pPr/>
              <a:t>12/23/2017</a:t>
            </a:fld>
            <a:endParaRPr lang="en-US"/>
          </a:p>
        </p:txBody>
      </p:sp>
      <p:sp>
        <p:nvSpPr>
          <p:cNvPr id="3" name="Footer Placeholder 2"/>
          <p:cNvSpPr>
            <a:spLocks noGrp="1"/>
          </p:cNvSpPr>
          <p:nvPr>
            <p:ph type="ftr" sz="quarter" idx="11"/>
          </p:nvPr>
        </p:nvSpPr>
        <p:spPr>
          <a:xfrm>
            <a:off x="5257800" y="612648"/>
            <a:ext cx="1325880" cy="457200"/>
          </a:xfrm>
          <a:prstGeom prst="rect">
            <a:avLst/>
          </a:prstGeom>
        </p:spPr>
        <p:txBody>
          <a:bodyPr/>
          <a:lstStyle/>
          <a:p>
            <a:endParaRPr lang="en-US"/>
          </a:p>
        </p:txBody>
      </p:sp>
      <p:sp>
        <p:nvSpPr>
          <p:cNvPr id="4" name="Slide Number Placeholder 3"/>
          <p:cNvSpPr>
            <a:spLocks noGrp="1"/>
          </p:cNvSpPr>
          <p:nvPr>
            <p:ph type="sldNum" sz="quarter" idx="12"/>
          </p:nvPr>
        </p:nvSpPr>
        <p:spPr>
          <a:xfrm>
            <a:off x="8174736" y="2272"/>
            <a:ext cx="762000" cy="365760"/>
          </a:xfrm>
          <a:prstGeom prst="rect">
            <a:avLst/>
          </a:prstGeom>
        </p:spPr>
        <p:txBody>
          <a:bodyPr/>
          <a:lstStyle/>
          <a:p>
            <a:fld id="{E4C66900-677F-4D35-9C21-828BA52B23B1}" type="slidenum">
              <a:rPr lang="en-US" smtClean="0"/>
              <a:pPr/>
              <a:t>‹#›</a:t>
            </a:fld>
            <a:endParaRPr lang="en-US"/>
          </a:p>
        </p:txBody>
      </p:sp>
    </p:spTree>
  </p:cSld>
  <p:clrMapOvr>
    <a:masterClrMapping/>
  </p:clrMapOvr>
  <p:transition>
    <p:fade thruBlk="1"/>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a:prstGeom prst="rect">
            <a:avLst/>
          </a:prstGeo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a:prstGeom prst="rect">
            <a:avLst/>
          </a:prstGeo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a:prstGeom prst="rect">
            <a:avLst/>
          </a:prstGeo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586536" y="612648"/>
            <a:ext cx="957264" cy="457200"/>
          </a:xfrm>
          <a:prstGeom prst="rect">
            <a:avLst/>
          </a:prstGeom>
        </p:spPr>
        <p:txBody>
          <a:bodyPr/>
          <a:lstStyle/>
          <a:p>
            <a:fld id="{3DEBF659-056F-4721-8F1A-EE90394FADB4}" type="datetimeFigureOut">
              <a:rPr lang="en-US" smtClean="0"/>
              <a:pPr/>
              <a:t>12/23/2017</a:t>
            </a:fld>
            <a:endParaRPr lang="en-US"/>
          </a:p>
        </p:txBody>
      </p:sp>
      <p:sp>
        <p:nvSpPr>
          <p:cNvPr id="6" name="Footer Placeholder 5"/>
          <p:cNvSpPr>
            <a:spLocks noGrp="1"/>
          </p:cNvSpPr>
          <p:nvPr>
            <p:ph type="ftr" sz="quarter" idx="11"/>
          </p:nvPr>
        </p:nvSpPr>
        <p:spPr>
          <a:xfrm>
            <a:off x="5257800" y="612648"/>
            <a:ext cx="1325880" cy="457200"/>
          </a:xfrm>
          <a:prstGeom prst="rect">
            <a:avLst/>
          </a:prstGeom>
        </p:spPr>
        <p:txBody>
          <a:bodyPr/>
          <a:lstStyle/>
          <a:p>
            <a:endParaRPr lang="en-US"/>
          </a:p>
        </p:txBody>
      </p:sp>
      <p:sp>
        <p:nvSpPr>
          <p:cNvPr id="7" name="Slide Number Placeholder 6"/>
          <p:cNvSpPr>
            <a:spLocks noGrp="1"/>
          </p:cNvSpPr>
          <p:nvPr>
            <p:ph type="sldNum" sz="quarter" idx="12"/>
          </p:nvPr>
        </p:nvSpPr>
        <p:spPr>
          <a:xfrm>
            <a:off x="8174736" y="2272"/>
            <a:ext cx="762000" cy="365760"/>
          </a:xfrm>
          <a:prstGeom prst="rect">
            <a:avLst/>
          </a:prstGeom>
        </p:spPr>
        <p:txBody>
          <a:bodyPr/>
          <a:lstStyle/>
          <a:p>
            <a:fld id="{E4C66900-677F-4D35-9C21-828BA52B23B1}" type="slidenum">
              <a:rPr lang="en-US" smtClean="0"/>
              <a:pPr/>
              <a:t>‹#›</a:t>
            </a:fld>
            <a:endParaRPr lang="en-US"/>
          </a:p>
        </p:txBody>
      </p:sp>
    </p:spTree>
  </p:cSld>
  <p:clrMapOvr>
    <a:masterClrMapping/>
  </p:clrMapOvr>
  <p:transition>
    <p:fade thruBlk="1"/>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a:prstGeom prst="rect">
            <a:avLst/>
          </a:prstGeo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prstGeom prst="rect">
            <a:avLst/>
          </a:prstGeo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a:prstGeom prst="rect">
            <a:avLst/>
          </a:prstGeo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586536" y="612648"/>
            <a:ext cx="957264" cy="457200"/>
          </a:xfrm>
          <a:prstGeom prst="rect">
            <a:avLst/>
          </a:prstGeom>
        </p:spPr>
        <p:txBody>
          <a:bodyPr/>
          <a:lstStyle/>
          <a:p>
            <a:fld id="{3DEBF659-056F-4721-8F1A-EE90394FADB4}" type="datetimeFigureOut">
              <a:rPr lang="en-US" smtClean="0"/>
              <a:pPr/>
              <a:t>12/23/2017</a:t>
            </a:fld>
            <a:endParaRPr lang="en-US"/>
          </a:p>
        </p:txBody>
      </p:sp>
      <p:sp>
        <p:nvSpPr>
          <p:cNvPr id="6" name="Footer Placeholder 5"/>
          <p:cNvSpPr>
            <a:spLocks noGrp="1"/>
          </p:cNvSpPr>
          <p:nvPr>
            <p:ph type="ftr" sz="quarter" idx="11"/>
          </p:nvPr>
        </p:nvSpPr>
        <p:spPr>
          <a:xfrm>
            <a:off x="5257800" y="612648"/>
            <a:ext cx="1325880" cy="457200"/>
          </a:xfrm>
          <a:prstGeom prst="rect">
            <a:avLst/>
          </a:prstGeom>
        </p:spPr>
        <p:txBody>
          <a:bodyPr/>
          <a:lstStyle/>
          <a:p>
            <a:endParaRPr lang="en-US"/>
          </a:p>
        </p:txBody>
      </p:sp>
      <p:sp>
        <p:nvSpPr>
          <p:cNvPr id="7" name="Slide Number Placeholder 6"/>
          <p:cNvSpPr>
            <a:spLocks noGrp="1"/>
          </p:cNvSpPr>
          <p:nvPr>
            <p:ph type="sldNum" sz="quarter" idx="12"/>
          </p:nvPr>
        </p:nvSpPr>
        <p:spPr>
          <a:xfrm>
            <a:off x="8174736" y="2272"/>
            <a:ext cx="762000" cy="365760"/>
          </a:xfrm>
          <a:prstGeom prst="rect">
            <a:avLst/>
          </a:prstGeom>
        </p:spPr>
        <p:txBody>
          <a:bodyPr/>
          <a:lstStyle/>
          <a:p>
            <a:fld id="{E4C66900-677F-4D35-9C21-828BA52B23B1}" type="slidenum">
              <a:rPr lang="en-US" smtClean="0"/>
              <a:pPr/>
              <a:t>‹#›</a:t>
            </a:fld>
            <a:endParaRPr lang="en-US"/>
          </a:p>
        </p:txBody>
      </p:sp>
    </p:spTree>
  </p:cSld>
  <p:clrMapOvr>
    <a:masterClrMapping/>
  </p:clrMapOvr>
  <p:transition>
    <p:fade thruBlk="1"/>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6800"/>
          </a:xfrm>
          <a:prstGeom prst="rect">
            <a:avLst/>
          </a:prstGeom>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249424"/>
            <a:ext cx="8229600" cy="4325112"/>
          </a:xfrm>
          <a:prstGeom prst="rect">
            <a:avLst/>
          </a:prstGeo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86536" y="612648"/>
            <a:ext cx="957264" cy="457200"/>
          </a:xfrm>
          <a:prstGeom prst="rect">
            <a:avLst/>
          </a:prstGeom>
        </p:spPr>
        <p:txBody>
          <a:bodyPr/>
          <a:lstStyle/>
          <a:p>
            <a:fld id="{3DEBF659-056F-4721-8F1A-EE90394FADB4}" type="datetimeFigureOut">
              <a:rPr lang="en-US" smtClean="0"/>
              <a:pPr/>
              <a:t>12/23/2017</a:t>
            </a:fld>
            <a:endParaRPr lang="en-US"/>
          </a:p>
        </p:txBody>
      </p:sp>
      <p:sp>
        <p:nvSpPr>
          <p:cNvPr id="5" name="Footer Placeholder 4"/>
          <p:cNvSpPr>
            <a:spLocks noGrp="1"/>
          </p:cNvSpPr>
          <p:nvPr>
            <p:ph type="ftr" sz="quarter" idx="11"/>
          </p:nvPr>
        </p:nvSpPr>
        <p:spPr>
          <a:xfrm>
            <a:off x="5257800" y="612648"/>
            <a:ext cx="1325880" cy="457200"/>
          </a:xfrm>
          <a:prstGeom prst="rect">
            <a:avLst/>
          </a:prstGeom>
        </p:spPr>
        <p:txBody>
          <a:bodyPr/>
          <a:lstStyle/>
          <a:p>
            <a:endParaRPr lang="en-US"/>
          </a:p>
        </p:txBody>
      </p:sp>
      <p:sp>
        <p:nvSpPr>
          <p:cNvPr id="6" name="Slide Number Placeholder 5"/>
          <p:cNvSpPr>
            <a:spLocks noGrp="1"/>
          </p:cNvSpPr>
          <p:nvPr>
            <p:ph type="sldNum" sz="quarter" idx="12"/>
          </p:nvPr>
        </p:nvSpPr>
        <p:spPr>
          <a:xfrm>
            <a:off x="8174736" y="2272"/>
            <a:ext cx="762000" cy="365760"/>
          </a:xfrm>
          <a:prstGeom prst="rect">
            <a:avLst/>
          </a:prstGeom>
        </p:spPr>
        <p:txBody>
          <a:bodyPr/>
          <a:lstStyle/>
          <a:p>
            <a:fld id="{E4C66900-677F-4D35-9C21-828BA52B23B1}" type="slidenum">
              <a:rPr lang="en-US" smtClean="0"/>
              <a:pPr/>
              <a:t>‹#›</a:t>
            </a:fld>
            <a:endParaRPr lang="en-US"/>
          </a:p>
        </p:txBody>
      </p:sp>
    </p:spTree>
  </p:cSld>
  <p:clrMapOvr>
    <a:masterClrMapping/>
  </p:clrMapOvr>
  <p:transition>
    <p:fade thruBlk="1"/>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a:prstGeom prst="rect">
            <a:avLst/>
          </a:prstGeo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a:prstGeom prst="rect">
            <a:avLst/>
          </a:prstGeo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86536" y="612648"/>
            <a:ext cx="957264" cy="457200"/>
          </a:xfrm>
          <a:prstGeom prst="rect">
            <a:avLst/>
          </a:prstGeom>
        </p:spPr>
        <p:txBody>
          <a:bodyPr/>
          <a:lstStyle/>
          <a:p>
            <a:fld id="{3DEBF659-056F-4721-8F1A-EE90394FADB4}" type="datetimeFigureOut">
              <a:rPr lang="en-US" smtClean="0"/>
              <a:pPr/>
              <a:t>12/23/2017</a:t>
            </a:fld>
            <a:endParaRPr lang="en-US"/>
          </a:p>
        </p:txBody>
      </p:sp>
      <p:sp>
        <p:nvSpPr>
          <p:cNvPr id="5" name="Footer Placeholder 4"/>
          <p:cNvSpPr>
            <a:spLocks noGrp="1"/>
          </p:cNvSpPr>
          <p:nvPr>
            <p:ph type="ftr" sz="quarter" idx="11"/>
          </p:nvPr>
        </p:nvSpPr>
        <p:spPr>
          <a:xfrm>
            <a:off x="5257800" y="612648"/>
            <a:ext cx="1325880" cy="457200"/>
          </a:xfrm>
          <a:prstGeom prst="rect">
            <a:avLst/>
          </a:prstGeom>
        </p:spPr>
        <p:txBody>
          <a:bodyPr/>
          <a:lstStyle/>
          <a:p>
            <a:endParaRPr lang="en-US"/>
          </a:p>
        </p:txBody>
      </p:sp>
      <p:sp>
        <p:nvSpPr>
          <p:cNvPr id="6" name="Slide Number Placeholder 5"/>
          <p:cNvSpPr>
            <a:spLocks noGrp="1"/>
          </p:cNvSpPr>
          <p:nvPr>
            <p:ph type="sldNum" sz="quarter" idx="12"/>
          </p:nvPr>
        </p:nvSpPr>
        <p:spPr>
          <a:xfrm>
            <a:off x="8174736" y="2272"/>
            <a:ext cx="762000" cy="365760"/>
          </a:xfrm>
          <a:prstGeom prst="rect">
            <a:avLst/>
          </a:prstGeom>
        </p:spPr>
        <p:txBody>
          <a:bodyPr/>
          <a:lstStyle/>
          <a:p>
            <a:fld id="{E4C66900-677F-4D35-9C21-828BA52B23B1}" type="slidenum">
              <a:rPr lang="en-US" smtClean="0"/>
              <a:pPr/>
              <a:t>‹#›</a:t>
            </a:fld>
            <a:endParaRPr lang="en-US"/>
          </a:p>
        </p:txBody>
      </p:sp>
    </p:spTree>
  </p:cSld>
  <p:clrMapOvr>
    <a:masterClrMapping/>
  </p:clrMapOvr>
  <p:transition>
    <p:fade thruBlk="1"/>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6800"/>
          </a:xfrm>
          <a:prstGeom prst="rect">
            <a:avLst/>
          </a:prstGeo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2249424"/>
            <a:ext cx="8229600" cy="4325112"/>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86536" y="612648"/>
            <a:ext cx="957264" cy="457200"/>
          </a:xfrm>
          <a:prstGeom prst="rect">
            <a:avLst/>
          </a:prstGeom>
        </p:spPr>
        <p:txBody>
          <a:bodyPr/>
          <a:lstStyle/>
          <a:p>
            <a:fld id="{3DEBF659-056F-4721-8F1A-EE90394FADB4}" type="datetimeFigureOut">
              <a:rPr lang="en-US" smtClean="0"/>
              <a:pPr/>
              <a:t>12/23/2017</a:t>
            </a:fld>
            <a:endParaRPr lang="en-US"/>
          </a:p>
        </p:txBody>
      </p:sp>
      <p:sp>
        <p:nvSpPr>
          <p:cNvPr id="5" name="Footer Placeholder 4"/>
          <p:cNvSpPr>
            <a:spLocks noGrp="1"/>
          </p:cNvSpPr>
          <p:nvPr>
            <p:ph type="ftr" sz="quarter" idx="11"/>
          </p:nvPr>
        </p:nvSpPr>
        <p:spPr>
          <a:xfrm>
            <a:off x="5257800" y="612648"/>
            <a:ext cx="1325880" cy="457200"/>
          </a:xfrm>
          <a:prstGeom prst="rect">
            <a:avLst/>
          </a:prstGeom>
        </p:spPr>
        <p:txBody>
          <a:bodyPr/>
          <a:lstStyle/>
          <a:p>
            <a:endParaRPr lang="en-US"/>
          </a:p>
        </p:txBody>
      </p:sp>
      <p:sp>
        <p:nvSpPr>
          <p:cNvPr id="6" name="Slide Number Placeholder 5"/>
          <p:cNvSpPr>
            <a:spLocks noGrp="1"/>
          </p:cNvSpPr>
          <p:nvPr>
            <p:ph type="sldNum" sz="quarter" idx="12"/>
          </p:nvPr>
        </p:nvSpPr>
        <p:spPr>
          <a:xfrm>
            <a:off x="8174736" y="2272"/>
            <a:ext cx="762000" cy="365760"/>
          </a:xfrm>
          <a:prstGeom prst="rect">
            <a:avLst/>
          </a:prstGeom>
        </p:spPr>
        <p:txBody>
          <a:bodyPr/>
          <a:lstStyle/>
          <a:p>
            <a:fld id="{E4C66900-677F-4D35-9C21-828BA52B23B1}" type="slidenum">
              <a:rPr lang="en-US" smtClean="0"/>
              <a:pPr/>
              <a:t>‹#›</a:t>
            </a:fld>
            <a:endParaRPr lang="en-US"/>
          </a:p>
        </p:txBody>
      </p:sp>
    </p:spTree>
  </p:cSld>
  <p:clrMapOvr>
    <a:masterClrMapping/>
  </p:clrMapOvr>
  <p:transition>
    <p:fade thruBlk="1"/>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a:prstGeom prst="rect">
            <a:avLst/>
          </a:prstGeo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a:prstGeom prst="rect">
            <a:avLst/>
          </a:prstGeo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586536" y="612648"/>
            <a:ext cx="957264" cy="457200"/>
          </a:xfrm>
          <a:prstGeom prst="rect">
            <a:avLst/>
          </a:prstGeom>
        </p:spPr>
        <p:txBody>
          <a:bodyPr/>
          <a:lstStyle/>
          <a:p>
            <a:fld id="{3DEBF659-056F-4721-8F1A-EE90394FADB4}" type="datetimeFigureOut">
              <a:rPr lang="en-US" smtClean="0"/>
              <a:pPr/>
              <a:t>12/23/2017</a:t>
            </a:fld>
            <a:endParaRPr lang="en-US"/>
          </a:p>
        </p:txBody>
      </p:sp>
      <p:sp>
        <p:nvSpPr>
          <p:cNvPr id="5" name="Footer Placeholder 4"/>
          <p:cNvSpPr>
            <a:spLocks noGrp="1"/>
          </p:cNvSpPr>
          <p:nvPr>
            <p:ph type="ftr" sz="quarter" idx="11"/>
          </p:nvPr>
        </p:nvSpPr>
        <p:spPr>
          <a:xfrm>
            <a:off x="5257800" y="612648"/>
            <a:ext cx="1325880" cy="457200"/>
          </a:xfrm>
          <a:prstGeom prst="rect">
            <a:avLst/>
          </a:prstGeom>
        </p:spPr>
        <p:txBody>
          <a:bodyPr/>
          <a:lstStyle/>
          <a:p>
            <a:endParaRPr lang="en-US"/>
          </a:p>
        </p:txBody>
      </p:sp>
      <p:sp>
        <p:nvSpPr>
          <p:cNvPr id="6" name="Slide Number Placeholder 5"/>
          <p:cNvSpPr>
            <a:spLocks noGrp="1"/>
          </p:cNvSpPr>
          <p:nvPr>
            <p:ph type="sldNum" sz="quarter" idx="12"/>
          </p:nvPr>
        </p:nvSpPr>
        <p:spPr>
          <a:xfrm>
            <a:off x="8174736" y="2272"/>
            <a:ext cx="762000" cy="365760"/>
          </a:xfrm>
          <a:prstGeom prst="rect">
            <a:avLst/>
          </a:prstGeom>
        </p:spPr>
        <p:txBody>
          <a:bodyPr/>
          <a:lstStyle/>
          <a:p>
            <a:fld id="{E4C66900-677F-4D35-9C21-828BA52B23B1}" type="slidenum">
              <a:rPr lang="en-US" smtClean="0"/>
              <a:pPr/>
              <a:t>‹#›</a:t>
            </a:fld>
            <a:endParaRPr lang="en-US"/>
          </a:p>
        </p:txBody>
      </p:sp>
    </p:spTree>
  </p:cSld>
  <p:clrMapOvr>
    <a:masterClrMapping/>
  </p:clrMapOvr>
  <p:transition>
    <p:fade thruBlk="1"/>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6800"/>
          </a:xfrm>
          <a:prstGeom prst="rect">
            <a:avLst/>
          </a:prstGeo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a:prstGeom prst="rect">
            <a:avLst/>
          </a:prstGeo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a:prstGeom prst="rect">
            <a:avLst/>
          </a:prstGeo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586536" y="612648"/>
            <a:ext cx="957264" cy="457200"/>
          </a:xfrm>
          <a:prstGeom prst="rect">
            <a:avLst/>
          </a:prstGeom>
        </p:spPr>
        <p:txBody>
          <a:bodyPr/>
          <a:lstStyle/>
          <a:p>
            <a:fld id="{3DEBF659-056F-4721-8F1A-EE90394FADB4}" type="datetimeFigureOut">
              <a:rPr lang="en-US" smtClean="0"/>
              <a:pPr/>
              <a:t>12/23/2017</a:t>
            </a:fld>
            <a:endParaRPr lang="en-US"/>
          </a:p>
        </p:txBody>
      </p:sp>
      <p:sp>
        <p:nvSpPr>
          <p:cNvPr id="6" name="Footer Placeholder 5"/>
          <p:cNvSpPr>
            <a:spLocks noGrp="1"/>
          </p:cNvSpPr>
          <p:nvPr>
            <p:ph type="ftr" sz="quarter" idx="11"/>
          </p:nvPr>
        </p:nvSpPr>
        <p:spPr>
          <a:xfrm>
            <a:off x="5257800" y="612648"/>
            <a:ext cx="1325880" cy="457200"/>
          </a:xfrm>
          <a:prstGeom prst="rect">
            <a:avLst/>
          </a:prstGeom>
        </p:spPr>
        <p:txBody>
          <a:bodyPr/>
          <a:lstStyle/>
          <a:p>
            <a:endParaRPr lang="en-US"/>
          </a:p>
        </p:txBody>
      </p:sp>
      <p:sp>
        <p:nvSpPr>
          <p:cNvPr id="7" name="Slide Number Placeholder 6"/>
          <p:cNvSpPr>
            <a:spLocks noGrp="1"/>
          </p:cNvSpPr>
          <p:nvPr>
            <p:ph type="sldNum" sz="quarter" idx="12"/>
          </p:nvPr>
        </p:nvSpPr>
        <p:spPr>
          <a:xfrm>
            <a:off x="8174736" y="2272"/>
            <a:ext cx="762000" cy="365760"/>
          </a:xfrm>
          <a:prstGeom prst="rect">
            <a:avLst/>
          </a:prstGeom>
        </p:spPr>
        <p:txBody>
          <a:bodyPr/>
          <a:lstStyle/>
          <a:p>
            <a:fld id="{E4C66900-677F-4D35-9C21-828BA52B23B1}" type="slidenum">
              <a:rPr lang="en-US" smtClean="0"/>
              <a:pPr/>
              <a:t>‹#›</a:t>
            </a:fld>
            <a:endParaRPr lang="en-US"/>
          </a:p>
        </p:txBody>
      </p:sp>
    </p:spTree>
  </p:cSld>
  <p:clrMapOvr>
    <a:masterClrMapping/>
  </p:clrMapOvr>
  <p:transition>
    <p:fade thruBlk="1"/>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a:prstGeom prst="rect">
            <a:avLst/>
          </a:prstGeo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prstGeom prst="rect">
            <a:avLst/>
          </a:prstGeo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prstGeom prst="rect">
            <a:avLst/>
          </a:prstGeo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a:prstGeom prst="rect">
            <a:avLst/>
          </a:prstGeo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a:prstGeom prst="rect">
            <a:avLst/>
          </a:prstGeo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a:xfrm>
            <a:off x="6586536" y="612648"/>
            <a:ext cx="957264" cy="457200"/>
          </a:xfrm>
          <a:prstGeom prst="rect">
            <a:avLst/>
          </a:prstGeom>
        </p:spPr>
        <p:txBody>
          <a:bodyPr rtlCol="0"/>
          <a:lstStyle/>
          <a:p>
            <a:fld id="{3DEBF659-056F-4721-8F1A-EE90394FADB4}" type="datetimeFigureOut">
              <a:rPr lang="en-US" smtClean="0"/>
              <a:pPr/>
              <a:t>12/23/2017</a:t>
            </a:fld>
            <a:endParaRPr lang="en-US"/>
          </a:p>
        </p:txBody>
      </p:sp>
      <p:sp>
        <p:nvSpPr>
          <p:cNvPr id="27" name="Slide Number Placeholder 26"/>
          <p:cNvSpPr>
            <a:spLocks noGrp="1"/>
          </p:cNvSpPr>
          <p:nvPr>
            <p:ph type="sldNum" sz="quarter" idx="11"/>
          </p:nvPr>
        </p:nvSpPr>
        <p:spPr>
          <a:xfrm>
            <a:off x="8174736" y="2272"/>
            <a:ext cx="762000" cy="365760"/>
          </a:xfrm>
          <a:prstGeom prst="rect">
            <a:avLst/>
          </a:prstGeom>
        </p:spPr>
        <p:txBody>
          <a:bodyPr rtlCol="0"/>
          <a:lstStyle/>
          <a:p>
            <a:fld id="{E4C66900-677F-4D35-9C21-828BA52B23B1}" type="slidenum">
              <a:rPr lang="en-US" smtClean="0"/>
              <a:pPr/>
              <a:t>‹#›</a:t>
            </a:fld>
            <a:endParaRPr lang="en-US"/>
          </a:p>
        </p:txBody>
      </p:sp>
      <p:sp>
        <p:nvSpPr>
          <p:cNvPr id="28" name="Footer Placeholder 27"/>
          <p:cNvSpPr>
            <a:spLocks noGrp="1"/>
          </p:cNvSpPr>
          <p:nvPr>
            <p:ph type="ftr" sz="quarter" idx="12"/>
          </p:nvPr>
        </p:nvSpPr>
        <p:spPr>
          <a:xfrm>
            <a:off x="5257800" y="612648"/>
            <a:ext cx="1325880" cy="457200"/>
          </a:xfrm>
          <a:prstGeom prst="rect">
            <a:avLst/>
          </a:prstGeom>
        </p:spPr>
        <p:txBody>
          <a:bodyPr rtlCol="0"/>
          <a:lstStyle/>
          <a:p>
            <a:endParaRPr lang="en-US"/>
          </a:p>
        </p:txBody>
      </p:sp>
    </p:spTree>
  </p:cSld>
  <p:clrMapOvr>
    <a:masterClrMapping/>
  </p:clrMapOvr>
  <p:transition>
    <p:fade thruBlk="1"/>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a:prstGeom prst="rect">
            <a:avLst/>
          </a:prstGeo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a:prstGeom prst="rect">
            <a:avLst/>
          </a:prstGeom>
        </p:spPr>
        <p:txBody>
          <a:bodyPr/>
          <a:lstStyle/>
          <a:p>
            <a:fld id="{3DEBF659-056F-4721-8F1A-EE90394FADB4}" type="datetimeFigureOut">
              <a:rPr lang="en-US" smtClean="0"/>
              <a:pPr/>
              <a:t>12/23/2017</a:t>
            </a:fld>
            <a:endParaRPr lang="en-US"/>
          </a:p>
        </p:txBody>
      </p:sp>
      <p:sp>
        <p:nvSpPr>
          <p:cNvPr id="4" name="Footer Placeholder 3"/>
          <p:cNvSpPr>
            <a:spLocks noGrp="1"/>
          </p:cNvSpPr>
          <p:nvPr>
            <p:ph type="ftr" sz="quarter" idx="11"/>
          </p:nvPr>
        </p:nvSpPr>
        <p:spPr>
          <a:xfrm>
            <a:off x="5257800" y="612648"/>
            <a:ext cx="1325880" cy="457200"/>
          </a:xfrm>
          <a:prstGeom prst="rect">
            <a:avLst/>
          </a:prstGeom>
        </p:spPr>
        <p:txBody>
          <a:bodyPr/>
          <a:lstStyle/>
          <a:p>
            <a:endParaRPr lang="en-US"/>
          </a:p>
        </p:txBody>
      </p:sp>
      <p:sp>
        <p:nvSpPr>
          <p:cNvPr id="5" name="Slide Number Placeholder 4"/>
          <p:cNvSpPr>
            <a:spLocks noGrp="1"/>
          </p:cNvSpPr>
          <p:nvPr>
            <p:ph type="sldNum" sz="quarter" idx="12"/>
          </p:nvPr>
        </p:nvSpPr>
        <p:spPr>
          <a:xfrm>
            <a:off x="8174736" y="2272"/>
            <a:ext cx="762000" cy="365760"/>
          </a:xfrm>
          <a:prstGeom prst="rect">
            <a:avLst/>
          </a:prstGeom>
        </p:spPr>
        <p:txBody>
          <a:bodyPr/>
          <a:lstStyle/>
          <a:p>
            <a:fld id="{E4C66900-677F-4D35-9C21-828BA52B23B1}" type="slidenum">
              <a:rPr lang="en-US" smtClean="0"/>
              <a:pPr/>
              <a:t>‹#›</a:t>
            </a:fld>
            <a:endParaRPr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DEBF659-056F-4721-8F1A-EE90394FADB4}" type="datetimeFigureOut">
              <a:rPr lang="en-US" smtClean="0"/>
              <a:pPr/>
              <a:t>12/23/2017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C66900-677F-4D35-9C21-828BA52B23B1}" type="slidenum">
              <a:rPr lang="en-US" smtClean="0"/>
              <a:pPr/>
              <a:t>‹#›</a:t>
            </a:fld>
            <a:endParaRPr lang="en-US"/>
          </a:p>
        </p:txBody>
      </p:sp>
    </p:spTree>
  </p:cSld>
  <p:clrMapOvr>
    <a:masterClrMapping/>
  </p:clrMapOvr>
  <p:transition>
    <p:fade thruBlk="1"/>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586536" y="612648"/>
            <a:ext cx="957264" cy="457200"/>
          </a:xfrm>
          <a:prstGeom prst="rect">
            <a:avLst/>
          </a:prstGeom>
        </p:spPr>
        <p:txBody>
          <a:bodyPr/>
          <a:lstStyle/>
          <a:p>
            <a:fld id="{3DEBF659-056F-4721-8F1A-EE90394FADB4}" type="datetimeFigureOut">
              <a:rPr lang="en-US" smtClean="0"/>
              <a:pPr/>
              <a:t>12/23/2017</a:t>
            </a:fld>
            <a:endParaRPr lang="en-US"/>
          </a:p>
        </p:txBody>
      </p:sp>
      <p:sp>
        <p:nvSpPr>
          <p:cNvPr id="3" name="Footer Placeholder 2"/>
          <p:cNvSpPr>
            <a:spLocks noGrp="1"/>
          </p:cNvSpPr>
          <p:nvPr>
            <p:ph type="ftr" sz="quarter" idx="11"/>
          </p:nvPr>
        </p:nvSpPr>
        <p:spPr>
          <a:xfrm>
            <a:off x="5257800" y="612648"/>
            <a:ext cx="1325880" cy="457200"/>
          </a:xfrm>
          <a:prstGeom prst="rect">
            <a:avLst/>
          </a:prstGeom>
        </p:spPr>
        <p:txBody>
          <a:bodyPr/>
          <a:lstStyle/>
          <a:p>
            <a:endParaRPr lang="en-US"/>
          </a:p>
        </p:txBody>
      </p:sp>
      <p:sp>
        <p:nvSpPr>
          <p:cNvPr id="4" name="Slide Number Placeholder 3"/>
          <p:cNvSpPr>
            <a:spLocks noGrp="1"/>
          </p:cNvSpPr>
          <p:nvPr>
            <p:ph type="sldNum" sz="quarter" idx="12"/>
          </p:nvPr>
        </p:nvSpPr>
        <p:spPr>
          <a:xfrm>
            <a:off x="8174736" y="2272"/>
            <a:ext cx="762000" cy="365760"/>
          </a:xfrm>
          <a:prstGeom prst="rect">
            <a:avLst/>
          </a:prstGeom>
        </p:spPr>
        <p:txBody>
          <a:bodyPr/>
          <a:lstStyle/>
          <a:p>
            <a:fld id="{E4C66900-677F-4D35-9C21-828BA52B23B1}" type="slidenum">
              <a:rPr lang="en-US" smtClean="0"/>
              <a:pPr/>
              <a:t>‹#›</a:t>
            </a:fld>
            <a:endParaRPr lang="en-US"/>
          </a:p>
        </p:txBody>
      </p:sp>
    </p:spTree>
  </p:cSld>
  <p:clrMapOvr>
    <a:masterClrMapping/>
  </p:clrMapOvr>
  <p:transition>
    <p:fade thruBlk="1"/>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a:prstGeom prst="rect">
            <a:avLst/>
          </a:prstGeo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a:prstGeom prst="rect">
            <a:avLst/>
          </a:prstGeo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a:prstGeom prst="rect">
            <a:avLst/>
          </a:prstGeo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586536" y="612648"/>
            <a:ext cx="957264" cy="457200"/>
          </a:xfrm>
          <a:prstGeom prst="rect">
            <a:avLst/>
          </a:prstGeom>
        </p:spPr>
        <p:txBody>
          <a:bodyPr/>
          <a:lstStyle/>
          <a:p>
            <a:fld id="{3DEBF659-056F-4721-8F1A-EE90394FADB4}" type="datetimeFigureOut">
              <a:rPr lang="en-US" smtClean="0"/>
              <a:pPr/>
              <a:t>12/23/2017</a:t>
            </a:fld>
            <a:endParaRPr lang="en-US"/>
          </a:p>
        </p:txBody>
      </p:sp>
      <p:sp>
        <p:nvSpPr>
          <p:cNvPr id="6" name="Footer Placeholder 5"/>
          <p:cNvSpPr>
            <a:spLocks noGrp="1"/>
          </p:cNvSpPr>
          <p:nvPr>
            <p:ph type="ftr" sz="quarter" idx="11"/>
          </p:nvPr>
        </p:nvSpPr>
        <p:spPr>
          <a:xfrm>
            <a:off x="5257800" y="612648"/>
            <a:ext cx="1325880" cy="457200"/>
          </a:xfrm>
          <a:prstGeom prst="rect">
            <a:avLst/>
          </a:prstGeom>
        </p:spPr>
        <p:txBody>
          <a:bodyPr/>
          <a:lstStyle/>
          <a:p>
            <a:endParaRPr lang="en-US"/>
          </a:p>
        </p:txBody>
      </p:sp>
      <p:sp>
        <p:nvSpPr>
          <p:cNvPr id="7" name="Slide Number Placeholder 6"/>
          <p:cNvSpPr>
            <a:spLocks noGrp="1"/>
          </p:cNvSpPr>
          <p:nvPr>
            <p:ph type="sldNum" sz="quarter" idx="12"/>
          </p:nvPr>
        </p:nvSpPr>
        <p:spPr>
          <a:xfrm>
            <a:off x="8174736" y="2272"/>
            <a:ext cx="762000" cy="365760"/>
          </a:xfrm>
          <a:prstGeom prst="rect">
            <a:avLst/>
          </a:prstGeom>
        </p:spPr>
        <p:txBody>
          <a:bodyPr/>
          <a:lstStyle/>
          <a:p>
            <a:fld id="{E4C66900-677F-4D35-9C21-828BA52B23B1}" type="slidenum">
              <a:rPr lang="en-US" smtClean="0"/>
              <a:pPr/>
              <a:t>‹#›</a:t>
            </a:fld>
            <a:endParaRPr lang="en-US"/>
          </a:p>
        </p:txBody>
      </p:sp>
    </p:spTree>
  </p:cSld>
  <p:clrMapOvr>
    <a:masterClrMapping/>
  </p:clrMapOvr>
  <p:transition>
    <p:fade thruBlk="1"/>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a:prstGeom prst="rect">
            <a:avLst/>
          </a:prstGeo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prstGeom prst="rect">
            <a:avLst/>
          </a:prstGeo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a:prstGeom prst="rect">
            <a:avLst/>
          </a:prstGeo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586536" y="612648"/>
            <a:ext cx="957264" cy="457200"/>
          </a:xfrm>
          <a:prstGeom prst="rect">
            <a:avLst/>
          </a:prstGeom>
        </p:spPr>
        <p:txBody>
          <a:bodyPr/>
          <a:lstStyle/>
          <a:p>
            <a:fld id="{3DEBF659-056F-4721-8F1A-EE90394FADB4}" type="datetimeFigureOut">
              <a:rPr lang="en-US" smtClean="0"/>
              <a:pPr/>
              <a:t>12/23/2017</a:t>
            </a:fld>
            <a:endParaRPr lang="en-US"/>
          </a:p>
        </p:txBody>
      </p:sp>
      <p:sp>
        <p:nvSpPr>
          <p:cNvPr id="6" name="Footer Placeholder 5"/>
          <p:cNvSpPr>
            <a:spLocks noGrp="1"/>
          </p:cNvSpPr>
          <p:nvPr>
            <p:ph type="ftr" sz="quarter" idx="11"/>
          </p:nvPr>
        </p:nvSpPr>
        <p:spPr>
          <a:xfrm>
            <a:off x="5257800" y="612648"/>
            <a:ext cx="1325880" cy="457200"/>
          </a:xfrm>
          <a:prstGeom prst="rect">
            <a:avLst/>
          </a:prstGeom>
        </p:spPr>
        <p:txBody>
          <a:bodyPr/>
          <a:lstStyle/>
          <a:p>
            <a:endParaRPr lang="en-US"/>
          </a:p>
        </p:txBody>
      </p:sp>
      <p:sp>
        <p:nvSpPr>
          <p:cNvPr id="7" name="Slide Number Placeholder 6"/>
          <p:cNvSpPr>
            <a:spLocks noGrp="1"/>
          </p:cNvSpPr>
          <p:nvPr>
            <p:ph type="sldNum" sz="quarter" idx="12"/>
          </p:nvPr>
        </p:nvSpPr>
        <p:spPr>
          <a:xfrm>
            <a:off x="8174736" y="2272"/>
            <a:ext cx="762000" cy="365760"/>
          </a:xfrm>
          <a:prstGeom prst="rect">
            <a:avLst/>
          </a:prstGeom>
        </p:spPr>
        <p:txBody>
          <a:bodyPr/>
          <a:lstStyle/>
          <a:p>
            <a:fld id="{E4C66900-677F-4D35-9C21-828BA52B23B1}" type="slidenum">
              <a:rPr lang="en-US" smtClean="0"/>
              <a:pPr/>
              <a:t>‹#›</a:t>
            </a:fld>
            <a:endParaRPr lang="en-US"/>
          </a:p>
        </p:txBody>
      </p:sp>
    </p:spTree>
  </p:cSld>
  <p:clrMapOvr>
    <a:masterClrMapping/>
  </p:clrMapOvr>
  <p:transition>
    <p:fade thruBlk="1"/>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6800"/>
          </a:xfrm>
          <a:prstGeom prst="rect">
            <a:avLst/>
          </a:prstGeom>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249424"/>
            <a:ext cx="8229600" cy="4325112"/>
          </a:xfrm>
          <a:prstGeom prst="rect">
            <a:avLst/>
          </a:prstGeo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86536" y="612648"/>
            <a:ext cx="957264" cy="457200"/>
          </a:xfrm>
          <a:prstGeom prst="rect">
            <a:avLst/>
          </a:prstGeom>
        </p:spPr>
        <p:txBody>
          <a:bodyPr/>
          <a:lstStyle/>
          <a:p>
            <a:fld id="{3DEBF659-056F-4721-8F1A-EE90394FADB4}" type="datetimeFigureOut">
              <a:rPr lang="en-US" smtClean="0"/>
              <a:pPr/>
              <a:t>12/23/2017</a:t>
            </a:fld>
            <a:endParaRPr lang="en-US"/>
          </a:p>
        </p:txBody>
      </p:sp>
      <p:sp>
        <p:nvSpPr>
          <p:cNvPr id="5" name="Footer Placeholder 4"/>
          <p:cNvSpPr>
            <a:spLocks noGrp="1"/>
          </p:cNvSpPr>
          <p:nvPr>
            <p:ph type="ftr" sz="quarter" idx="11"/>
          </p:nvPr>
        </p:nvSpPr>
        <p:spPr>
          <a:xfrm>
            <a:off x="5257800" y="612648"/>
            <a:ext cx="1325880" cy="457200"/>
          </a:xfrm>
          <a:prstGeom prst="rect">
            <a:avLst/>
          </a:prstGeom>
        </p:spPr>
        <p:txBody>
          <a:bodyPr/>
          <a:lstStyle/>
          <a:p>
            <a:endParaRPr lang="en-US"/>
          </a:p>
        </p:txBody>
      </p:sp>
      <p:sp>
        <p:nvSpPr>
          <p:cNvPr id="6" name="Slide Number Placeholder 5"/>
          <p:cNvSpPr>
            <a:spLocks noGrp="1"/>
          </p:cNvSpPr>
          <p:nvPr>
            <p:ph type="sldNum" sz="quarter" idx="12"/>
          </p:nvPr>
        </p:nvSpPr>
        <p:spPr>
          <a:xfrm>
            <a:off x="8174736" y="2272"/>
            <a:ext cx="762000" cy="365760"/>
          </a:xfrm>
          <a:prstGeom prst="rect">
            <a:avLst/>
          </a:prstGeom>
        </p:spPr>
        <p:txBody>
          <a:bodyPr/>
          <a:lstStyle/>
          <a:p>
            <a:fld id="{E4C66900-677F-4D35-9C21-828BA52B23B1}" type="slidenum">
              <a:rPr lang="en-US" smtClean="0"/>
              <a:pPr/>
              <a:t>‹#›</a:t>
            </a:fld>
            <a:endParaRPr lang="en-US"/>
          </a:p>
        </p:txBody>
      </p:sp>
    </p:spTree>
  </p:cSld>
  <p:clrMapOvr>
    <a:masterClrMapping/>
  </p:clrMapOvr>
  <p:transition>
    <p:fade thruBlk="1"/>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a:prstGeom prst="rect">
            <a:avLst/>
          </a:prstGeo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a:prstGeom prst="rect">
            <a:avLst/>
          </a:prstGeo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86536" y="612648"/>
            <a:ext cx="957264" cy="457200"/>
          </a:xfrm>
          <a:prstGeom prst="rect">
            <a:avLst/>
          </a:prstGeom>
        </p:spPr>
        <p:txBody>
          <a:bodyPr/>
          <a:lstStyle/>
          <a:p>
            <a:fld id="{3DEBF659-056F-4721-8F1A-EE90394FADB4}" type="datetimeFigureOut">
              <a:rPr lang="en-US" smtClean="0"/>
              <a:pPr/>
              <a:t>12/23/2017</a:t>
            </a:fld>
            <a:endParaRPr lang="en-US"/>
          </a:p>
        </p:txBody>
      </p:sp>
      <p:sp>
        <p:nvSpPr>
          <p:cNvPr id="5" name="Footer Placeholder 4"/>
          <p:cNvSpPr>
            <a:spLocks noGrp="1"/>
          </p:cNvSpPr>
          <p:nvPr>
            <p:ph type="ftr" sz="quarter" idx="11"/>
          </p:nvPr>
        </p:nvSpPr>
        <p:spPr>
          <a:xfrm>
            <a:off x="5257800" y="612648"/>
            <a:ext cx="1325880" cy="457200"/>
          </a:xfrm>
          <a:prstGeom prst="rect">
            <a:avLst/>
          </a:prstGeom>
        </p:spPr>
        <p:txBody>
          <a:bodyPr/>
          <a:lstStyle/>
          <a:p>
            <a:endParaRPr lang="en-US"/>
          </a:p>
        </p:txBody>
      </p:sp>
      <p:sp>
        <p:nvSpPr>
          <p:cNvPr id="6" name="Slide Number Placeholder 5"/>
          <p:cNvSpPr>
            <a:spLocks noGrp="1"/>
          </p:cNvSpPr>
          <p:nvPr>
            <p:ph type="sldNum" sz="quarter" idx="12"/>
          </p:nvPr>
        </p:nvSpPr>
        <p:spPr>
          <a:xfrm>
            <a:off x="8174736" y="2272"/>
            <a:ext cx="762000" cy="365760"/>
          </a:xfrm>
          <a:prstGeom prst="rect">
            <a:avLst/>
          </a:prstGeom>
        </p:spPr>
        <p:txBody>
          <a:bodyPr/>
          <a:lstStyle/>
          <a:p>
            <a:fld id="{E4C66900-677F-4D35-9C21-828BA52B23B1}" type="slidenum">
              <a:rPr lang="en-US" smtClean="0"/>
              <a:pPr/>
              <a:t>‹#›</a:t>
            </a:fld>
            <a:endParaRPr lang="en-US"/>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DEBF659-056F-4721-8F1A-EE90394FADB4}" type="datetimeFigureOut">
              <a:rPr lang="en-US" smtClean="0"/>
              <a:pPr/>
              <a:t>12/23/2017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C66900-677F-4D35-9C21-828BA52B23B1}" type="slidenum">
              <a:rPr lang="en-US" smtClean="0"/>
              <a:pPr/>
              <a:t>‹#›</a:t>
            </a:fld>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3DEBF659-056F-4721-8F1A-EE90394FADB4}" type="datetimeFigureOut">
              <a:rPr lang="en-US" smtClean="0"/>
              <a:pPr/>
              <a:t>12/23/2017</a:t>
            </a:fld>
            <a:endParaRPr lang="en-US"/>
          </a:p>
        </p:txBody>
      </p:sp>
      <p:sp>
        <p:nvSpPr>
          <p:cNvPr id="27" name="Slide Number Placeholder 26"/>
          <p:cNvSpPr>
            <a:spLocks noGrp="1"/>
          </p:cNvSpPr>
          <p:nvPr>
            <p:ph type="sldNum" sz="quarter" idx="11"/>
          </p:nvPr>
        </p:nvSpPr>
        <p:spPr/>
        <p:txBody>
          <a:bodyPr rtlCol="0"/>
          <a:lstStyle/>
          <a:p>
            <a:fld id="{E4C66900-677F-4D35-9C21-828BA52B23B1}"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3DEBF659-056F-4721-8F1A-EE90394FADB4}" type="datetimeFigureOut">
              <a:rPr lang="en-US" smtClean="0"/>
              <a:pPr/>
              <a:t>12/23/2017</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E4C66900-677F-4D35-9C21-828BA52B23B1}" type="slidenum">
              <a:rPr lang="en-US" smtClean="0"/>
              <a:pPr/>
              <a:t>‹#›</a:t>
            </a:fld>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EBF659-056F-4721-8F1A-EE90394FADB4}" type="datetimeFigureOut">
              <a:rPr lang="en-US" smtClean="0"/>
              <a:pPr/>
              <a:t>12/23/2017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C66900-677F-4D35-9C21-828BA52B23B1}" type="slidenum">
              <a:rPr lang="en-US" smtClean="0"/>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DEBF659-056F-4721-8F1A-EE90394FADB4}" type="datetimeFigureOut">
              <a:rPr lang="en-US" smtClean="0"/>
              <a:pPr/>
              <a:t>12/23/2017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C66900-677F-4D35-9C21-828BA52B23B1}" type="slidenum">
              <a:rPr lang="en-US" smtClean="0"/>
              <a:pPr/>
              <a:t>‹#›</a:t>
            </a:fld>
            <a:endParaRPr 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DEBF659-056F-4721-8F1A-EE90394FADB4}" type="datetimeFigureOut">
              <a:rPr lang="en-US" smtClean="0"/>
              <a:pPr/>
              <a:t>12/23/2017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C66900-677F-4D35-9C21-828BA52B23B1}" type="slidenum">
              <a:rPr lang="en-US" smtClean="0"/>
              <a:pPr/>
              <a:t>‹#›</a:t>
            </a:fld>
            <a:endParaRPr lang="en-US"/>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theme" Target="../theme/theme2.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theme" Target="../theme/theme3.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3DEBF659-056F-4721-8F1A-EE90394FADB4}" type="datetimeFigureOut">
              <a:rPr lang="en-US" smtClean="0"/>
              <a:pPr/>
              <a:t>12/23/2017</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E4C66900-677F-4D35-9C21-828BA52B23B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708" r:id="rId12"/>
    <p:sldLayoutId id="2147483709" r:id="rId13"/>
    <p:sldLayoutId id="2147483710" r:id="rId14"/>
  </p:sldLayoutIdLst>
  <p:transition>
    <p:fade thruBlk="1"/>
  </p:transition>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QuestionShape"/>
          <p:cNvSpPr/>
          <p:nvPr userDrawn="1"/>
        </p:nvSpPr>
        <p:spPr>
          <a:xfrm>
            <a:off x="127000" y="127000"/>
            <a:ext cx="8890000" cy="2857500"/>
          </a:xfrm>
          <a:prstGeom prst="rect">
            <a:avLst/>
          </a:prstGeom>
        </p:spPr>
        <p:txBody>
          <a:bodyPr vert="horz" anchor="ctr">
            <a:normAutofit/>
          </a:bodyPr>
          <a:lstStyle/>
          <a:p>
            <a:pPr lvl="0">
              <a:spcBef>
                <a:spcPct val="0"/>
              </a:spcBef>
              <a:buNone/>
            </a:pPr>
            <a:r>
              <a:rPr kumimoji="0" lang="en-US" sz="4000" smtClean="0">
                <a:solidFill>
                  <a:schemeClr val="tx2"/>
                </a:solidFill>
                <a:latin typeface="+mj-lt"/>
                <a:ea typeface="+mj-ea"/>
                <a:cs typeface="+mj-cs"/>
              </a:rPr>
              <a:t>iRespond Question Master</a:t>
            </a:r>
            <a:endParaRPr kumimoji="0" lang="en-US" sz="4000">
              <a:solidFill>
                <a:schemeClr val="tx2"/>
              </a:solidFill>
              <a:latin typeface="+mj-lt"/>
              <a:ea typeface="+mj-ea"/>
              <a:cs typeface="+mj-cs"/>
            </a:endParaRPr>
          </a:p>
        </p:txBody>
      </p:sp>
      <p:sp>
        <p:nvSpPr>
          <p:cNvPr id="4" name="AShape"/>
          <p:cNvSpPr/>
          <p:nvPr userDrawn="1"/>
        </p:nvSpPr>
        <p:spPr>
          <a:xfrm>
            <a:off x="127000" y="3111500"/>
            <a:ext cx="8890000" cy="711200"/>
          </a:xfrm>
          <a:prstGeom prst="rect">
            <a:avLst/>
          </a:prstGeom>
        </p:spPr>
        <p:txBody>
          <a:bodyPr vert="horz">
            <a:normAutofit/>
          </a:bodyPr>
          <a:lstStyle/>
          <a:p>
            <a:pPr marL="365760" lvl="0" indent="-256032" algn="l" defTabSz="914400" rtl="0" eaLnBrk="1" latinLnBrk="0" hangingPunct="1">
              <a:spcBef>
                <a:spcPts val="300"/>
              </a:spcBef>
              <a:buClr>
                <a:schemeClr val="accent3"/>
              </a:buClr>
              <a:buFont typeface="Georgia"/>
              <a:buNone/>
            </a:pPr>
            <a:r>
              <a:rPr kumimoji="0" lang="en-US" sz="2800" smtClean="0">
                <a:solidFill>
                  <a:schemeClr val="tx1"/>
                </a:solidFill>
              </a:rPr>
              <a:t>A.) Response A</a:t>
            </a:r>
            <a:endParaRPr kumimoji="0" lang="en-US" sz="2800">
              <a:solidFill>
                <a:schemeClr val="tx1"/>
              </a:solidFill>
            </a:endParaRPr>
          </a:p>
        </p:txBody>
      </p:sp>
      <p:sp>
        <p:nvSpPr>
          <p:cNvPr id="5" name="BShape"/>
          <p:cNvSpPr/>
          <p:nvPr userDrawn="1"/>
        </p:nvSpPr>
        <p:spPr>
          <a:xfrm>
            <a:off x="127000" y="3835400"/>
            <a:ext cx="8890000" cy="711200"/>
          </a:xfrm>
          <a:prstGeom prst="rect">
            <a:avLst/>
          </a:prstGeom>
        </p:spPr>
        <p:txBody>
          <a:bodyPr vert="horz">
            <a:normAutofit/>
          </a:bodyPr>
          <a:lstStyle/>
          <a:p>
            <a:pPr marL="365760" lvl="0" indent="-256032" algn="l" defTabSz="914400" rtl="0" eaLnBrk="1" latinLnBrk="0" hangingPunct="1">
              <a:spcBef>
                <a:spcPts val="300"/>
              </a:spcBef>
              <a:buClr>
                <a:schemeClr val="accent3"/>
              </a:buClr>
              <a:buFont typeface="Georgia"/>
              <a:buNone/>
            </a:pPr>
            <a:r>
              <a:rPr kumimoji="0" lang="en-US" sz="2800" smtClean="0">
                <a:solidFill>
                  <a:schemeClr val="tx1"/>
                </a:solidFill>
              </a:rPr>
              <a:t>B.) Response B</a:t>
            </a:r>
            <a:endParaRPr kumimoji="0" lang="en-US" sz="2800">
              <a:solidFill>
                <a:schemeClr val="tx1"/>
              </a:solidFill>
            </a:endParaRPr>
          </a:p>
        </p:txBody>
      </p:sp>
      <p:sp>
        <p:nvSpPr>
          <p:cNvPr id="6" name="CShape"/>
          <p:cNvSpPr/>
          <p:nvPr userDrawn="1"/>
        </p:nvSpPr>
        <p:spPr>
          <a:xfrm>
            <a:off x="127000" y="4559300"/>
            <a:ext cx="8890000" cy="711200"/>
          </a:xfrm>
          <a:prstGeom prst="rect">
            <a:avLst/>
          </a:prstGeom>
        </p:spPr>
        <p:txBody>
          <a:bodyPr vert="horz">
            <a:normAutofit/>
          </a:bodyPr>
          <a:lstStyle/>
          <a:p>
            <a:pPr marL="365760" lvl="0" indent="-256032" algn="l" defTabSz="914400" rtl="0" eaLnBrk="1" latinLnBrk="0" hangingPunct="1">
              <a:spcBef>
                <a:spcPts val="300"/>
              </a:spcBef>
              <a:buClr>
                <a:schemeClr val="accent3"/>
              </a:buClr>
              <a:buFont typeface="Georgia"/>
              <a:buNone/>
            </a:pPr>
            <a:r>
              <a:rPr kumimoji="0" lang="en-US" sz="2800" smtClean="0">
                <a:solidFill>
                  <a:schemeClr val="tx1"/>
                </a:solidFill>
              </a:rPr>
              <a:t>C.) Response C</a:t>
            </a:r>
            <a:endParaRPr kumimoji="0" lang="en-US" sz="2800">
              <a:solidFill>
                <a:schemeClr val="tx1"/>
              </a:solidFill>
            </a:endParaRPr>
          </a:p>
        </p:txBody>
      </p:sp>
      <p:sp>
        <p:nvSpPr>
          <p:cNvPr id="7" name="DShape"/>
          <p:cNvSpPr/>
          <p:nvPr userDrawn="1"/>
        </p:nvSpPr>
        <p:spPr>
          <a:xfrm>
            <a:off x="127000" y="5283200"/>
            <a:ext cx="8890000" cy="711200"/>
          </a:xfrm>
          <a:prstGeom prst="rect">
            <a:avLst/>
          </a:prstGeom>
        </p:spPr>
        <p:txBody>
          <a:bodyPr vert="horz">
            <a:normAutofit/>
          </a:bodyPr>
          <a:lstStyle/>
          <a:p>
            <a:pPr marL="365760" lvl="0" indent="-256032" algn="l" defTabSz="914400" rtl="0" eaLnBrk="1" latinLnBrk="0" hangingPunct="1">
              <a:spcBef>
                <a:spcPts val="300"/>
              </a:spcBef>
              <a:buClr>
                <a:schemeClr val="accent3"/>
              </a:buClr>
              <a:buFont typeface="Georgia"/>
              <a:buNone/>
            </a:pPr>
            <a:r>
              <a:rPr kumimoji="0" lang="en-US" sz="2800" smtClean="0">
                <a:solidFill>
                  <a:schemeClr val="tx1"/>
                </a:solidFill>
              </a:rPr>
              <a:t>D.) Response D</a:t>
            </a:r>
            <a:endParaRPr kumimoji="0" lang="en-US" sz="2800">
              <a:solidFill>
                <a:schemeClr val="tx1"/>
              </a:solidFill>
            </a:endParaRPr>
          </a:p>
        </p:txBody>
      </p:sp>
      <p:sp>
        <p:nvSpPr>
          <p:cNvPr id="8" name="EShape"/>
          <p:cNvSpPr/>
          <p:nvPr userDrawn="1"/>
        </p:nvSpPr>
        <p:spPr>
          <a:xfrm>
            <a:off x="127000" y="6007100"/>
            <a:ext cx="8890000" cy="711200"/>
          </a:xfrm>
          <a:prstGeom prst="rect">
            <a:avLst/>
          </a:prstGeom>
        </p:spPr>
        <p:txBody>
          <a:bodyPr vert="horz">
            <a:normAutofit/>
          </a:bodyPr>
          <a:lstStyle/>
          <a:p>
            <a:pPr marL="365760" lvl="0" indent="-256032" algn="l" defTabSz="914400" rtl="0" eaLnBrk="1" latinLnBrk="0" hangingPunct="1">
              <a:spcBef>
                <a:spcPts val="300"/>
              </a:spcBef>
              <a:buClr>
                <a:schemeClr val="accent3"/>
              </a:buClr>
              <a:buFont typeface="Georgia"/>
              <a:buNone/>
            </a:pPr>
            <a:r>
              <a:rPr kumimoji="0" lang="en-US" sz="2800" smtClean="0">
                <a:solidFill>
                  <a:schemeClr val="tx1"/>
                </a:solidFill>
              </a:rPr>
              <a:t>E.) Response E</a:t>
            </a:r>
            <a:endParaRPr kumimoji="0" lang="en-US" sz="2800">
              <a:solidFill>
                <a:schemeClr val="tx1"/>
              </a:solidFill>
            </a:endParaRPr>
          </a:p>
        </p:txBody>
      </p:sp>
      <p:sp>
        <p:nvSpPr>
          <p:cNvPr id="9" name="Percent"/>
          <p:cNvSpPr/>
          <p:nvPr userDrawn="1"/>
        </p:nvSpPr>
        <p:spPr>
          <a:xfrm>
            <a:off x="6350000" y="254000"/>
            <a:ext cx="2540000" cy="508000"/>
          </a:xfrm>
          <a:prstGeom prst="rect">
            <a:avLst/>
          </a:prstGeom>
          <a:solidFill>
            <a:schemeClr val="accent1">
              <a:alpha val="0"/>
            </a:schemeClr>
          </a:solidFill>
          <a:ln w="19050" cap="flat" cmpd="sng" algn="ctr">
            <a:noFill/>
            <a:prstDash val="solid"/>
          </a:ln>
          <a:effectLst/>
          <a:extLst>
            <a:ext uri="{91240B29-F687-4F45-9708-019B960494DF}">
              <a14:hiddenLine xmlns:a14="http://schemas.microsoft.com/office/drawing/2010/main" w="1905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Percent Complete 100%</a:t>
            </a:r>
            <a:endParaRPr lang="en-US" sz="1400">
              <a:solidFill>
                <a:srgbClr val="000000"/>
              </a:solidFill>
            </a:endParaRPr>
          </a:p>
        </p:txBody>
      </p:sp>
      <p:sp>
        <p:nvSpPr>
          <p:cNvPr id="10" name="Timer"/>
          <p:cNvSpPr/>
          <p:nvPr userDrawn="1"/>
        </p:nvSpPr>
        <p:spPr>
          <a:xfrm>
            <a:off x="254000" y="254000"/>
            <a:ext cx="2540000" cy="508000"/>
          </a:xfrm>
          <a:prstGeom prst="rect">
            <a:avLst/>
          </a:prstGeom>
          <a:solidFill>
            <a:schemeClr val="accent1">
              <a:alpha val="0"/>
            </a:schemeClr>
          </a:solidFill>
          <a:ln w="19050" cap="flat" cmpd="sng" algn="ctr">
            <a:noFill/>
            <a:prstDash val="solid"/>
          </a:ln>
          <a:effectLst/>
          <a:extLst>
            <a:ext uri="{91240B29-F687-4F45-9708-019B960494DF}">
              <a14:hiddenLine xmlns:a14="http://schemas.microsoft.com/office/drawing/2010/main" w="1905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00:30</a:t>
            </a:r>
            <a:endParaRPr lang="en-US" sz="1400">
              <a:solidFill>
                <a:srgbClr val="000000"/>
              </a:solidFill>
            </a:endParaRP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Lst>
  <p:transition>
    <p:fade thruBlk="1"/>
  </p:transition>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Graph</a:t>
            </a:r>
            <a:endParaRPr lang="en-US"/>
          </a:p>
        </p:txBody>
      </p:sp>
      <p:grpSp>
        <p:nvGrpSpPr>
          <p:cNvPr id="50" name="CorrectBarGroup"/>
          <p:cNvGrpSpPr/>
          <p:nvPr userDrawn="1"/>
        </p:nvGrpSpPr>
        <p:grpSpPr>
          <a:xfrm>
            <a:off x="1270000" y="3175000"/>
            <a:ext cx="2667000" cy="2540000"/>
            <a:chOff x="1270000" y="3175000"/>
            <a:chExt cx="2667000" cy="2540000"/>
          </a:xfrm>
        </p:grpSpPr>
        <p:sp>
          <p:nvSpPr>
            <p:cNvPr id="5" name="CorrectBar0"/>
            <p:cNvSpPr/>
            <p:nvPr userDrawn="1"/>
          </p:nvSpPr>
          <p:spPr>
            <a:xfrm>
              <a:off x="1270000" y="3175000"/>
              <a:ext cx="1079500" cy="2540000"/>
            </a:xfrm>
            <a:prstGeom prst="rect">
              <a:avLst/>
            </a:prstGeom>
            <a:solidFill>
              <a:srgbClr val="22FF22"/>
            </a:solidFill>
            <a:ln w="19050" cap="flat" cmpd="sng" algn="ctr">
              <a:noFill/>
              <a:prstDash val="solid"/>
            </a:ln>
            <a:effectLst/>
            <a:extLst>
              <a:ext uri="{91240B29-F687-4F45-9708-019B960494DF}">
                <a14:hiddenLine xmlns:a14="http://schemas.microsoft.com/office/drawing/2010/main" w="1905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rrectBar1"/>
            <p:cNvSpPr/>
            <p:nvPr userDrawn="1"/>
          </p:nvSpPr>
          <p:spPr>
            <a:xfrm>
              <a:off x="2857500" y="4445000"/>
              <a:ext cx="1079500" cy="1270000"/>
            </a:xfrm>
            <a:prstGeom prst="rect">
              <a:avLst/>
            </a:prstGeom>
            <a:solidFill>
              <a:srgbClr val="22FF22"/>
            </a:solidFill>
            <a:ln w="19050" cap="flat" cmpd="sng" algn="ctr">
              <a:noFill/>
              <a:prstDash val="solid"/>
            </a:ln>
            <a:effectLst/>
            <a:extLst>
              <a:ext uri="{91240B29-F687-4F45-9708-019B960494DF}">
                <a14:hiddenLine xmlns:a14="http://schemas.microsoft.com/office/drawing/2010/main" w="1905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8" name="PercentLabelGroup"/>
          <p:cNvGrpSpPr/>
          <p:nvPr userDrawn="1"/>
        </p:nvGrpSpPr>
        <p:grpSpPr>
          <a:xfrm>
            <a:off x="1270000" y="1270000"/>
            <a:ext cx="7429500" cy="317500"/>
            <a:chOff x="1270000" y="1270000"/>
            <a:chExt cx="7429500" cy="317500"/>
          </a:xfrm>
        </p:grpSpPr>
        <p:sp>
          <p:nvSpPr>
            <p:cNvPr id="4" name="PercentLabel0"/>
            <p:cNvSpPr/>
            <p:nvPr userDrawn="1"/>
          </p:nvSpPr>
          <p:spPr>
            <a:xfrm>
              <a:off x="1270000" y="1270000"/>
              <a:ext cx="1079500" cy="317500"/>
            </a:xfrm>
            <a:prstGeom prst="rect">
              <a:avLst/>
            </a:prstGeom>
            <a:solidFill>
              <a:schemeClr val="accent1">
                <a:alpha val="0"/>
              </a:schemeClr>
            </a:solidFill>
            <a:ln w="19050" cap="flat" cmpd="sng" algn="ctr">
              <a:noFill/>
              <a:prstDash val="solid"/>
            </a:ln>
            <a:effectLst/>
            <a:extLst>
              <a:ext uri="{91240B29-F687-4F45-9708-019B960494DF}">
                <a14:hiddenLine xmlns:a14="http://schemas.microsoft.com/office/drawing/2010/main" w="1905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sp>
          <p:nvSpPr>
            <p:cNvPr id="7" name="PercentLabel1"/>
            <p:cNvSpPr/>
            <p:nvPr userDrawn="1"/>
          </p:nvSpPr>
          <p:spPr>
            <a:xfrm>
              <a:off x="2857500" y="1270000"/>
              <a:ext cx="1079500" cy="317500"/>
            </a:xfrm>
            <a:prstGeom prst="rect">
              <a:avLst/>
            </a:prstGeom>
            <a:solidFill>
              <a:schemeClr val="accent1">
                <a:alpha val="0"/>
              </a:schemeClr>
            </a:solidFill>
            <a:ln w="19050" cap="flat" cmpd="sng" algn="ctr">
              <a:noFill/>
              <a:prstDash val="solid"/>
            </a:ln>
            <a:effectLst/>
            <a:extLst>
              <a:ext uri="{91240B29-F687-4F45-9708-019B960494DF}">
                <a14:hiddenLine xmlns:a14="http://schemas.microsoft.com/office/drawing/2010/main" w="1905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33%</a:t>
              </a:r>
              <a:endParaRPr lang="en-US" sz="2800">
                <a:solidFill>
                  <a:srgbClr val="000000"/>
                </a:solidFill>
              </a:endParaRPr>
            </a:p>
          </p:txBody>
        </p:sp>
        <p:sp>
          <p:nvSpPr>
            <p:cNvPr id="10" name="PercentLabel2"/>
            <p:cNvSpPr/>
            <p:nvPr userDrawn="1"/>
          </p:nvSpPr>
          <p:spPr>
            <a:xfrm>
              <a:off x="4445000" y="1270000"/>
              <a:ext cx="1079500" cy="317500"/>
            </a:xfrm>
            <a:prstGeom prst="rect">
              <a:avLst/>
            </a:prstGeom>
            <a:solidFill>
              <a:schemeClr val="accent1">
                <a:alpha val="0"/>
              </a:schemeClr>
            </a:solidFill>
            <a:ln w="19050" cap="flat" cmpd="sng" algn="ctr">
              <a:noFill/>
              <a:prstDash val="solid"/>
            </a:ln>
            <a:effectLst/>
            <a:extLst>
              <a:ext uri="{91240B29-F687-4F45-9708-019B960494DF}">
                <a14:hiddenLine xmlns:a14="http://schemas.microsoft.com/office/drawing/2010/main" w="1905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5" name="PercentLabel3"/>
            <p:cNvSpPr/>
            <p:nvPr userDrawn="1"/>
          </p:nvSpPr>
          <p:spPr>
            <a:xfrm>
              <a:off x="6032500" y="1270000"/>
              <a:ext cx="1079500" cy="317500"/>
            </a:xfrm>
            <a:prstGeom prst="rect">
              <a:avLst/>
            </a:prstGeom>
            <a:solidFill>
              <a:schemeClr val="accent1">
                <a:alpha val="0"/>
              </a:schemeClr>
            </a:solidFill>
            <a:ln w="19050" cap="flat" cmpd="sng" algn="ctr">
              <a:noFill/>
              <a:prstDash val="solid"/>
            </a:ln>
            <a:effectLst/>
            <a:extLst>
              <a:ext uri="{91240B29-F687-4F45-9708-019B960494DF}">
                <a14:hiddenLine xmlns:a14="http://schemas.microsoft.com/office/drawing/2010/main" w="1905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8" name="PercentLabel4"/>
            <p:cNvSpPr/>
            <p:nvPr userDrawn="1"/>
          </p:nvSpPr>
          <p:spPr>
            <a:xfrm>
              <a:off x="7620000" y="1270000"/>
              <a:ext cx="1079500" cy="317500"/>
            </a:xfrm>
            <a:prstGeom prst="rect">
              <a:avLst/>
            </a:prstGeom>
            <a:solidFill>
              <a:schemeClr val="accent1">
                <a:alpha val="0"/>
              </a:schemeClr>
            </a:solidFill>
            <a:ln w="19050" cap="flat" cmpd="sng" algn="ctr">
              <a:noFill/>
              <a:prstDash val="solid"/>
            </a:ln>
            <a:effectLst/>
            <a:extLst>
              <a:ext uri="{91240B29-F687-4F45-9708-019B960494DF}">
                <a14:hiddenLine xmlns:a14="http://schemas.microsoft.com/office/drawing/2010/main" w="1905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grpSp>
      <p:grpSp>
        <p:nvGrpSpPr>
          <p:cNvPr id="51" name="IncorrectBarGroup"/>
          <p:cNvGrpSpPr/>
          <p:nvPr userDrawn="1"/>
        </p:nvGrpSpPr>
        <p:grpSpPr>
          <a:xfrm>
            <a:off x="4445000" y="1905000"/>
            <a:ext cx="4254500" cy="3810000"/>
            <a:chOff x="4445000" y="1905000"/>
            <a:chExt cx="4254500" cy="3810000"/>
          </a:xfrm>
        </p:grpSpPr>
        <p:sp>
          <p:nvSpPr>
            <p:cNvPr id="11" name="IncorrectBar2"/>
            <p:cNvSpPr/>
            <p:nvPr userDrawn="1"/>
          </p:nvSpPr>
          <p:spPr>
            <a:xfrm>
              <a:off x="4445000" y="1905000"/>
              <a:ext cx="1079500" cy="3810000"/>
            </a:xfrm>
            <a:prstGeom prst="rect">
              <a:avLst/>
            </a:prstGeom>
            <a:solidFill>
              <a:srgbClr val="FF2222"/>
            </a:solidFill>
            <a:ln w="19050" cap="flat" cmpd="sng" algn="ctr">
              <a:noFill/>
              <a:prstDash val="solid"/>
            </a:ln>
            <a:effectLst/>
            <a:extLst>
              <a:ext uri="{91240B29-F687-4F45-9708-019B960494DF}">
                <a14:hiddenLine xmlns:a14="http://schemas.microsoft.com/office/drawing/2010/main" w="1905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ncorrectBar3"/>
            <p:cNvSpPr/>
            <p:nvPr userDrawn="1"/>
          </p:nvSpPr>
          <p:spPr>
            <a:xfrm>
              <a:off x="6032500" y="1905000"/>
              <a:ext cx="1079500" cy="3810000"/>
            </a:xfrm>
            <a:prstGeom prst="rect">
              <a:avLst/>
            </a:prstGeom>
            <a:solidFill>
              <a:srgbClr val="FF2222"/>
            </a:solidFill>
            <a:ln w="19050" cap="flat" cmpd="sng" algn="ctr">
              <a:noFill/>
              <a:prstDash val="solid"/>
            </a:ln>
            <a:effectLst/>
            <a:extLst>
              <a:ext uri="{91240B29-F687-4F45-9708-019B960494DF}">
                <a14:hiddenLine xmlns:a14="http://schemas.microsoft.com/office/drawing/2010/main" w="1905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ncorrectBar4"/>
            <p:cNvSpPr/>
            <p:nvPr userDrawn="1"/>
          </p:nvSpPr>
          <p:spPr>
            <a:xfrm>
              <a:off x="7620000" y="3175000"/>
              <a:ext cx="1079500" cy="2540000"/>
            </a:xfrm>
            <a:prstGeom prst="rect">
              <a:avLst/>
            </a:prstGeom>
            <a:solidFill>
              <a:srgbClr val="FF2222"/>
            </a:solidFill>
            <a:ln w="19050" cap="flat" cmpd="sng" algn="ctr">
              <a:noFill/>
              <a:prstDash val="solid"/>
            </a:ln>
            <a:effectLst/>
            <a:extLst>
              <a:ext uri="{91240B29-F687-4F45-9708-019B960494DF}">
                <a14:hiddenLine xmlns:a14="http://schemas.microsoft.com/office/drawing/2010/main" w="1905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6" name="XLabelGroup"/>
          <p:cNvGrpSpPr/>
          <p:nvPr userDrawn="1"/>
        </p:nvGrpSpPr>
        <p:grpSpPr>
          <a:xfrm>
            <a:off x="1270000" y="5842000"/>
            <a:ext cx="7429500" cy="317500"/>
            <a:chOff x="1270000" y="5842000"/>
            <a:chExt cx="7429500" cy="317500"/>
          </a:xfrm>
        </p:grpSpPr>
        <p:sp>
          <p:nvSpPr>
            <p:cNvPr id="6" name="XValueLabel0"/>
            <p:cNvSpPr/>
            <p:nvPr userDrawn="1"/>
          </p:nvSpPr>
          <p:spPr>
            <a:xfrm>
              <a:off x="1270000" y="5842000"/>
              <a:ext cx="1079500" cy="317500"/>
            </a:xfrm>
            <a:prstGeom prst="rect">
              <a:avLst/>
            </a:prstGeom>
            <a:solidFill>
              <a:schemeClr val="accent1">
                <a:alpha val="0"/>
              </a:schemeClr>
            </a:solidFill>
            <a:ln w="19050" cap="flat" cmpd="sng" algn="ctr">
              <a:noFill/>
              <a:prstDash val="solid"/>
            </a:ln>
            <a:effectLst/>
            <a:extLst>
              <a:ext uri="{91240B29-F687-4F45-9708-019B960494DF}">
                <a14:hiddenLine xmlns:a14="http://schemas.microsoft.com/office/drawing/2010/main" w="1905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A*</a:t>
              </a:r>
              <a:endParaRPr lang="en-US" sz="2800">
                <a:solidFill>
                  <a:srgbClr val="000000"/>
                </a:solidFill>
              </a:endParaRPr>
            </a:p>
          </p:txBody>
        </p:sp>
        <p:sp>
          <p:nvSpPr>
            <p:cNvPr id="9" name="XValueLabel1"/>
            <p:cNvSpPr/>
            <p:nvPr userDrawn="1"/>
          </p:nvSpPr>
          <p:spPr>
            <a:xfrm>
              <a:off x="2857500" y="5842000"/>
              <a:ext cx="1079500" cy="317500"/>
            </a:xfrm>
            <a:prstGeom prst="rect">
              <a:avLst/>
            </a:prstGeom>
            <a:solidFill>
              <a:schemeClr val="accent1">
                <a:alpha val="0"/>
              </a:schemeClr>
            </a:solidFill>
            <a:ln w="19050" cap="flat" cmpd="sng" algn="ctr">
              <a:noFill/>
              <a:prstDash val="solid"/>
            </a:ln>
            <a:effectLst/>
            <a:extLst>
              <a:ext uri="{91240B29-F687-4F45-9708-019B960494DF}">
                <a14:hiddenLine xmlns:a14="http://schemas.microsoft.com/office/drawing/2010/main" w="1905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B*</a:t>
              </a:r>
              <a:endParaRPr lang="en-US" sz="2800">
                <a:solidFill>
                  <a:srgbClr val="000000"/>
                </a:solidFill>
              </a:endParaRPr>
            </a:p>
          </p:txBody>
        </p:sp>
        <p:sp>
          <p:nvSpPr>
            <p:cNvPr id="12" name="XValueLabel2"/>
            <p:cNvSpPr/>
            <p:nvPr userDrawn="1"/>
          </p:nvSpPr>
          <p:spPr>
            <a:xfrm>
              <a:off x="4445000" y="5842000"/>
              <a:ext cx="1079500" cy="317500"/>
            </a:xfrm>
            <a:prstGeom prst="rect">
              <a:avLst/>
            </a:prstGeom>
            <a:solidFill>
              <a:schemeClr val="accent1">
                <a:alpha val="0"/>
              </a:schemeClr>
            </a:solidFill>
            <a:ln w="19050" cap="flat" cmpd="sng" algn="ctr">
              <a:noFill/>
              <a:prstDash val="solid"/>
            </a:ln>
            <a:effectLst/>
            <a:extLst>
              <a:ext uri="{91240B29-F687-4F45-9708-019B960494DF}">
                <a14:hiddenLine xmlns:a14="http://schemas.microsoft.com/office/drawing/2010/main" w="1905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C</a:t>
              </a:r>
              <a:endParaRPr lang="en-US" sz="2800">
                <a:solidFill>
                  <a:srgbClr val="000000"/>
                </a:solidFill>
              </a:endParaRPr>
            </a:p>
          </p:txBody>
        </p:sp>
        <p:sp>
          <p:nvSpPr>
            <p:cNvPr id="17" name="XValueLabel3"/>
            <p:cNvSpPr/>
            <p:nvPr userDrawn="1"/>
          </p:nvSpPr>
          <p:spPr>
            <a:xfrm>
              <a:off x="6032500" y="5842000"/>
              <a:ext cx="1079500" cy="317500"/>
            </a:xfrm>
            <a:prstGeom prst="rect">
              <a:avLst/>
            </a:prstGeom>
            <a:solidFill>
              <a:schemeClr val="accent1">
                <a:alpha val="0"/>
              </a:schemeClr>
            </a:solidFill>
            <a:ln w="19050" cap="flat" cmpd="sng" algn="ctr">
              <a:noFill/>
              <a:prstDash val="solid"/>
            </a:ln>
            <a:effectLst/>
            <a:extLst>
              <a:ext uri="{91240B29-F687-4F45-9708-019B960494DF}">
                <a14:hiddenLine xmlns:a14="http://schemas.microsoft.com/office/drawing/2010/main" w="1905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D</a:t>
              </a:r>
              <a:endParaRPr lang="en-US" sz="2800">
                <a:solidFill>
                  <a:srgbClr val="000000"/>
                </a:solidFill>
              </a:endParaRPr>
            </a:p>
          </p:txBody>
        </p:sp>
        <p:sp>
          <p:nvSpPr>
            <p:cNvPr id="20" name="XValueLabel4"/>
            <p:cNvSpPr/>
            <p:nvPr userDrawn="1"/>
          </p:nvSpPr>
          <p:spPr>
            <a:xfrm>
              <a:off x="7620000" y="5842000"/>
              <a:ext cx="1079500" cy="317500"/>
            </a:xfrm>
            <a:prstGeom prst="rect">
              <a:avLst/>
            </a:prstGeom>
            <a:solidFill>
              <a:schemeClr val="accent1">
                <a:alpha val="0"/>
              </a:schemeClr>
            </a:solidFill>
            <a:ln w="19050" cap="flat" cmpd="sng" algn="ctr">
              <a:noFill/>
              <a:prstDash val="solid"/>
            </a:ln>
            <a:effectLst/>
            <a:extLst>
              <a:ext uri="{91240B29-F687-4F45-9708-019B960494DF}">
                <a14:hiddenLine xmlns:a14="http://schemas.microsoft.com/office/drawing/2010/main" w="1905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E</a:t>
              </a:r>
              <a:endParaRPr lang="en-US" sz="2800">
                <a:solidFill>
                  <a:srgbClr val="000000"/>
                </a:solidFill>
              </a:endParaRPr>
            </a:p>
          </p:txBody>
        </p:sp>
      </p:grpSp>
      <p:grpSp>
        <p:nvGrpSpPr>
          <p:cNvPr id="49" name="AxisLineGroup"/>
          <p:cNvGrpSpPr/>
          <p:nvPr userDrawn="1"/>
        </p:nvGrpSpPr>
        <p:grpSpPr>
          <a:xfrm>
            <a:off x="889000" y="1587500"/>
            <a:ext cx="8001000" cy="4127500"/>
            <a:chOff x="889000" y="1587500"/>
            <a:chExt cx="8001000" cy="4127500"/>
          </a:xfrm>
        </p:grpSpPr>
        <p:cxnSp>
          <p:nvCxnSpPr>
            <p:cNvPr id="21"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42"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44"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47" name="YLabelGroup"/>
          <p:cNvGrpSpPr/>
          <p:nvPr userDrawn="1"/>
        </p:nvGrpSpPr>
        <p:grpSpPr>
          <a:xfrm>
            <a:off x="254000" y="1841500"/>
            <a:ext cx="762000" cy="3937000"/>
            <a:chOff x="254000" y="1841500"/>
            <a:chExt cx="762000" cy="3937000"/>
          </a:xfrm>
        </p:grpSpPr>
        <p:sp>
          <p:nvSpPr>
            <p:cNvPr id="26" name="YValueLabel0"/>
            <p:cNvSpPr/>
            <p:nvPr userDrawn="1"/>
          </p:nvSpPr>
          <p:spPr>
            <a:xfrm>
              <a:off x="254000" y="5651500"/>
              <a:ext cx="762000" cy="127000"/>
            </a:xfrm>
            <a:prstGeom prst="rect">
              <a:avLst/>
            </a:prstGeom>
            <a:solidFill>
              <a:schemeClr val="accent1">
                <a:alpha val="0"/>
              </a:schemeClr>
            </a:solidFill>
            <a:ln w="19050" cap="flat" cmpd="sng" algn="ctr">
              <a:noFill/>
              <a:prstDash val="solid"/>
            </a:ln>
            <a:effectLst/>
            <a:extLst>
              <a:ext uri="{91240B29-F687-4F45-9708-019B960494DF}">
                <a14:hiddenLine xmlns:a14="http://schemas.microsoft.com/office/drawing/2010/main" w="1905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0</a:t>
              </a:r>
              <a:endParaRPr lang="en-US" sz="2000">
                <a:solidFill>
                  <a:srgbClr val="000000"/>
                </a:solidFill>
              </a:endParaRPr>
            </a:p>
          </p:txBody>
        </p:sp>
        <p:sp>
          <p:nvSpPr>
            <p:cNvPr id="41" name="YValueLabel1"/>
            <p:cNvSpPr/>
            <p:nvPr userDrawn="1"/>
          </p:nvSpPr>
          <p:spPr>
            <a:xfrm>
              <a:off x="254000" y="4381500"/>
              <a:ext cx="762000" cy="127000"/>
            </a:xfrm>
            <a:prstGeom prst="rect">
              <a:avLst/>
            </a:prstGeom>
            <a:solidFill>
              <a:schemeClr val="accent1">
                <a:alpha val="0"/>
              </a:schemeClr>
            </a:solidFill>
            <a:ln w="19050" cap="flat" cmpd="sng" algn="ctr">
              <a:noFill/>
              <a:prstDash val="solid"/>
            </a:ln>
            <a:effectLst/>
            <a:extLst>
              <a:ext uri="{91240B29-F687-4F45-9708-019B960494DF}">
                <a14:hiddenLine xmlns:a14="http://schemas.microsoft.com/office/drawing/2010/main" w="1905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1</a:t>
              </a:r>
              <a:endParaRPr lang="en-US" sz="2000">
                <a:solidFill>
                  <a:srgbClr val="000000"/>
                </a:solidFill>
              </a:endParaRPr>
            </a:p>
          </p:txBody>
        </p:sp>
        <p:sp>
          <p:nvSpPr>
            <p:cNvPr id="43" name="YValueLabel2"/>
            <p:cNvSpPr/>
            <p:nvPr userDrawn="1"/>
          </p:nvSpPr>
          <p:spPr>
            <a:xfrm>
              <a:off x="254000" y="3111500"/>
              <a:ext cx="762000" cy="127000"/>
            </a:xfrm>
            <a:prstGeom prst="rect">
              <a:avLst/>
            </a:prstGeom>
            <a:solidFill>
              <a:schemeClr val="accent1">
                <a:alpha val="0"/>
              </a:schemeClr>
            </a:solidFill>
            <a:ln w="19050" cap="flat" cmpd="sng" algn="ctr">
              <a:noFill/>
              <a:prstDash val="solid"/>
            </a:ln>
            <a:effectLst/>
            <a:extLst>
              <a:ext uri="{91240B29-F687-4F45-9708-019B960494DF}">
                <a14:hiddenLine xmlns:a14="http://schemas.microsoft.com/office/drawing/2010/main" w="1905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2</a:t>
              </a:r>
              <a:endParaRPr lang="en-US" sz="2000">
                <a:solidFill>
                  <a:srgbClr val="000000"/>
                </a:solidFill>
              </a:endParaRPr>
            </a:p>
          </p:txBody>
        </p:sp>
        <p:sp>
          <p:nvSpPr>
            <p:cNvPr id="45" name="YValueLabel3"/>
            <p:cNvSpPr/>
            <p:nvPr userDrawn="1"/>
          </p:nvSpPr>
          <p:spPr>
            <a:xfrm>
              <a:off x="254000" y="1841500"/>
              <a:ext cx="762000" cy="127000"/>
            </a:xfrm>
            <a:prstGeom prst="rect">
              <a:avLst/>
            </a:prstGeom>
            <a:solidFill>
              <a:schemeClr val="accent1">
                <a:alpha val="0"/>
              </a:schemeClr>
            </a:solidFill>
            <a:ln w="19050" cap="flat" cmpd="sng" algn="ctr">
              <a:noFill/>
              <a:prstDash val="solid"/>
            </a:ln>
            <a:effectLst/>
            <a:extLst>
              <a:ext uri="{91240B29-F687-4F45-9708-019B960494DF}">
                <a14:hiddenLine xmlns:a14="http://schemas.microsoft.com/office/drawing/2010/main" w="1905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3</a:t>
              </a:r>
              <a:endParaRPr lang="en-US" sz="2000">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Lst>
  <p:transition>
    <p:fade thruBlk="1"/>
  </p:transition>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0.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12.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14.wmf"/><Relationship Id="rId2" Type="http://schemas.openxmlformats.org/officeDocument/2006/relationships/slideLayout" Target="../slideLayouts/slideLayout12.xml"/><Relationship Id="rId1" Type="http://schemas.openxmlformats.org/officeDocument/2006/relationships/vmlDrawing" Target="../drawings/vmlDrawing4.vml"/><Relationship Id="rId6" Type="http://schemas.openxmlformats.org/officeDocument/2006/relationships/oleObject" Target="../embeddings/oleObject5.bin"/><Relationship Id="rId5" Type="http://schemas.openxmlformats.org/officeDocument/2006/relationships/image" Target="../media/image13.wmf"/><Relationship Id="rId4" Type="http://schemas.openxmlformats.org/officeDocument/2006/relationships/oleObject" Target="../embeddings/oleObject4.bin"/></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17.wmf"/></Relationships>
</file>

<file path=ppt/slides/_rels/slide23.xml.rels><?xml version="1.0" encoding="UTF-8" standalone="yes"?>
<Relationships xmlns="http://schemas.openxmlformats.org/package/2006/relationships"><Relationship Id="rId3" Type="http://schemas.openxmlformats.org/officeDocument/2006/relationships/image" Target="../media/image19.gif"/><Relationship Id="rId2" Type="http://schemas.openxmlformats.org/officeDocument/2006/relationships/slideLayout" Target="../slideLayouts/slideLayout12.xml"/><Relationship Id="rId1" Type="http://schemas.openxmlformats.org/officeDocument/2006/relationships/vmlDrawing" Target="../drawings/vmlDrawing6.vml"/><Relationship Id="rId6" Type="http://schemas.openxmlformats.org/officeDocument/2006/relationships/image" Target="../media/image18.wmf"/><Relationship Id="rId5" Type="http://schemas.openxmlformats.org/officeDocument/2006/relationships/oleObject" Target="../embeddings/oleObject7.bin"/><Relationship Id="rId4" Type="http://schemas.openxmlformats.org/officeDocument/2006/relationships/image" Target="../media/image20.png"/></Relationships>
</file>

<file path=ppt/slides/_rels/slide2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21.wmf"/><Relationship Id="rId4" Type="http://schemas.openxmlformats.org/officeDocument/2006/relationships/oleObject" Target="../embeddings/oleObject8.bin"/></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oleObject" Target="../embeddings/oleObject9.bin"/><Relationship Id="rId7" Type="http://schemas.openxmlformats.org/officeDocument/2006/relationships/image" Target="../media/image26.png"/><Relationship Id="rId2" Type="http://schemas.openxmlformats.org/officeDocument/2006/relationships/slideLayout" Target="../slideLayouts/slideLayout13.xml"/><Relationship Id="rId1" Type="http://schemas.openxmlformats.org/officeDocument/2006/relationships/vmlDrawing" Target="../drawings/vmlDrawing8.vml"/><Relationship Id="rId6" Type="http://schemas.openxmlformats.org/officeDocument/2006/relationships/image" Target="../media/image24.wmf"/><Relationship Id="rId5" Type="http://schemas.openxmlformats.org/officeDocument/2006/relationships/oleObject" Target="../embeddings/oleObject10.bin"/><Relationship Id="rId4" Type="http://schemas.openxmlformats.org/officeDocument/2006/relationships/image" Target="../media/image23.wmf"/><Relationship Id="rId9" Type="http://schemas.openxmlformats.org/officeDocument/2006/relationships/image" Target="../media/image25.w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oleObject" Target="../embeddings/oleObject12.bin"/><Relationship Id="rId7" Type="http://schemas.openxmlformats.org/officeDocument/2006/relationships/oleObject" Target="../embeddings/oleObject14.bin"/><Relationship Id="rId12" Type="http://schemas.openxmlformats.org/officeDocument/2006/relationships/image" Target="../media/image31.wmf"/><Relationship Id="rId2" Type="http://schemas.openxmlformats.org/officeDocument/2006/relationships/slideLayout" Target="../slideLayouts/slideLayout14.xml"/><Relationship Id="rId1" Type="http://schemas.openxmlformats.org/officeDocument/2006/relationships/vmlDrawing" Target="../drawings/vmlDrawing9.vml"/><Relationship Id="rId6" Type="http://schemas.openxmlformats.org/officeDocument/2006/relationships/image" Target="../media/image28.png"/><Relationship Id="rId11" Type="http://schemas.openxmlformats.org/officeDocument/2006/relationships/oleObject" Target="../embeddings/oleObject16.bin"/><Relationship Id="rId5" Type="http://schemas.openxmlformats.org/officeDocument/2006/relationships/oleObject" Target="../embeddings/oleObject13.bin"/><Relationship Id="rId10" Type="http://schemas.openxmlformats.org/officeDocument/2006/relationships/image" Target="../media/image30.png"/><Relationship Id="rId4" Type="http://schemas.openxmlformats.org/officeDocument/2006/relationships/image" Target="../media/image27.wmf"/><Relationship Id="rId9" Type="http://schemas.openxmlformats.org/officeDocument/2006/relationships/oleObject" Target="../embeddings/oleObject15.bin"/></Relationships>
</file>

<file path=ppt/slides/_rels/slide28.xml.rels><?xml version="1.0" encoding="UTF-8" standalone="yes"?>
<Relationships xmlns="http://schemas.openxmlformats.org/package/2006/relationships"><Relationship Id="rId8" Type="http://schemas.openxmlformats.org/officeDocument/2006/relationships/image" Target="../media/image33.wmf"/><Relationship Id="rId3" Type="http://schemas.openxmlformats.org/officeDocument/2006/relationships/oleObject" Target="../embeddings/oleObject17.bin"/><Relationship Id="rId7" Type="http://schemas.openxmlformats.org/officeDocument/2006/relationships/oleObject" Target="../embeddings/oleObject19.bin"/><Relationship Id="rId2" Type="http://schemas.openxmlformats.org/officeDocument/2006/relationships/slideLayout" Target="../slideLayouts/slideLayout14.xml"/><Relationship Id="rId1" Type="http://schemas.openxmlformats.org/officeDocument/2006/relationships/vmlDrawing" Target="../drawings/vmlDrawing10.vml"/><Relationship Id="rId6" Type="http://schemas.openxmlformats.org/officeDocument/2006/relationships/image" Target="../media/image32.wmf"/><Relationship Id="rId5" Type="http://schemas.openxmlformats.org/officeDocument/2006/relationships/oleObject" Target="../embeddings/oleObject18.bin"/><Relationship Id="rId4" Type="http://schemas.openxmlformats.org/officeDocument/2006/relationships/image" Target="../media/image28.png"/></Relationships>
</file>

<file path=ppt/slides/_rels/slide29.xml.rels><?xml version="1.0" encoding="UTF-8" standalone="yes"?>
<Relationships xmlns="http://schemas.openxmlformats.org/package/2006/relationships"><Relationship Id="rId8" Type="http://schemas.openxmlformats.org/officeDocument/2006/relationships/image" Target="../media/image35.wmf"/><Relationship Id="rId3" Type="http://schemas.openxmlformats.org/officeDocument/2006/relationships/oleObject" Target="../embeddings/oleObject20.bin"/><Relationship Id="rId7" Type="http://schemas.openxmlformats.org/officeDocument/2006/relationships/oleObject" Target="../embeddings/oleObject22.bin"/><Relationship Id="rId2" Type="http://schemas.openxmlformats.org/officeDocument/2006/relationships/slideLayout" Target="../slideLayouts/slideLayout14.xml"/><Relationship Id="rId1" Type="http://schemas.openxmlformats.org/officeDocument/2006/relationships/vmlDrawing" Target="../drawings/vmlDrawing11.vml"/><Relationship Id="rId6" Type="http://schemas.openxmlformats.org/officeDocument/2006/relationships/image" Target="../media/image34.wmf"/><Relationship Id="rId5" Type="http://schemas.openxmlformats.org/officeDocument/2006/relationships/oleObject" Target="../embeddings/oleObject21.bin"/><Relationship Id="rId4" Type="http://schemas.openxmlformats.org/officeDocument/2006/relationships/image" Target="../media/image2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png"/><Relationship Id="rId1" Type="http://schemas.openxmlformats.org/officeDocument/2006/relationships/slideLayout" Target="../slideLayouts/slideLayout14.xml"/><Relationship Id="rId5" Type="http://schemas.openxmlformats.org/officeDocument/2006/relationships/image" Target="../media/image39.png"/><Relationship Id="rId4" Type="http://schemas.openxmlformats.org/officeDocument/2006/relationships/image" Target="../media/image38.png"/></Relationships>
</file>

<file path=ppt/slides/_rels/slide31.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8.jpe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7.jpeg"/><Relationship Id="rId5" Type="http://schemas.openxmlformats.org/officeDocument/2006/relationships/image" Target="../media/image6.w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val 10"/>
          <p:cNvSpPr/>
          <p:nvPr/>
        </p:nvSpPr>
        <p:spPr>
          <a:xfrm>
            <a:off x="1066800" y="2438400"/>
            <a:ext cx="11430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latin typeface="Tahoma" panose="020B0604030504040204" pitchFamily="34" charset="0"/>
                <a:ea typeface="Tahoma" panose="020B0604030504040204" pitchFamily="34" charset="0"/>
                <a:cs typeface="Tahoma" panose="020B0604030504040204" pitchFamily="34" charset="0"/>
              </a:rPr>
              <a:t>-1</a:t>
            </a:r>
            <a:r>
              <a:rPr lang="en-US" sz="2000" b="1" dirty="0" smtClean="0">
                <a:latin typeface="Symbol" panose="05050102010706020507" pitchFamily="18" charset="2"/>
                <a:ea typeface="Tahoma" panose="020B0604030504040204" pitchFamily="34" charset="0"/>
                <a:cs typeface="Tahoma" panose="020B0604030504040204" pitchFamily="34" charset="0"/>
              </a:rPr>
              <a:t>m</a:t>
            </a:r>
            <a:r>
              <a:rPr lang="en-US" sz="2000" b="1" dirty="0" smtClean="0">
                <a:latin typeface="Tahoma" panose="020B0604030504040204" pitchFamily="34" charset="0"/>
                <a:ea typeface="Tahoma" panose="020B0604030504040204" pitchFamily="34" charset="0"/>
                <a:cs typeface="Tahoma" panose="020B0604030504040204" pitchFamily="34" charset="0"/>
              </a:rPr>
              <a:t>C</a:t>
            </a:r>
            <a:endParaRPr lang="en-US" sz="2000" b="1" dirty="0">
              <a:latin typeface="Tahoma" panose="020B0604030504040204" pitchFamily="34" charset="0"/>
              <a:ea typeface="Tahoma" panose="020B0604030504040204" pitchFamily="34" charset="0"/>
              <a:cs typeface="Tahoma" panose="020B0604030504040204" pitchFamily="34" charset="0"/>
            </a:endParaRPr>
          </a:p>
        </p:txBody>
      </p:sp>
      <p:sp>
        <p:nvSpPr>
          <p:cNvPr id="14" name="Oval 13"/>
          <p:cNvSpPr/>
          <p:nvPr/>
        </p:nvSpPr>
        <p:spPr>
          <a:xfrm>
            <a:off x="3505200" y="2438400"/>
            <a:ext cx="1143000" cy="114300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Tahoma" panose="020B0604030504040204" pitchFamily="34" charset="0"/>
                <a:ea typeface="Tahoma" panose="020B0604030504040204" pitchFamily="34" charset="0"/>
                <a:cs typeface="Tahoma" panose="020B0604030504040204" pitchFamily="34" charset="0"/>
              </a:rPr>
              <a:t>+2</a:t>
            </a:r>
            <a:r>
              <a:rPr lang="en-US" b="1" dirty="0" smtClean="0">
                <a:latin typeface="Symbol" panose="05050102010706020507" pitchFamily="18" charset="2"/>
                <a:ea typeface="Tahoma" panose="020B0604030504040204" pitchFamily="34" charset="0"/>
                <a:cs typeface="Tahoma" panose="020B0604030504040204" pitchFamily="34" charset="0"/>
              </a:rPr>
              <a:t>m</a:t>
            </a:r>
            <a:r>
              <a:rPr lang="en-US" b="1" dirty="0" smtClean="0">
                <a:latin typeface="Tahoma" panose="020B0604030504040204" pitchFamily="34" charset="0"/>
                <a:ea typeface="Tahoma" panose="020B0604030504040204" pitchFamily="34" charset="0"/>
                <a:cs typeface="Tahoma" panose="020B0604030504040204" pitchFamily="34" charset="0"/>
              </a:rPr>
              <a:t>C</a:t>
            </a:r>
            <a:endParaRPr lang="en-US" b="1" dirty="0">
              <a:latin typeface="Tahoma" panose="020B0604030504040204" pitchFamily="34" charset="0"/>
              <a:ea typeface="Tahoma" panose="020B0604030504040204" pitchFamily="34" charset="0"/>
              <a:cs typeface="Tahoma" panose="020B0604030504040204" pitchFamily="34" charset="0"/>
            </a:endParaRPr>
          </a:p>
        </p:txBody>
      </p:sp>
      <p:sp>
        <p:nvSpPr>
          <p:cNvPr id="15" name="Oval 14"/>
          <p:cNvSpPr/>
          <p:nvPr/>
        </p:nvSpPr>
        <p:spPr>
          <a:xfrm>
            <a:off x="6781800" y="2438400"/>
            <a:ext cx="11430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latin typeface="Tahoma" panose="020B0604030504040204" pitchFamily="34" charset="0"/>
                <a:ea typeface="Tahoma" panose="020B0604030504040204" pitchFamily="34" charset="0"/>
                <a:cs typeface="Tahoma" panose="020B0604030504040204" pitchFamily="34" charset="0"/>
              </a:rPr>
              <a:t>-1</a:t>
            </a:r>
            <a:r>
              <a:rPr lang="en-US" sz="2000" b="1" dirty="0" smtClean="0">
                <a:latin typeface="Symbol" panose="05050102010706020507" pitchFamily="18" charset="2"/>
                <a:ea typeface="Tahoma" panose="020B0604030504040204" pitchFamily="34" charset="0"/>
                <a:cs typeface="Tahoma" panose="020B0604030504040204" pitchFamily="34" charset="0"/>
              </a:rPr>
              <a:t>m</a:t>
            </a:r>
            <a:r>
              <a:rPr lang="en-US" sz="2000" b="1" dirty="0" smtClean="0">
                <a:latin typeface="Tahoma" panose="020B0604030504040204" pitchFamily="34" charset="0"/>
                <a:ea typeface="Tahoma" panose="020B0604030504040204" pitchFamily="34" charset="0"/>
                <a:cs typeface="Tahoma" panose="020B0604030504040204" pitchFamily="34" charset="0"/>
              </a:rPr>
              <a:t>C</a:t>
            </a:r>
            <a:endParaRPr lang="en-US" sz="2000" b="1" dirty="0">
              <a:latin typeface="Tahoma" panose="020B0604030504040204" pitchFamily="34" charset="0"/>
              <a:ea typeface="Tahoma" panose="020B0604030504040204" pitchFamily="34" charset="0"/>
              <a:cs typeface="Tahoma" panose="020B0604030504040204" pitchFamily="34" charset="0"/>
            </a:endParaRPr>
          </a:p>
        </p:txBody>
      </p:sp>
      <p:cxnSp>
        <p:nvCxnSpPr>
          <p:cNvPr id="17" name="Straight Connector 16"/>
          <p:cNvCxnSpPr>
            <a:stCxn id="11" idx="6"/>
            <a:endCxn id="14" idx="2"/>
          </p:cNvCxnSpPr>
          <p:nvPr/>
        </p:nvCxnSpPr>
        <p:spPr>
          <a:xfrm>
            <a:off x="2209800" y="3009900"/>
            <a:ext cx="1295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14" idx="6"/>
            <a:endCxn id="15" idx="2"/>
          </p:cNvCxnSpPr>
          <p:nvPr/>
        </p:nvCxnSpPr>
        <p:spPr>
          <a:xfrm>
            <a:off x="4648200" y="3009900"/>
            <a:ext cx="21336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514600" y="2667000"/>
            <a:ext cx="623889" cy="369332"/>
          </a:xfrm>
          <a:prstGeom prst="rect">
            <a:avLst/>
          </a:prstGeom>
          <a:noFill/>
        </p:spPr>
        <p:txBody>
          <a:bodyPr wrap="none" rtlCol="0">
            <a:spAutoFit/>
          </a:bodyPr>
          <a:lstStyle/>
          <a:p>
            <a:r>
              <a:rPr lang="en-US" b="1" dirty="0" smtClean="0">
                <a:solidFill>
                  <a:schemeClr val="bg1"/>
                </a:solidFill>
                <a:latin typeface="Tahoma" panose="020B0604030504040204" pitchFamily="34" charset="0"/>
                <a:ea typeface="Tahoma" panose="020B0604030504040204" pitchFamily="34" charset="0"/>
                <a:cs typeface="Tahoma" panose="020B0604030504040204" pitchFamily="34" charset="0"/>
              </a:rPr>
              <a:t>.5m</a:t>
            </a:r>
            <a:endParaRPr lang="en-US"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21" name="TextBox 20"/>
          <p:cNvSpPr txBox="1"/>
          <p:nvPr/>
        </p:nvSpPr>
        <p:spPr>
          <a:xfrm>
            <a:off x="5391846" y="2667000"/>
            <a:ext cx="551754" cy="369332"/>
          </a:xfrm>
          <a:prstGeom prst="rect">
            <a:avLst/>
          </a:prstGeom>
          <a:noFill/>
        </p:spPr>
        <p:txBody>
          <a:bodyPr wrap="none" rtlCol="0">
            <a:spAutoFit/>
          </a:bodyPr>
          <a:lstStyle/>
          <a:p>
            <a:r>
              <a:rPr lang="en-US" b="1" dirty="0">
                <a:solidFill>
                  <a:schemeClr val="bg1"/>
                </a:solidFill>
                <a:latin typeface="Tahoma" panose="020B0604030504040204" pitchFamily="34" charset="0"/>
                <a:ea typeface="Tahoma" panose="020B0604030504040204" pitchFamily="34" charset="0"/>
                <a:cs typeface="Tahoma" panose="020B0604030504040204" pitchFamily="34" charset="0"/>
              </a:rPr>
              <a:t>1</a:t>
            </a:r>
            <a:r>
              <a:rPr lang="en-US" b="1" dirty="0" smtClean="0">
                <a:solidFill>
                  <a:schemeClr val="bg1"/>
                </a:solidFill>
                <a:latin typeface="Tahoma" panose="020B0604030504040204" pitchFamily="34" charset="0"/>
                <a:ea typeface="Tahoma" panose="020B0604030504040204" pitchFamily="34" charset="0"/>
                <a:cs typeface="Tahoma" panose="020B0604030504040204" pitchFamily="34" charset="0"/>
              </a:rPr>
              <a:t>m</a:t>
            </a:r>
            <a:endParaRPr lang="en-US"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22" name="TextBox 21"/>
          <p:cNvSpPr txBox="1"/>
          <p:nvPr/>
        </p:nvSpPr>
        <p:spPr>
          <a:xfrm>
            <a:off x="457200" y="769203"/>
            <a:ext cx="3065263" cy="830997"/>
          </a:xfrm>
          <a:prstGeom prst="rect">
            <a:avLst/>
          </a:prstGeom>
          <a:noFill/>
        </p:spPr>
        <p:txBody>
          <a:bodyPr wrap="none" rtlCol="0">
            <a:spAutoFit/>
          </a:bodyPr>
          <a:lstStyle/>
          <a:p>
            <a:r>
              <a:rPr lang="en-US" sz="48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Warm Up</a:t>
            </a:r>
            <a:endParaRPr lang="en-US" sz="48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23" name="TextBox 22"/>
          <p:cNvSpPr txBox="1"/>
          <p:nvPr/>
        </p:nvSpPr>
        <p:spPr>
          <a:xfrm>
            <a:off x="524320" y="4343400"/>
            <a:ext cx="8391080" cy="1384995"/>
          </a:xfrm>
          <a:prstGeom prst="rect">
            <a:avLst/>
          </a:prstGeom>
          <a:noFill/>
        </p:spPr>
        <p:txBody>
          <a:bodyPr wrap="none" rtlCol="0">
            <a:spAutoFit/>
          </a:bodyPr>
          <a:lstStyle/>
          <a:p>
            <a:pPr marL="342900" indent="-342900">
              <a:buAutoNum type="arabicPeriod"/>
            </a:pPr>
            <a:r>
              <a:rPr lang="en-US" sz="2800" dirty="0" smtClean="0">
                <a:latin typeface="Tahoma" panose="020B0604030504040204" pitchFamily="34" charset="0"/>
                <a:ea typeface="Tahoma" panose="020B0604030504040204" pitchFamily="34" charset="0"/>
                <a:cs typeface="Tahoma" panose="020B0604030504040204" pitchFamily="34" charset="0"/>
              </a:rPr>
              <a:t>Determine the net force felt by the +2</a:t>
            </a:r>
            <a:r>
              <a:rPr lang="en-US" sz="2800" dirty="0" smtClean="0">
                <a:latin typeface="Symbol" panose="05050102010706020507" pitchFamily="18" charset="2"/>
              </a:rPr>
              <a:t>m</a:t>
            </a:r>
            <a:r>
              <a:rPr lang="en-US" sz="2800" dirty="0" smtClean="0">
                <a:latin typeface="Tahoma" panose="020B0604030504040204" pitchFamily="34" charset="0"/>
                <a:ea typeface="Tahoma" panose="020B0604030504040204" pitchFamily="34" charset="0"/>
                <a:cs typeface="Tahoma" panose="020B0604030504040204" pitchFamily="34" charset="0"/>
              </a:rPr>
              <a:t>C sphere.</a:t>
            </a:r>
            <a:br>
              <a:rPr lang="en-US" sz="2800" dirty="0" smtClean="0">
                <a:latin typeface="Tahoma" panose="020B0604030504040204" pitchFamily="34" charset="0"/>
                <a:ea typeface="Tahoma" panose="020B0604030504040204" pitchFamily="34" charset="0"/>
                <a:cs typeface="Tahoma" panose="020B0604030504040204" pitchFamily="34" charset="0"/>
              </a:rPr>
            </a:br>
            <a:endParaRPr lang="en-US" sz="2800" dirty="0" smtClean="0">
              <a:latin typeface="Tahoma" panose="020B0604030504040204" pitchFamily="34" charset="0"/>
              <a:ea typeface="Tahoma" panose="020B0604030504040204" pitchFamily="34" charset="0"/>
              <a:cs typeface="Tahoma" panose="020B0604030504040204" pitchFamily="34" charset="0"/>
            </a:endParaRPr>
          </a:p>
          <a:p>
            <a:pPr marL="342900" indent="-342900">
              <a:buAutoNum type="arabicPeriod"/>
            </a:pPr>
            <a:r>
              <a:rPr lang="en-US" sz="2800" dirty="0" smtClean="0">
                <a:latin typeface="Tahoma" panose="020B0604030504040204" pitchFamily="34" charset="0"/>
                <a:ea typeface="Tahoma" panose="020B0604030504040204" pitchFamily="34" charset="0"/>
                <a:cs typeface="Tahoma" panose="020B0604030504040204" pitchFamily="34" charset="0"/>
              </a:rPr>
              <a:t>If it has a mass of .04kg, what is its acceleration?</a:t>
            </a:r>
            <a:endParaRPr lang="en-US" sz="2800" dirty="0"/>
          </a:p>
        </p:txBody>
      </p:sp>
    </p:spTree>
    <p:extLst>
      <p:ext uri="{BB962C8B-B14F-4D97-AF65-F5344CB8AC3E}">
        <p14:creationId xmlns:p14="http://schemas.microsoft.com/office/powerpoint/2010/main" val="745317334"/>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685800" y="1887537"/>
            <a:ext cx="3962400" cy="222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107" charset="-128"/>
              </a:defRPr>
            </a:lvl1pPr>
            <a:lvl2pPr marL="37931725" indent="-37474525" eaLnBrk="0" hangingPunct="0">
              <a:spcBef>
                <a:spcPct val="20000"/>
              </a:spcBef>
              <a:buChar char="–"/>
              <a:defRPr sz="2800">
                <a:solidFill>
                  <a:schemeClr val="tx1"/>
                </a:solidFill>
                <a:latin typeface="Arial" charset="0"/>
                <a:ea typeface="ＭＳ Ｐゴシック" pitchFamily="-107" charset="-128"/>
              </a:defRPr>
            </a:lvl2pPr>
            <a:lvl3pPr marL="1143000" indent="-228600" eaLnBrk="0" hangingPunct="0">
              <a:spcBef>
                <a:spcPct val="20000"/>
              </a:spcBef>
              <a:buChar char="•"/>
              <a:defRPr sz="2400">
                <a:solidFill>
                  <a:schemeClr val="tx1"/>
                </a:solidFill>
                <a:latin typeface="Arial" charset="0"/>
                <a:ea typeface="ＭＳ Ｐゴシック" pitchFamily="-107" charset="-128"/>
              </a:defRPr>
            </a:lvl3pPr>
            <a:lvl4pPr marL="1600200" indent="-228600" eaLnBrk="0" hangingPunct="0">
              <a:spcBef>
                <a:spcPct val="20000"/>
              </a:spcBef>
              <a:buChar char="–"/>
              <a:defRPr sz="2000">
                <a:solidFill>
                  <a:schemeClr val="tx1"/>
                </a:solidFill>
                <a:latin typeface="Arial" charset="0"/>
                <a:ea typeface="ＭＳ Ｐゴシック" pitchFamily="-107" charset="-128"/>
              </a:defRPr>
            </a:lvl4pPr>
            <a:lvl5pPr marL="2057400" indent="-228600" eaLnBrk="0" hangingPunct="0">
              <a:spcBef>
                <a:spcPct val="20000"/>
              </a:spcBef>
              <a:buChar char="»"/>
              <a:defRPr sz="2000">
                <a:solidFill>
                  <a:schemeClr val="tx1"/>
                </a:solidFill>
                <a:latin typeface="Arial" charset="0"/>
                <a:ea typeface="ＭＳ Ｐゴシック" pitchFamily="-107"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07"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07"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07"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07" charset="-128"/>
              </a:defRPr>
            </a:lvl9pPr>
          </a:lstStyle>
          <a:p>
            <a:pPr eaLnBrk="1" hangingPunct="1">
              <a:spcBef>
                <a:spcPct val="50000"/>
              </a:spcBef>
              <a:buFontTx/>
              <a:buNone/>
            </a:pPr>
            <a:r>
              <a:rPr lang="en-US" altLang="en-US" sz="2800" b="1" dirty="0">
                <a:latin typeface="Times New Roman" pitchFamily="-107" charset="0"/>
              </a:rPr>
              <a:t>Current: the actual “substance” that is flowing through the wires of the circuit (electrons!)</a:t>
            </a:r>
          </a:p>
        </p:txBody>
      </p:sp>
      <p:pic>
        <p:nvPicPr>
          <p:cNvPr id="20482" name="Picture 2" descr="Image result for electric curr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0496" y="1340768"/>
            <a:ext cx="2870532" cy="32952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0282631"/>
      </p:ext>
    </p:extLst>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81000" y="548680"/>
            <a:ext cx="8229600" cy="1066800"/>
          </a:xfrm>
        </p:spPr>
        <p:txBody>
          <a:bodyPr/>
          <a:lstStyle/>
          <a:p>
            <a:pPr eaLnBrk="1" hangingPunct="1"/>
            <a:r>
              <a:rPr lang="en-US" altLang="en-US" dirty="0" smtClean="0"/>
              <a:t>Current</a:t>
            </a:r>
          </a:p>
        </p:txBody>
      </p:sp>
      <p:sp>
        <p:nvSpPr>
          <p:cNvPr id="37891" name="Rectangle 3"/>
          <p:cNvSpPr>
            <a:spLocks noGrp="1" noChangeArrowheads="1"/>
          </p:cNvSpPr>
          <p:nvPr>
            <p:ph type="body" idx="1"/>
          </p:nvPr>
        </p:nvSpPr>
        <p:spPr>
          <a:xfrm>
            <a:off x="395536" y="1501349"/>
            <a:ext cx="8229600" cy="4530725"/>
          </a:xfrm>
        </p:spPr>
        <p:txBody>
          <a:bodyPr>
            <a:normAutofit/>
          </a:bodyPr>
          <a:lstStyle/>
          <a:p>
            <a:pPr eaLnBrk="1" hangingPunct="1">
              <a:lnSpc>
                <a:spcPct val="90000"/>
              </a:lnSpc>
              <a:buFont typeface="Wingdings" pitchFamily="2" charset="2"/>
              <a:buNone/>
            </a:pPr>
            <a:r>
              <a:rPr lang="en-US" altLang="en-US" dirty="0" smtClean="0"/>
              <a:t>Defined as the rate at which charge flows through a surface.</a:t>
            </a:r>
          </a:p>
          <a:p>
            <a:pPr eaLnBrk="1" hangingPunct="1">
              <a:lnSpc>
                <a:spcPct val="90000"/>
              </a:lnSpc>
              <a:buFont typeface="Wingdings" pitchFamily="2" charset="2"/>
              <a:buNone/>
            </a:pPr>
            <a:endParaRPr lang="en-US" altLang="en-US" dirty="0" smtClean="0"/>
          </a:p>
          <a:p>
            <a:pPr eaLnBrk="1" hangingPunct="1">
              <a:lnSpc>
                <a:spcPct val="90000"/>
              </a:lnSpc>
              <a:buFont typeface="Wingdings" pitchFamily="2" charset="2"/>
              <a:buNone/>
            </a:pPr>
            <a:endParaRPr lang="en-US" altLang="en-US" dirty="0" smtClean="0"/>
          </a:p>
          <a:p>
            <a:pPr eaLnBrk="1" hangingPunct="1">
              <a:lnSpc>
                <a:spcPct val="90000"/>
              </a:lnSpc>
              <a:buFont typeface="Wingdings" pitchFamily="2" charset="2"/>
              <a:buNone/>
            </a:pPr>
            <a:endParaRPr lang="en-US" altLang="en-US" dirty="0" smtClean="0"/>
          </a:p>
          <a:p>
            <a:pPr eaLnBrk="1" hangingPunct="1">
              <a:lnSpc>
                <a:spcPct val="90000"/>
              </a:lnSpc>
              <a:buFont typeface="Wingdings" pitchFamily="2" charset="2"/>
              <a:buNone/>
            </a:pPr>
            <a:endParaRPr lang="en-US" altLang="en-US" dirty="0" smtClean="0"/>
          </a:p>
          <a:p>
            <a:pPr eaLnBrk="1" hangingPunct="1">
              <a:lnSpc>
                <a:spcPct val="90000"/>
              </a:lnSpc>
              <a:buFont typeface="Wingdings" pitchFamily="2" charset="2"/>
              <a:buNone/>
            </a:pPr>
            <a:r>
              <a:rPr lang="en-US" altLang="en-US" dirty="0" smtClean="0"/>
              <a:t>Units are Amperes (Amps) (A)</a:t>
            </a:r>
          </a:p>
          <a:p>
            <a:pPr eaLnBrk="1" hangingPunct="1">
              <a:lnSpc>
                <a:spcPct val="90000"/>
              </a:lnSpc>
              <a:buFont typeface="Wingdings" pitchFamily="2" charset="2"/>
              <a:buNone/>
            </a:pPr>
            <a:endParaRPr lang="en-US" altLang="en-US" dirty="0"/>
          </a:p>
          <a:p>
            <a:pPr eaLnBrk="1" hangingPunct="1">
              <a:lnSpc>
                <a:spcPct val="90000"/>
              </a:lnSpc>
              <a:buFont typeface="Wingdings" pitchFamily="2" charset="2"/>
              <a:buNone/>
            </a:pPr>
            <a:endParaRPr lang="en-US" altLang="en-US" dirty="0" smtClean="0"/>
          </a:p>
        </p:txBody>
      </p:sp>
      <p:graphicFrame>
        <p:nvGraphicFramePr>
          <p:cNvPr id="2" name="Object 1"/>
          <p:cNvGraphicFramePr>
            <a:graphicFrameLocks noChangeAspect="1"/>
          </p:cNvGraphicFramePr>
          <p:nvPr>
            <p:extLst>
              <p:ext uri="{D42A27DB-BD31-4B8C-83A1-F6EECF244321}">
                <p14:modId xmlns:p14="http://schemas.microsoft.com/office/powerpoint/2010/main" val="3535990621"/>
              </p:ext>
            </p:extLst>
          </p:nvPr>
        </p:nvGraphicFramePr>
        <p:xfrm>
          <a:off x="3131840" y="2492896"/>
          <a:ext cx="2374019" cy="1153095"/>
        </p:xfrm>
        <a:graphic>
          <a:graphicData uri="http://schemas.openxmlformats.org/presentationml/2006/ole">
            <mc:AlternateContent xmlns:mc="http://schemas.openxmlformats.org/markup-compatibility/2006">
              <mc:Choice xmlns:v="urn:schemas-microsoft-com:vml" Requires="v">
                <p:oleObj spid="_x0000_s16394" name="Equation" r:id="rId3" imgW="888840" imgH="431640" progId="Equation.DSMT4">
                  <p:embed/>
                </p:oleObj>
              </mc:Choice>
              <mc:Fallback>
                <p:oleObj name="Equation" r:id="rId3" imgW="888840" imgH="431640" progId="Equation.DSMT4">
                  <p:embed/>
                  <p:pic>
                    <p:nvPicPr>
                      <p:cNvPr id="0" name=""/>
                      <p:cNvPicPr/>
                      <p:nvPr/>
                    </p:nvPicPr>
                    <p:blipFill>
                      <a:blip r:embed="rId4"/>
                      <a:stretch>
                        <a:fillRect/>
                      </a:stretch>
                    </p:blipFill>
                    <p:spPr>
                      <a:xfrm>
                        <a:off x="3131840" y="2492896"/>
                        <a:ext cx="2374019" cy="1153095"/>
                      </a:xfrm>
                      <a:prstGeom prst="rect">
                        <a:avLst/>
                      </a:prstGeom>
                    </p:spPr>
                  </p:pic>
                </p:oleObj>
              </mc:Fallback>
            </mc:AlternateContent>
          </a:graphicData>
        </a:graphic>
      </p:graphicFrame>
    </p:spTree>
    <p:extLst>
      <p:ext uri="{BB962C8B-B14F-4D97-AF65-F5344CB8AC3E}">
        <p14:creationId xmlns:p14="http://schemas.microsoft.com/office/powerpoint/2010/main" val="202109504"/>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89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58898" y="0"/>
            <a:ext cx="9144000" cy="6858000"/>
          </a:xfrm>
          <a:prstGeom prst="roundRect">
            <a:avLst>
              <a:gd name="adj" fmla="val 5540"/>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3200" b="1" i="0" u="none" strike="noStrike" cap="none" normalizeH="0" baseline="0" dirty="0" smtClean="0">
                <a:ln>
                  <a:noFill/>
                </a:ln>
                <a:solidFill>
                  <a:schemeClr val="tx1"/>
                </a:solidFill>
                <a:effectLst/>
                <a:latin typeface="Calibri" pitchFamily="34" charset="0"/>
              </a:rPr>
              <a:t>Ohm’s Law</a:t>
            </a:r>
          </a:p>
          <a:p>
            <a:pPr marL="0" marR="0" lvl="0" indent="0" algn="ctr" defTabSz="914400" rtl="0" eaLnBrk="1" fontAlgn="base" latinLnBrk="0" hangingPunct="1">
              <a:lnSpc>
                <a:spcPct val="100000"/>
              </a:lnSpc>
              <a:spcBef>
                <a:spcPct val="0"/>
              </a:spcBef>
              <a:spcAft>
                <a:spcPts val="1000"/>
              </a:spcAft>
              <a:buClrTx/>
              <a:buSzTx/>
              <a:buFontTx/>
              <a:buNone/>
              <a:tabLst/>
            </a:pPr>
            <a:endParaRPr lang="en-US" sz="3200" b="1" dirty="0">
              <a:solidFill>
                <a:schemeClr val="tx1"/>
              </a:solidFill>
              <a:latin typeface="Calibri"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rPr>
              <a:t>These three quantities are related using Ohm’s Law:</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p:txBody>
      </p:sp>
      <p:sp>
        <p:nvSpPr>
          <p:cNvPr id="4" name="Rounded Rectangle 3"/>
          <p:cNvSpPr/>
          <p:nvPr/>
        </p:nvSpPr>
        <p:spPr>
          <a:xfrm>
            <a:off x="2965728" y="2276872"/>
            <a:ext cx="3286148" cy="1285884"/>
          </a:xfrm>
          <a:prstGeom prst="round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7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V = IR</a:t>
            </a:r>
            <a:endParaRPr lang="en-US" sz="7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20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23">
                                            <p:txEl>
                                              <p:pRg st="2" end="2"/>
                                            </p:txEl>
                                          </p:spTgt>
                                        </p:tgtEl>
                                        <p:attrNameLst>
                                          <p:attrName>style.visibility</p:attrName>
                                        </p:attrNameLst>
                                      </p:cBhvr>
                                      <p:to>
                                        <p:strVal val="visible"/>
                                      </p:to>
                                    </p:set>
                                    <p:animEffect transition="in" filter="fade">
                                      <p:cBhvr>
                                        <p:cTn id="12" dur="2000"/>
                                        <p:tgtEl>
                                          <p:spTgt spid="5123">
                                            <p:txEl>
                                              <p:pRg st="2" end="2"/>
                                            </p:txEl>
                                          </p:spTgt>
                                        </p:tgtEl>
                                      </p:cBhvr>
                                    </p:animEffect>
                                  </p:childTnLst>
                                </p:cTn>
                              </p:par>
                            </p:childTnLst>
                          </p:cTn>
                        </p:par>
                        <p:par>
                          <p:cTn id="13" fill="hold">
                            <p:stCondLst>
                              <p:cond delay="2000"/>
                            </p:stCondLst>
                            <p:childTnLst>
                              <p:par>
                                <p:cTn id="14" presetID="19" presetClass="entr" presetSubtype="10"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p:cTn id="16" dur="5000" fill="hold"/>
                                        <p:tgtEl>
                                          <p:spTgt spid="4"/>
                                        </p:tgtEl>
                                        <p:attrNameLst>
                                          <p:attrName>ppt_w</p:attrName>
                                        </p:attrNameLst>
                                      </p:cBhvr>
                                      <p:tavLst>
                                        <p:tav tm="0" fmla="#ppt_w*sin(2.5*pi*$)">
                                          <p:val>
                                            <p:fltVal val="0"/>
                                          </p:val>
                                        </p:tav>
                                        <p:tav tm="100000">
                                          <p:val>
                                            <p:fltVal val="1"/>
                                          </p:val>
                                        </p:tav>
                                      </p:tavLst>
                                    </p:anim>
                                    <p:anim calcmode="lin" valueType="num">
                                      <p:cBhvr>
                                        <p:cTn id="17" dur="5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357158" y="714356"/>
            <a:ext cx="8358246" cy="5786478"/>
          </a:xfrm>
          <a:prstGeom prst="round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3200" b="1" i="0" u="sng"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pitchFamily="34" charset="0"/>
              </a:rPr>
              <a:t>Power</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32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pitchFamily="34" charset="0"/>
              </a:rPr>
              <a:t>Power is the rate of doing work.  This is the same as energy / time.</a:t>
            </a:r>
          </a:p>
          <a:p>
            <a:pPr marL="0" marR="0" lvl="0" indent="0" algn="l" defTabSz="914400" rtl="0" eaLnBrk="1" fontAlgn="base" latinLnBrk="0" hangingPunct="1">
              <a:lnSpc>
                <a:spcPct val="100000"/>
              </a:lnSpc>
              <a:spcBef>
                <a:spcPct val="0"/>
              </a:spcBef>
              <a:spcAft>
                <a:spcPts val="1000"/>
              </a:spcAft>
              <a:buClrTx/>
              <a:buSzTx/>
              <a:buFontTx/>
              <a:buNone/>
              <a:tabLst/>
            </a:pPr>
            <a:endParaRPr 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32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pitchFamily="34" charset="0"/>
              </a:rPr>
              <a:t>Energy is voltage, current is charge/time so power = voltage * current</a:t>
            </a:r>
          </a:p>
          <a:p>
            <a:pPr marL="0" marR="0" lvl="0" indent="0" algn="l" defTabSz="914400" rtl="0" eaLnBrk="1" fontAlgn="base" latinLnBrk="0" hangingPunct="1">
              <a:lnSpc>
                <a:spcPct val="100000"/>
              </a:lnSpc>
              <a:spcBef>
                <a:spcPct val="0"/>
              </a:spcBef>
              <a:spcAft>
                <a:spcPts val="1000"/>
              </a:spcAft>
              <a:buClrTx/>
              <a:buSzTx/>
              <a:buFontTx/>
              <a:buNone/>
              <a:tabLst/>
            </a:pPr>
            <a:endParaRPr 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32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pitchFamily="34" charset="0"/>
              </a:rPr>
              <a:t>From this definition and Ohm’s Law, we can come up with formulas for power</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2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2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2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2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2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2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2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2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2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2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pitchFamily="34"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p:cTn id="7" dur="1000" fill="hold"/>
                                        <p:tgtEl>
                                          <p:spTgt spid="9218"/>
                                        </p:tgtEl>
                                        <p:attrNameLst>
                                          <p:attrName>ppt_x</p:attrName>
                                        </p:attrNameLst>
                                      </p:cBhvr>
                                      <p:tavLst>
                                        <p:tav tm="0">
                                          <p:val>
                                            <p:strVal val="#ppt_x-.2"/>
                                          </p:val>
                                        </p:tav>
                                        <p:tav tm="100000">
                                          <p:val>
                                            <p:strVal val="#ppt_x"/>
                                          </p:val>
                                        </p:tav>
                                      </p:tavLst>
                                    </p:anim>
                                    <p:anim calcmode="lin" valueType="num">
                                      <p:cBhvr>
                                        <p:cTn id="8" dur="1000" fill="hold"/>
                                        <p:tgtEl>
                                          <p:spTgt spid="9218"/>
                                        </p:tgtEl>
                                        <p:attrNameLst>
                                          <p:attrName>ppt_y</p:attrName>
                                        </p:attrNameLst>
                                      </p:cBhvr>
                                      <p:tavLst>
                                        <p:tav tm="0">
                                          <p:val>
                                            <p:strVal val="#ppt_y"/>
                                          </p:val>
                                        </p:tav>
                                        <p:tav tm="100000">
                                          <p:val>
                                            <p:strVal val="#ppt_y"/>
                                          </p:val>
                                        </p:tav>
                                      </p:tavLst>
                                    </p:anim>
                                    <p:animEffect transition="in" filter="wipe(right)" prLst="gradientSize: 0.1">
                                      <p:cBhvr>
                                        <p:cTn id="9" dur="1000"/>
                                        <p:tgtEl>
                                          <p:spTgt spid="9218"/>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9218">
                                            <p:txEl>
                                              <p:pRg st="3" end="3"/>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921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285720" y="714356"/>
            <a:ext cx="8501122" cy="5643602"/>
          </a:xfrm>
          <a:prstGeom prst="roundRect">
            <a:avLst/>
          </a:prstGeom>
          <a:ln>
            <a:headEnd/>
            <a:tailEnd/>
          </a:ln>
        </p:spPr>
        <p:style>
          <a:lnRef idx="1">
            <a:schemeClr val="dk1"/>
          </a:lnRef>
          <a:fillRef idx="3">
            <a:schemeClr val="dk1"/>
          </a:fillRef>
          <a:effectRef idx="2">
            <a:schemeClr val="dk1"/>
          </a:effectRef>
          <a:fontRef idx="minor">
            <a:schemeClr val="lt1"/>
          </a:fontRef>
        </p:style>
        <p:txBody>
          <a:bodyPr vert="horz" wrap="square" lIns="91440" tIns="45720" rIns="91440" bIns="45720" numCol="1" anchor="t" anchorCtr="0" compatLnSpc="1">
            <a:prstTxWarp prst="textNoShape">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1" fontAlgn="base">
              <a:spcBef>
                <a:spcPct val="0"/>
              </a:spcBef>
              <a:spcAft>
                <a:spcPts val="1000"/>
              </a:spcAft>
            </a:pPr>
            <a:endPar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pitchFamily="34" charset="0"/>
            </a:endParaRPr>
          </a:p>
          <a:p>
            <a:pPr lvl="1" fontAlgn="base">
              <a:spcBef>
                <a:spcPct val="0"/>
              </a:spcBef>
              <a:spcAft>
                <a:spcPts val="1000"/>
              </a:spcAft>
            </a:pPr>
            <a:endPar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pitchFamily="34" charset="0"/>
            </a:endParaRPr>
          </a:p>
          <a:p>
            <a:pPr lvl="1" fontAlgn="base">
              <a:spcBef>
                <a:spcPct val="0"/>
              </a:spcBef>
              <a:spcAft>
                <a:spcPts val="1000"/>
              </a:spcAft>
            </a:pPr>
            <a:endPar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pitchFamily="34" charset="0"/>
            </a:endParaRPr>
          </a:p>
          <a:p>
            <a:pPr lvl="1" fontAlgn="base">
              <a:spcBef>
                <a:spcPct val="0"/>
              </a:spcBef>
              <a:spcAft>
                <a:spcPts val="1000"/>
              </a:spcAft>
            </a:pPr>
            <a:endPar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pitchFamily="34" charset="0"/>
            </a:endParaRPr>
          </a:p>
          <a:p>
            <a:pPr lvl="1" fontAlgn="base">
              <a:spcBef>
                <a:spcPct val="0"/>
              </a:spcBef>
              <a:spcAft>
                <a:spcPts val="1000"/>
              </a:spcAft>
            </a:pPr>
            <a:endPar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pitchFamily="34" charset="0"/>
            </a:endParaRPr>
          </a:p>
          <a:p>
            <a:pPr lvl="1" fontAlgn="base">
              <a:spcBef>
                <a:spcPct val="0"/>
              </a:spcBef>
              <a:spcAft>
                <a:spcPts val="1000"/>
              </a:spcAft>
            </a:pPr>
            <a:endPar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pitchFamily="34" charset="0"/>
            </a:endParaRPr>
          </a:p>
          <a:p>
            <a:pPr lvl="1" fontAlgn="base">
              <a:spcBef>
                <a:spcPct val="0"/>
              </a:spcBef>
              <a:spcAft>
                <a:spcPts val="1000"/>
              </a:spcAft>
            </a:pPr>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pitchFamily="34" charset="0"/>
              </a:rPr>
              <a:t>Units are Watts</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600" b="1" i="0" u="none" strike="noStrik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600" b="1" i="0" u="none" strike="noStrik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600" b="1" i="0" u="none" strike="noStrik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600" b="1" i="0" u="none" strike="noStrik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600" b="1" i="0" u="none" strike="noStrik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600" b="1" i="0" u="none" strike="noStrik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600" b="1" i="0" u="none" strike="noStrik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600" b="1" i="0" u="none" strike="noStrik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ndParaRPr>
          </a:p>
        </p:txBody>
      </p:sp>
      <p:sp>
        <p:nvSpPr>
          <p:cNvPr id="3" name="Rectangle 4"/>
          <p:cNvSpPr>
            <a:spLocks noChangeArrowheads="1"/>
          </p:cNvSpPr>
          <p:nvPr/>
        </p:nvSpPr>
        <p:spPr bwMode="auto">
          <a:xfrm>
            <a:off x="629284" y="2780928"/>
            <a:ext cx="2428892" cy="1143008"/>
          </a:xfrm>
          <a:prstGeom prst="round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algn="ctr"/>
            <a:r>
              <a:rPr lang="en-US"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libri" pitchFamily="34" charset="0"/>
              </a:rPr>
              <a:t>P = IV</a:t>
            </a:r>
            <a:endParaRPr lang="en-US" sz="6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libri" pitchFamily="34" charset="0"/>
            </a:endParaRPr>
          </a:p>
        </p:txBody>
      </p:sp>
      <p:sp>
        <p:nvSpPr>
          <p:cNvPr id="4" name="Rectangle 4"/>
          <p:cNvSpPr>
            <a:spLocks noChangeArrowheads="1"/>
          </p:cNvSpPr>
          <p:nvPr/>
        </p:nvSpPr>
        <p:spPr bwMode="auto">
          <a:xfrm>
            <a:off x="3281791" y="2780928"/>
            <a:ext cx="2500330" cy="1143008"/>
          </a:xfrm>
          <a:prstGeom prst="round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algn="ctr"/>
            <a:r>
              <a:rPr lang="en-US"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libri" pitchFamily="34" charset="0"/>
              </a:rPr>
              <a:t>P = I</a:t>
            </a:r>
            <a:r>
              <a:rPr lang="en-US" sz="6000" b="1" baseline="30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libri" pitchFamily="34" charset="0"/>
              </a:rPr>
              <a:t>2</a:t>
            </a:r>
            <a:r>
              <a:rPr lang="en-US"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libri" pitchFamily="34" charset="0"/>
              </a:rPr>
              <a:t>R</a:t>
            </a:r>
            <a:endParaRPr lang="en-US" sz="6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libri" pitchFamily="34" charset="0"/>
            </a:endParaRPr>
          </a:p>
        </p:txBody>
      </p:sp>
      <p:sp>
        <p:nvSpPr>
          <p:cNvPr id="5" name="Rectangle 4"/>
          <p:cNvSpPr>
            <a:spLocks noChangeArrowheads="1"/>
          </p:cNvSpPr>
          <p:nvPr/>
        </p:nvSpPr>
        <p:spPr bwMode="auto">
          <a:xfrm>
            <a:off x="5916347" y="2780928"/>
            <a:ext cx="2857520" cy="1143008"/>
          </a:xfrm>
          <a:prstGeom prst="round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algn="ctr"/>
            <a:r>
              <a:rPr lang="en-US"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libri" pitchFamily="34" charset="0"/>
              </a:rPr>
              <a:t>P =V</a:t>
            </a:r>
            <a:r>
              <a:rPr lang="en-US" sz="6000" b="1" baseline="30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libri" pitchFamily="34" charset="0"/>
              </a:rPr>
              <a:t>2</a:t>
            </a:r>
            <a:r>
              <a:rPr lang="en-US"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libri" pitchFamily="34" charset="0"/>
              </a:rPr>
              <a:t>/R</a:t>
            </a:r>
            <a:endParaRPr lang="en-US" sz="6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libri" pitchFamily="34"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p:cTn id="7" dur="1000" fill="hold"/>
                                        <p:tgtEl>
                                          <p:spTgt spid="9218"/>
                                        </p:tgtEl>
                                        <p:attrNameLst>
                                          <p:attrName>ppt_x</p:attrName>
                                        </p:attrNameLst>
                                      </p:cBhvr>
                                      <p:tavLst>
                                        <p:tav tm="0">
                                          <p:val>
                                            <p:strVal val="#ppt_x-.2"/>
                                          </p:val>
                                        </p:tav>
                                        <p:tav tm="100000">
                                          <p:val>
                                            <p:strVal val="#ppt_x"/>
                                          </p:val>
                                        </p:tav>
                                      </p:tavLst>
                                    </p:anim>
                                    <p:anim calcmode="lin" valueType="num">
                                      <p:cBhvr>
                                        <p:cTn id="8" dur="1000" fill="hold"/>
                                        <p:tgtEl>
                                          <p:spTgt spid="9218"/>
                                        </p:tgtEl>
                                        <p:attrNameLst>
                                          <p:attrName>ppt_y</p:attrName>
                                        </p:attrNameLst>
                                      </p:cBhvr>
                                      <p:tavLst>
                                        <p:tav tm="0">
                                          <p:val>
                                            <p:strVal val="#ppt_y"/>
                                          </p:val>
                                        </p:tav>
                                        <p:tav tm="100000">
                                          <p:val>
                                            <p:strVal val="#ppt_y"/>
                                          </p:val>
                                        </p:tav>
                                      </p:tavLst>
                                    </p:anim>
                                    <p:animEffect transition="in" filter="wipe(right)" prLst="gradientSize: 0.1">
                                      <p:cBhvr>
                                        <p:cTn id="9" dur="1000"/>
                                        <p:tgtEl>
                                          <p:spTgt spid="9218"/>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921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nimBg="1"/>
      <p:bldP spid="3" grpId="0" animBg="1"/>
      <p:bldP spid="4" grpId="0" animBg="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285720" y="500042"/>
            <a:ext cx="8643998" cy="6000792"/>
          </a:xfrm>
          <a:prstGeom prst="round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800" b="0" i="0" u="sng" strike="noStrike" cap="none" normalizeH="0" baseline="0" dirty="0" smtClean="0">
                <a:ln>
                  <a:noFill/>
                </a:ln>
                <a:solidFill>
                  <a:schemeClr val="tx1"/>
                </a:solidFill>
                <a:effectLst/>
                <a:latin typeface="Calibri" pitchFamily="34" charset="0"/>
              </a:rPr>
              <a:t>Example</a:t>
            </a:r>
            <a:r>
              <a:rPr kumimoji="0" lang="en-US" sz="2800" b="0" i="0" u="none" strike="noStrike" cap="none" normalizeH="0" baseline="0" dirty="0" smtClean="0">
                <a:ln>
                  <a:noFill/>
                </a:ln>
                <a:solidFill>
                  <a:schemeClr val="tx1"/>
                </a:solidFill>
                <a:effectLst/>
                <a:latin typeface="Calibri" pitchFamily="34" charset="0"/>
              </a:rPr>
              <a:t>: An electric fan has a resistance of 12 </a:t>
            </a:r>
            <a:r>
              <a:rPr kumimoji="0" lang="en-US" sz="2800" b="0" i="0" u="none" strike="noStrike" cap="none" normalizeH="0" baseline="0" dirty="0" smtClean="0">
                <a:ln>
                  <a:noFill/>
                </a:ln>
                <a:solidFill>
                  <a:schemeClr val="tx1"/>
                </a:solidFill>
                <a:effectLst/>
                <a:latin typeface="Times New Roman" pitchFamily="18" charset="0"/>
                <a:sym typeface="Symbol" pitchFamily="18" charset="2"/>
              </a:rPr>
              <a:t></a:t>
            </a:r>
            <a:r>
              <a:rPr kumimoji="0" lang="en-US" sz="2800" b="0" i="0" u="none" strike="noStrike" cap="none" normalizeH="0" baseline="0" dirty="0" smtClean="0">
                <a:ln>
                  <a:noFill/>
                </a:ln>
                <a:solidFill>
                  <a:schemeClr val="tx1"/>
                </a:solidFill>
                <a:effectLst/>
                <a:latin typeface="Calibri" pitchFamily="34" charset="0"/>
              </a:rPr>
              <a:t> and</a:t>
            </a:r>
            <a:r>
              <a:rPr kumimoji="0" lang="en-US" sz="2800" b="0" i="0" u="none" strike="noStrike" cap="none" normalizeH="0" dirty="0" smtClean="0">
                <a:ln>
                  <a:noFill/>
                </a:ln>
                <a:solidFill>
                  <a:schemeClr val="tx1"/>
                </a:solidFill>
                <a:effectLst/>
                <a:latin typeface="Calibri" pitchFamily="34" charset="0"/>
              </a:rPr>
              <a:t> </a:t>
            </a:r>
            <a:r>
              <a:rPr kumimoji="0" lang="en-US" sz="2800" b="0" i="0" u="none" strike="noStrike" cap="none" normalizeH="0" baseline="0" dirty="0" smtClean="0">
                <a:ln>
                  <a:noFill/>
                </a:ln>
                <a:solidFill>
                  <a:schemeClr val="tx1"/>
                </a:solidFill>
                <a:effectLst/>
                <a:latin typeface="Calibri" pitchFamily="34" charset="0"/>
              </a:rPr>
              <a:t>requires 0.75 A of current to function properly.  What</a:t>
            </a:r>
            <a:r>
              <a:rPr kumimoji="0" lang="en-US" sz="2800" b="0" i="0" u="none" strike="noStrike" cap="none" normalizeH="0" dirty="0" smtClean="0">
                <a:ln>
                  <a:noFill/>
                </a:ln>
                <a:solidFill>
                  <a:schemeClr val="tx1"/>
                </a:solidFill>
                <a:effectLst/>
                <a:latin typeface="Calibri" pitchFamily="34" charset="0"/>
              </a:rPr>
              <a:t> </a:t>
            </a:r>
            <a:r>
              <a:rPr kumimoji="0" lang="en-US" sz="2800" b="0" i="0" u="none" strike="noStrike" cap="none" normalizeH="0" baseline="0" dirty="0" smtClean="0">
                <a:ln>
                  <a:noFill/>
                </a:ln>
                <a:solidFill>
                  <a:schemeClr val="tx1"/>
                </a:solidFill>
                <a:effectLst/>
                <a:latin typeface="Calibri" pitchFamily="34" charset="0"/>
              </a:rPr>
              <a:t>voltage is required to operate the fan?</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8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8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8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8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8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8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8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8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8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8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8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 Box 3"/>
          <p:cNvSpPr txBox="1">
            <a:spLocks noChangeArrowheads="1"/>
          </p:cNvSpPr>
          <p:nvPr/>
        </p:nvSpPr>
        <p:spPr bwMode="auto">
          <a:xfrm>
            <a:off x="285720" y="500042"/>
            <a:ext cx="8643998" cy="5929354"/>
          </a:xfrm>
          <a:prstGeom prst="round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lang="en-US" sz="2800" u="sng" dirty="0" smtClean="0">
                <a:solidFill>
                  <a:schemeClr val="tx1"/>
                </a:solidFill>
                <a:latin typeface="Calibri" pitchFamily="34" charset="0"/>
              </a:rPr>
              <a:t>Example</a:t>
            </a:r>
            <a:r>
              <a:rPr lang="en-US" sz="2800" dirty="0" smtClean="0">
                <a:solidFill>
                  <a:schemeClr val="tx1"/>
                </a:solidFill>
                <a:latin typeface="Calibri" pitchFamily="34" charset="0"/>
              </a:rPr>
              <a:t>: An electric heater emits 100 W when connected to a 120 V power line. What is the resistance in the heater?</a:t>
            </a:r>
          </a:p>
        </p:txBody>
      </p:sp>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285720" y="500042"/>
            <a:ext cx="8643998" cy="6000792"/>
          </a:xfrm>
          <a:prstGeom prst="round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lang="en-US" sz="2800" dirty="0" smtClean="0">
                <a:solidFill>
                  <a:schemeClr val="tx1"/>
                </a:solidFill>
                <a:latin typeface="Calibri" pitchFamily="34" charset="0"/>
              </a:rPr>
              <a:t>SERIES and PARALLEL CIRCUITS</a:t>
            </a:r>
            <a:endParaRPr kumimoji="0" lang="en-US" sz="3200" b="0" i="0"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8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8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8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8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8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8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8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8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8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8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8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p:txBody>
      </p:sp>
      <p:pic>
        <p:nvPicPr>
          <p:cNvPr id="4" name="Picture 3"/>
          <p:cNvPicPr>
            <a:picLocks noChangeAspect="1"/>
          </p:cNvPicPr>
          <p:nvPr/>
        </p:nvPicPr>
        <p:blipFill>
          <a:blip r:embed="rId2"/>
          <a:stretch>
            <a:fillRect/>
          </a:stretch>
        </p:blipFill>
        <p:spPr>
          <a:xfrm>
            <a:off x="1979712" y="2132856"/>
            <a:ext cx="5766502" cy="3003773"/>
          </a:xfrm>
          <a:prstGeom prst="rect">
            <a:avLst/>
          </a:prstGeom>
        </p:spPr>
      </p:pic>
    </p:spTree>
    <p:extLst>
      <p:ext uri="{BB962C8B-B14F-4D97-AF65-F5344CB8AC3E}">
        <p14:creationId xmlns:p14="http://schemas.microsoft.com/office/powerpoint/2010/main" val="1258285809"/>
      </p:ext>
    </p:extLst>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0" y="0"/>
            <a:ext cx="9144000" cy="6858000"/>
          </a:xfrm>
          <a:prstGeom prst="roundRect">
            <a:avLst>
              <a:gd name="adj" fmla="val 8018"/>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3600" b="0" i="0" u="none" strike="noStrike" cap="none" normalizeH="0" baseline="0" dirty="0" smtClean="0">
                <a:ln>
                  <a:noFill/>
                </a:ln>
                <a:solidFill>
                  <a:schemeClr val="tx1"/>
                </a:solidFill>
                <a:effectLst/>
                <a:latin typeface="Calibri" pitchFamily="34" charset="0"/>
              </a:rPr>
              <a:t>There are two ways that we can attach devices to a circuit.</a:t>
            </a:r>
          </a:p>
          <a:p>
            <a:pPr marL="457200" marR="0" lvl="1" indent="0" algn="l" defTabSz="914400" rtl="0" eaLnBrk="1" fontAlgn="base" latinLnBrk="0" hangingPunct="1">
              <a:lnSpc>
                <a:spcPct val="100000"/>
              </a:lnSpc>
              <a:spcBef>
                <a:spcPct val="0"/>
              </a:spcBef>
              <a:spcAft>
                <a:spcPct val="0"/>
              </a:spcAft>
              <a:buClrTx/>
              <a:buSzTx/>
              <a:tabLst/>
            </a:pPr>
            <a:r>
              <a:rPr kumimoji="0" lang="en-US" sz="3600" b="1" i="0" u="none" strike="noStrike" cap="none" normalizeH="0" baseline="0" dirty="0" smtClean="0">
                <a:ln>
                  <a:noFill/>
                </a:ln>
                <a:solidFill>
                  <a:schemeClr val="tx1"/>
                </a:solidFill>
                <a:effectLst/>
                <a:latin typeface="Calibri" pitchFamily="34" charset="0"/>
              </a:rPr>
              <a:t>Series:</a:t>
            </a:r>
            <a:r>
              <a:rPr kumimoji="0" lang="en-US" sz="3600" i="0" u="none" strike="noStrike" cap="none" normalizeH="0" baseline="0" dirty="0" smtClean="0">
                <a:ln>
                  <a:noFill/>
                </a:ln>
                <a:solidFill>
                  <a:schemeClr val="tx1"/>
                </a:solidFill>
                <a:effectLst/>
                <a:latin typeface="Calibri" pitchFamily="34" charset="0"/>
              </a:rPr>
              <a:t> only</a:t>
            </a:r>
            <a:r>
              <a:rPr kumimoji="0" lang="en-US" sz="3600" i="0" u="none" strike="noStrike" cap="none" normalizeH="0" dirty="0" smtClean="0">
                <a:ln>
                  <a:noFill/>
                </a:ln>
                <a:solidFill>
                  <a:schemeClr val="tx1"/>
                </a:solidFill>
                <a:effectLst/>
                <a:latin typeface="Calibri" pitchFamily="34" charset="0"/>
              </a:rPr>
              <a:t> one path for current to flow.  Therefore the current flows through each device.  If one device burns out, current cannot flow and no devices receive current.</a:t>
            </a:r>
          </a:p>
          <a:p>
            <a:pPr marL="457200" marR="0" lvl="1" indent="0" algn="l" defTabSz="914400" rtl="0" eaLnBrk="1" fontAlgn="base" latinLnBrk="0" hangingPunct="1">
              <a:lnSpc>
                <a:spcPct val="100000"/>
              </a:lnSpc>
              <a:spcBef>
                <a:spcPct val="0"/>
              </a:spcBef>
              <a:spcAft>
                <a:spcPct val="0"/>
              </a:spcAft>
              <a:buClrTx/>
              <a:buSzTx/>
              <a:tabLst/>
            </a:pPr>
            <a:endParaRPr lang="en-US" sz="3600" b="1" baseline="0" dirty="0">
              <a:solidFill>
                <a:schemeClr val="tx1"/>
              </a:solidFill>
              <a:latin typeface="Calibri" pitchFamily="34" charset="0"/>
            </a:endParaRPr>
          </a:p>
          <a:p>
            <a:pPr marL="457200" marR="0" lvl="1" indent="0" algn="l" defTabSz="914400" rtl="0" eaLnBrk="1" fontAlgn="base" latinLnBrk="0" hangingPunct="1">
              <a:lnSpc>
                <a:spcPct val="100000"/>
              </a:lnSpc>
              <a:spcBef>
                <a:spcPct val="0"/>
              </a:spcBef>
              <a:spcAft>
                <a:spcPct val="0"/>
              </a:spcAft>
              <a:buClrTx/>
              <a:buSzTx/>
              <a:tabLst/>
            </a:pPr>
            <a:r>
              <a:rPr kumimoji="0" lang="en-US" sz="3600" i="0" u="none" strike="noStrike" cap="none" normalizeH="0" dirty="0" smtClean="0">
                <a:ln>
                  <a:noFill/>
                </a:ln>
                <a:solidFill>
                  <a:schemeClr val="tx1"/>
                </a:solidFill>
                <a:effectLst/>
                <a:latin typeface="Calibri" pitchFamily="34" charset="0"/>
              </a:rPr>
              <a:t>Adding devices in series </a:t>
            </a:r>
            <a:r>
              <a:rPr kumimoji="0" lang="en-US" sz="3600" b="1" i="0" u="none" strike="noStrike" cap="none" normalizeH="0" dirty="0" smtClean="0">
                <a:ln>
                  <a:noFill/>
                </a:ln>
                <a:solidFill>
                  <a:schemeClr val="tx1"/>
                </a:solidFill>
                <a:effectLst/>
                <a:latin typeface="Calibri" pitchFamily="34" charset="0"/>
              </a:rPr>
              <a:t>increases </a:t>
            </a:r>
            <a:r>
              <a:rPr kumimoji="0" lang="en-US" sz="3600" i="0" u="none" strike="noStrike" cap="none" normalizeH="0" dirty="0" smtClean="0">
                <a:ln>
                  <a:noFill/>
                </a:ln>
                <a:solidFill>
                  <a:schemeClr val="tx1"/>
                </a:solidFill>
                <a:effectLst/>
                <a:latin typeface="Calibri" pitchFamily="34" charset="0"/>
              </a:rPr>
              <a:t>total resistance</a:t>
            </a:r>
            <a:endParaRPr kumimoji="0" lang="en-US" sz="3600" i="0" u="none" strike="noStrike" cap="none" normalizeH="0" baseline="0" dirty="0" smtClean="0">
              <a:ln>
                <a:noFill/>
              </a:ln>
              <a:solidFill>
                <a:schemeClr val="tx1"/>
              </a:solidFill>
              <a:effectLst/>
              <a:latin typeface="Calibri" pitchFamily="34" charset="0"/>
            </a:endParaRPr>
          </a:p>
          <a:p>
            <a:pPr marL="457200" marR="0" lvl="1" indent="0" algn="l" defTabSz="914400" rtl="0" eaLnBrk="1" fontAlgn="base" latinLnBrk="0" hangingPunct="1">
              <a:lnSpc>
                <a:spcPct val="100000"/>
              </a:lnSpc>
              <a:spcBef>
                <a:spcPct val="0"/>
              </a:spcBef>
              <a:spcAft>
                <a:spcPts val="1000"/>
              </a:spcAft>
              <a:buClrTx/>
              <a:buSzTx/>
              <a:buFontTx/>
              <a:buNone/>
              <a:tabLst/>
            </a:pPr>
            <a:endParaRPr kumimoji="0" lang="en-US" sz="3600" b="0"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6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6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Arial" pitchFamily="34" charset="0"/>
            </a:endParaRPr>
          </a:p>
        </p:txBody>
      </p:sp>
      <p:graphicFrame>
        <p:nvGraphicFramePr>
          <p:cNvPr id="2" name="Object 1"/>
          <p:cNvGraphicFramePr>
            <a:graphicFrameLocks noGrp="1" noChangeAspect="1"/>
          </p:cNvGraphicFramePr>
          <p:nvPr>
            <p:extLst>
              <p:ext uri="{D42A27DB-BD31-4B8C-83A1-F6EECF244321}">
                <p14:modId xmlns:p14="http://schemas.microsoft.com/office/powerpoint/2010/main" val="3968607187"/>
              </p:ext>
            </p:extLst>
          </p:nvPr>
        </p:nvGraphicFramePr>
        <p:xfrm>
          <a:off x="3563888" y="5085184"/>
          <a:ext cx="3874029" cy="726380"/>
        </p:xfrm>
        <a:graphic>
          <a:graphicData uri="http://schemas.openxmlformats.org/presentationml/2006/ole">
            <mc:AlternateContent xmlns:mc="http://schemas.openxmlformats.org/markup-compatibility/2006">
              <mc:Choice xmlns:v="urn:schemas-microsoft-com:vml" Requires="v">
                <p:oleObj spid="_x0000_s14366" name="Equation" r:id="rId3" imgW="1218960" imgH="228600" progId="Equation.DSMT4">
                  <p:embed/>
                </p:oleObj>
              </mc:Choice>
              <mc:Fallback>
                <p:oleObj name="Equation" r:id="rId3" imgW="1218960" imgH="228600" progId="Equation.DSMT4">
                  <p:embed/>
                  <p:pic>
                    <p:nvPicPr>
                      <p:cNvPr id="0" name="Object 8"/>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63888" y="5085184"/>
                        <a:ext cx="3874029" cy="726380"/>
                      </a:xfrm>
                      <a:prstGeom prst="rect">
                        <a:avLst/>
                      </a:prstGeom>
                      <a:noFill/>
                      <a:ln>
                        <a:noFill/>
                      </a:ln>
                      <a:effectLst/>
                    </p:spPr>
                  </p:pic>
                </p:oleObj>
              </mc:Fallback>
            </mc:AlternateContent>
          </a:graphicData>
        </a:graphic>
      </p:graphicFrame>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074">
                                            <p:txEl>
                                              <p:pRg st="0" end="0"/>
                                            </p:txEl>
                                          </p:spTgt>
                                        </p:tgtEl>
                                        <p:attrNameLst>
                                          <p:attrName>style.visibility</p:attrName>
                                        </p:attrNameLst>
                                      </p:cBhvr>
                                      <p:to>
                                        <p:strVal val="visible"/>
                                      </p:to>
                                    </p:set>
                                    <p:anim calcmode="lin" valueType="num">
                                      <p:cBhvr>
                                        <p:cTn id="7" dur="1000" fill="hold"/>
                                        <p:tgtEl>
                                          <p:spTgt spid="3074">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074">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07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074">
                                            <p:txEl>
                                              <p:pRg st="1" end="1"/>
                                            </p:txEl>
                                          </p:spTgt>
                                        </p:tgtEl>
                                        <p:attrNameLst>
                                          <p:attrName>style.visibility</p:attrName>
                                        </p:attrNameLst>
                                      </p:cBhvr>
                                      <p:to>
                                        <p:strVal val="visible"/>
                                      </p:to>
                                    </p:set>
                                    <p:anim calcmode="lin" valueType="num">
                                      <p:cBhvr>
                                        <p:cTn id="14" dur="1000" fill="hold"/>
                                        <p:tgtEl>
                                          <p:spTgt spid="3074">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074">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07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074">
                                            <p:txEl>
                                              <p:pRg st="3" end="3"/>
                                            </p:txEl>
                                          </p:spTgt>
                                        </p:tgtEl>
                                        <p:attrNameLst>
                                          <p:attrName>style.visibility</p:attrName>
                                        </p:attrNameLst>
                                      </p:cBhvr>
                                      <p:to>
                                        <p:strVal val="visible"/>
                                      </p:to>
                                    </p:set>
                                    <p:anim calcmode="lin" valueType="num">
                                      <p:cBhvr>
                                        <p:cTn id="21" dur="1000" fill="hold"/>
                                        <p:tgtEl>
                                          <p:spTgt spid="3074">
                                            <p:txEl>
                                              <p:pRg st="3" end="3"/>
                                            </p:txEl>
                                          </p:spTgt>
                                        </p:tgtEl>
                                        <p:attrNameLst>
                                          <p:attrName>ppt_w</p:attrName>
                                        </p:attrNameLst>
                                      </p:cBhvr>
                                      <p:tavLst>
                                        <p:tav tm="0">
                                          <p:val>
                                            <p:strVal val="#ppt_w*0.70"/>
                                          </p:val>
                                        </p:tav>
                                        <p:tav tm="100000">
                                          <p:val>
                                            <p:strVal val="#ppt_w"/>
                                          </p:val>
                                        </p:tav>
                                      </p:tavLst>
                                    </p:anim>
                                    <p:anim calcmode="lin" valueType="num">
                                      <p:cBhvr>
                                        <p:cTn id="22" dur="1000" fill="hold"/>
                                        <p:tgtEl>
                                          <p:spTgt spid="3074">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307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285720" y="428604"/>
            <a:ext cx="8572560" cy="6000792"/>
          </a:xfrm>
          <a:prstGeom prst="roundRect">
            <a:avLst>
              <a:gd name="adj" fmla="val 7813"/>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lvl="1" fontAlgn="base">
              <a:spcBef>
                <a:spcPct val="0"/>
              </a:spcBef>
              <a:spcAft>
                <a:spcPts val="1000"/>
              </a:spcAft>
            </a:pPr>
            <a:r>
              <a:rPr lang="en-US" sz="3600" dirty="0">
                <a:solidFill>
                  <a:schemeClr val="tx1"/>
                </a:solidFill>
                <a:latin typeface="Calibri" pitchFamily="34" charset="0"/>
              </a:rPr>
              <a:t>Ex. Draw a circuit with a battery connected to two resistors in series.</a:t>
            </a:r>
          </a:p>
          <a:p>
            <a:pPr lvl="0" fontAlgn="base">
              <a:spcBef>
                <a:spcPct val="0"/>
              </a:spcBef>
              <a:spcAft>
                <a:spcPts val="1000"/>
              </a:spcAft>
            </a:pPr>
            <a:endParaRPr lang="en-US" sz="3600" dirty="0">
              <a:solidFill>
                <a:schemeClr val="tx1"/>
              </a:solidFill>
              <a:latin typeface="Times New Roman" pitchFamily="18" charset="0"/>
            </a:endParaRPr>
          </a:p>
          <a:p>
            <a:pPr lvl="0" fontAlgn="base">
              <a:spcBef>
                <a:spcPct val="0"/>
              </a:spcBef>
              <a:spcAft>
                <a:spcPts val="1000"/>
              </a:spcAft>
            </a:pPr>
            <a:endParaRPr lang="en-US" sz="3600" dirty="0">
              <a:solidFill>
                <a:schemeClr val="tx1"/>
              </a:solidFill>
              <a:latin typeface="Calibri" pitchFamily="34" charset="0"/>
            </a:endParaRPr>
          </a:p>
          <a:p>
            <a:pPr lvl="0" fontAlgn="base">
              <a:spcBef>
                <a:spcPct val="0"/>
              </a:spcBef>
              <a:spcAft>
                <a:spcPts val="1000"/>
              </a:spcAft>
            </a:pPr>
            <a:endParaRPr lang="en-US" sz="3600" dirty="0">
              <a:solidFill>
                <a:schemeClr val="tx1"/>
              </a:solidFill>
              <a:latin typeface="Calibri" pitchFamily="34" charset="0"/>
            </a:endParaRPr>
          </a:p>
          <a:p>
            <a:pPr lvl="0" fontAlgn="base">
              <a:spcBef>
                <a:spcPct val="0"/>
              </a:spcBef>
              <a:spcAft>
                <a:spcPts val="1000"/>
              </a:spcAft>
            </a:pPr>
            <a:endParaRPr lang="en-US" sz="3600" dirty="0">
              <a:solidFill>
                <a:schemeClr val="tx1"/>
              </a:solidFill>
              <a:latin typeface="Calibri" pitchFamily="34" charset="0"/>
            </a:endParaRPr>
          </a:p>
        </p:txBody>
      </p:sp>
    </p:spTree>
    <p:extLst>
      <p:ext uri="{BB962C8B-B14F-4D97-AF65-F5344CB8AC3E}">
        <p14:creationId xmlns:p14="http://schemas.microsoft.com/office/powerpoint/2010/main" val="1161208149"/>
      </p:ext>
    </p:extLst>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val 10"/>
          <p:cNvSpPr/>
          <p:nvPr/>
        </p:nvSpPr>
        <p:spPr>
          <a:xfrm>
            <a:off x="1066800" y="1524000"/>
            <a:ext cx="11430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latin typeface="Tahoma" panose="020B0604030504040204" pitchFamily="34" charset="0"/>
                <a:ea typeface="Tahoma" panose="020B0604030504040204" pitchFamily="34" charset="0"/>
                <a:cs typeface="Tahoma" panose="020B0604030504040204" pitchFamily="34" charset="0"/>
              </a:rPr>
              <a:t>-1</a:t>
            </a:r>
            <a:r>
              <a:rPr lang="en-US" sz="2000" b="1" dirty="0" smtClean="0">
                <a:latin typeface="Symbol" panose="05050102010706020507" pitchFamily="18" charset="2"/>
                <a:ea typeface="Tahoma" panose="020B0604030504040204" pitchFamily="34" charset="0"/>
                <a:cs typeface="Tahoma" panose="020B0604030504040204" pitchFamily="34" charset="0"/>
              </a:rPr>
              <a:t>m</a:t>
            </a:r>
            <a:r>
              <a:rPr lang="en-US" sz="2000" b="1" dirty="0" smtClean="0">
                <a:latin typeface="Tahoma" panose="020B0604030504040204" pitchFamily="34" charset="0"/>
                <a:ea typeface="Tahoma" panose="020B0604030504040204" pitchFamily="34" charset="0"/>
                <a:cs typeface="Tahoma" panose="020B0604030504040204" pitchFamily="34" charset="0"/>
              </a:rPr>
              <a:t>C</a:t>
            </a:r>
            <a:endParaRPr lang="en-US" sz="2000" b="1" dirty="0">
              <a:latin typeface="Tahoma" panose="020B0604030504040204" pitchFamily="34" charset="0"/>
              <a:ea typeface="Tahoma" panose="020B0604030504040204" pitchFamily="34" charset="0"/>
              <a:cs typeface="Tahoma" panose="020B0604030504040204" pitchFamily="34" charset="0"/>
            </a:endParaRPr>
          </a:p>
        </p:txBody>
      </p:sp>
      <p:sp>
        <p:nvSpPr>
          <p:cNvPr id="14" name="Oval 13"/>
          <p:cNvSpPr/>
          <p:nvPr/>
        </p:nvSpPr>
        <p:spPr>
          <a:xfrm>
            <a:off x="3505200" y="1524000"/>
            <a:ext cx="1143000" cy="114300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Tahoma" panose="020B0604030504040204" pitchFamily="34" charset="0"/>
                <a:ea typeface="Tahoma" panose="020B0604030504040204" pitchFamily="34" charset="0"/>
                <a:cs typeface="Tahoma" panose="020B0604030504040204" pitchFamily="34" charset="0"/>
              </a:rPr>
              <a:t>+2</a:t>
            </a:r>
            <a:r>
              <a:rPr lang="en-US" b="1" dirty="0" smtClean="0">
                <a:latin typeface="Symbol" panose="05050102010706020507" pitchFamily="18" charset="2"/>
                <a:ea typeface="Tahoma" panose="020B0604030504040204" pitchFamily="34" charset="0"/>
                <a:cs typeface="Tahoma" panose="020B0604030504040204" pitchFamily="34" charset="0"/>
              </a:rPr>
              <a:t>m</a:t>
            </a:r>
            <a:r>
              <a:rPr lang="en-US" b="1" dirty="0" smtClean="0">
                <a:latin typeface="Tahoma" panose="020B0604030504040204" pitchFamily="34" charset="0"/>
                <a:ea typeface="Tahoma" panose="020B0604030504040204" pitchFamily="34" charset="0"/>
                <a:cs typeface="Tahoma" panose="020B0604030504040204" pitchFamily="34" charset="0"/>
              </a:rPr>
              <a:t>C</a:t>
            </a:r>
            <a:endParaRPr lang="en-US" b="1" dirty="0">
              <a:latin typeface="Tahoma" panose="020B0604030504040204" pitchFamily="34" charset="0"/>
              <a:ea typeface="Tahoma" panose="020B0604030504040204" pitchFamily="34" charset="0"/>
              <a:cs typeface="Tahoma" panose="020B0604030504040204" pitchFamily="34" charset="0"/>
            </a:endParaRPr>
          </a:p>
        </p:txBody>
      </p:sp>
      <p:sp>
        <p:nvSpPr>
          <p:cNvPr id="15" name="Oval 14"/>
          <p:cNvSpPr/>
          <p:nvPr/>
        </p:nvSpPr>
        <p:spPr>
          <a:xfrm>
            <a:off x="6781800" y="1524000"/>
            <a:ext cx="11430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latin typeface="Tahoma" panose="020B0604030504040204" pitchFamily="34" charset="0"/>
                <a:ea typeface="Tahoma" panose="020B0604030504040204" pitchFamily="34" charset="0"/>
                <a:cs typeface="Tahoma" panose="020B0604030504040204" pitchFamily="34" charset="0"/>
              </a:rPr>
              <a:t>-1</a:t>
            </a:r>
            <a:r>
              <a:rPr lang="en-US" sz="2000" b="1" dirty="0" smtClean="0">
                <a:latin typeface="Symbol" panose="05050102010706020507" pitchFamily="18" charset="2"/>
                <a:ea typeface="Tahoma" panose="020B0604030504040204" pitchFamily="34" charset="0"/>
                <a:cs typeface="Tahoma" panose="020B0604030504040204" pitchFamily="34" charset="0"/>
              </a:rPr>
              <a:t>m</a:t>
            </a:r>
            <a:r>
              <a:rPr lang="en-US" sz="2000" b="1" dirty="0" smtClean="0">
                <a:latin typeface="Tahoma" panose="020B0604030504040204" pitchFamily="34" charset="0"/>
                <a:ea typeface="Tahoma" panose="020B0604030504040204" pitchFamily="34" charset="0"/>
                <a:cs typeface="Tahoma" panose="020B0604030504040204" pitchFamily="34" charset="0"/>
              </a:rPr>
              <a:t>C</a:t>
            </a:r>
            <a:endParaRPr lang="en-US" sz="2000" b="1" dirty="0">
              <a:latin typeface="Tahoma" panose="020B0604030504040204" pitchFamily="34" charset="0"/>
              <a:ea typeface="Tahoma" panose="020B0604030504040204" pitchFamily="34" charset="0"/>
              <a:cs typeface="Tahoma" panose="020B0604030504040204" pitchFamily="34" charset="0"/>
            </a:endParaRPr>
          </a:p>
        </p:txBody>
      </p:sp>
      <p:cxnSp>
        <p:nvCxnSpPr>
          <p:cNvPr id="17" name="Straight Connector 16"/>
          <p:cNvCxnSpPr>
            <a:stCxn id="11" idx="6"/>
            <a:endCxn id="14" idx="2"/>
          </p:cNvCxnSpPr>
          <p:nvPr/>
        </p:nvCxnSpPr>
        <p:spPr>
          <a:xfrm>
            <a:off x="2209800" y="2095500"/>
            <a:ext cx="1295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14" idx="6"/>
            <a:endCxn id="15" idx="2"/>
          </p:cNvCxnSpPr>
          <p:nvPr/>
        </p:nvCxnSpPr>
        <p:spPr>
          <a:xfrm>
            <a:off x="4648200" y="2095500"/>
            <a:ext cx="21336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514600" y="1752600"/>
            <a:ext cx="623889" cy="369332"/>
          </a:xfrm>
          <a:prstGeom prst="rect">
            <a:avLst/>
          </a:prstGeom>
          <a:noFill/>
        </p:spPr>
        <p:txBody>
          <a:bodyPr wrap="none" rtlCol="0">
            <a:spAutoFit/>
          </a:bodyPr>
          <a:lstStyle/>
          <a:p>
            <a:r>
              <a:rPr lang="en-US" b="1" dirty="0" smtClean="0">
                <a:solidFill>
                  <a:schemeClr val="bg1"/>
                </a:solidFill>
                <a:latin typeface="Tahoma" panose="020B0604030504040204" pitchFamily="34" charset="0"/>
                <a:ea typeface="Tahoma" panose="020B0604030504040204" pitchFamily="34" charset="0"/>
                <a:cs typeface="Tahoma" panose="020B0604030504040204" pitchFamily="34" charset="0"/>
              </a:rPr>
              <a:t>.5m</a:t>
            </a:r>
            <a:endParaRPr lang="en-US"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21" name="TextBox 20"/>
          <p:cNvSpPr txBox="1"/>
          <p:nvPr/>
        </p:nvSpPr>
        <p:spPr>
          <a:xfrm>
            <a:off x="5391846" y="1752600"/>
            <a:ext cx="551754" cy="369332"/>
          </a:xfrm>
          <a:prstGeom prst="rect">
            <a:avLst/>
          </a:prstGeom>
          <a:noFill/>
        </p:spPr>
        <p:txBody>
          <a:bodyPr wrap="none" rtlCol="0">
            <a:spAutoFit/>
          </a:bodyPr>
          <a:lstStyle/>
          <a:p>
            <a:r>
              <a:rPr lang="en-US" b="1" dirty="0">
                <a:solidFill>
                  <a:schemeClr val="bg1"/>
                </a:solidFill>
                <a:latin typeface="Tahoma" panose="020B0604030504040204" pitchFamily="34" charset="0"/>
                <a:ea typeface="Tahoma" panose="020B0604030504040204" pitchFamily="34" charset="0"/>
                <a:cs typeface="Tahoma" panose="020B0604030504040204" pitchFamily="34" charset="0"/>
              </a:rPr>
              <a:t>1</a:t>
            </a:r>
            <a:r>
              <a:rPr lang="en-US" b="1" dirty="0" smtClean="0">
                <a:solidFill>
                  <a:schemeClr val="bg1"/>
                </a:solidFill>
                <a:latin typeface="Tahoma" panose="020B0604030504040204" pitchFamily="34" charset="0"/>
                <a:ea typeface="Tahoma" panose="020B0604030504040204" pitchFamily="34" charset="0"/>
                <a:cs typeface="Tahoma" panose="020B0604030504040204" pitchFamily="34" charset="0"/>
              </a:rPr>
              <a:t>m</a:t>
            </a:r>
            <a:endParaRPr lang="en-US"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22" name="TextBox 21"/>
          <p:cNvSpPr txBox="1"/>
          <p:nvPr/>
        </p:nvSpPr>
        <p:spPr>
          <a:xfrm>
            <a:off x="457200" y="381000"/>
            <a:ext cx="3065263" cy="830997"/>
          </a:xfrm>
          <a:prstGeom prst="rect">
            <a:avLst/>
          </a:prstGeom>
          <a:noFill/>
        </p:spPr>
        <p:txBody>
          <a:bodyPr wrap="none" rtlCol="0">
            <a:spAutoFit/>
          </a:bodyPr>
          <a:lstStyle/>
          <a:p>
            <a:r>
              <a:rPr lang="en-US" sz="48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Warm</a:t>
            </a:r>
            <a:r>
              <a:rPr lang="en-US" sz="4800" b="1" dirty="0" smtClean="0">
                <a:latin typeface="Tahoma" panose="020B0604030504040204" pitchFamily="34" charset="0"/>
                <a:ea typeface="Tahoma" panose="020B0604030504040204" pitchFamily="34" charset="0"/>
                <a:cs typeface="Tahoma" panose="020B0604030504040204" pitchFamily="34" charset="0"/>
              </a:rPr>
              <a:t> </a:t>
            </a:r>
            <a:r>
              <a:rPr lang="en-US" sz="48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Up</a:t>
            </a:r>
            <a:endParaRPr lang="en-US" sz="48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grpSp>
        <p:nvGrpSpPr>
          <p:cNvPr id="25" name="Group 24"/>
          <p:cNvGrpSpPr/>
          <p:nvPr/>
        </p:nvGrpSpPr>
        <p:grpSpPr>
          <a:xfrm>
            <a:off x="2286000" y="3200400"/>
            <a:ext cx="5955280" cy="842665"/>
            <a:chOff x="3200400" y="5819001"/>
            <a:chExt cx="5955280" cy="842665"/>
          </a:xfrm>
        </p:grpSpPr>
        <p:sp>
          <p:nvSpPr>
            <p:cNvPr id="26" name="TextBox 25"/>
            <p:cNvSpPr txBox="1"/>
            <p:nvPr/>
          </p:nvSpPr>
          <p:spPr>
            <a:xfrm>
              <a:off x="3200400" y="5943600"/>
              <a:ext cx="603050" cy="461665"/>
            </a:xfrm>
            <a:prstGeom prst="rect">
              <a:avLst/>
            </a:prstGeom>
            <a:noFill/>
          </p:spPr>
          <p:txBody>
            <a:bodyPr wrap="none" rtlCol="0">
              <a:spAutoFit/>
            </a:bodyPr>
            <a:lstStyle/>
            <a:p>
              <a:r>
                <a:rPr lang="en-US" sz="2400" dirty="0" smtClean="0">
                  <a:solidFill>
                    <a:schemeClr val="tx2"/>
                  </a:solidFill>
                  <a:latin typeface="Eras Demi ITC" panose="020B0805030504020804" pitchFamily="34" charset="0"/>
                </a:rPr>
                <a:t>  = </a:t>
              </a:r>
              <a:endParaRPr lang="en-US" sz="2400" dirty="0">
                <a:solidFill>
                  <a:schemeClr val="tx2"/>
                </a:solidFill>
                <a:latin typeface="Eras Demi ITC" panose="020B0805030504020804" pitchFamily="34" charset="0"/>
              </a:endParaRPr>
            </a:p>
          </p:txBody>
        </p:sp>
        <p:sp>
          <p:nvSpPr>
            <p:cNvPr id="27" name="TextBox 26"/>
            <p:cNvSpPr txBox="1"/>
            <p:nvPr/>
          </p:nvSpPr>
          <p:spPr>
            <a:xfrm>
              <a:off x="3657600" y="5819001"/>
              <a:ext cx="5229317" cy="461665"/>
            </a:xfrm>
            <a:prstGeom prst="rect">
              <a:avLst/>
            </a:prstGeom>
            <a:noFill/>
          </p:spPr>
          <p:txBody>
            <a:bodyPr wrap="none" rtlCol="0">
              <a:spAutoFit/>
            </a:bodyPr>
            <a:lstStyle/>
            <a:p>
              <a:r>
                <a:rPr lang="en-US" sz="2400" dirty="0" smtClean="0">
                  <a:solidFill>
                    <a:schemeClr val="tx2"/>
                  </a:solidFill>
                  <a:latin typeface="Eras Demi ITC" panose="020B0805030504020804" pitchFamily="34" charset="0"/>
                </a:rPr>
                <a:t>(9x10</a:t>
              </a:r>
              <a:r>
                <a:rPr lang="en-US" sz="2400" baseline="30000" dirty="0" smtClean="0">
                  <a:solidFill>
                    <a:schemeClr val="tx2"/>
                  </a:solidFill>
                  <a:latin typeface="Eras Demi ITC" panose="020B0805030504020804" pitchFamily="34" charset="0"/>
                </a:rPr>
                <a:t>9</a:t>
              </a:r>
              <a:r>
                <a:rPr lang="en-US" sz="2400" dirty="0" smtClean="0">
                  <a:solidFill>
                    <a:schemeClr val="tx2"/>
                  </a:solidFill>
                  <a:latin typeface="Eras Demi ITC" panose="020B0805030504020804" pitchFamily="34" charset="0"/>
                </a:rPr>
                <a:t>N*m</a:t>
              </a:r>
              <a:r>
                <a:rPr lang="en-US" sz="2400" baseline="30000" dirty="0" smtClean="0">
                  <a:solidFill>
                    <a:schemeClr val="tx2"/>
                  </a:solidFill>
                  <a:latin typeface="Eras Demi ITC" panose="020B0805030504020804" pitchFamily="34" charset="0"/>
                </a:rPr>
                <a:t>2</a:t>
              </a:r>
              <a:r>
                <a:rPr lang="en-US" sz="2400" dirty="0" smtClean="0">
                  <a:solidFill>
                    <a:schemeClr val="tx2"/>
                  </a:solidFill>
                  <a:latin typeface="Eras Demi ITC" panose="020B0805030504020804" pitchFamily="34" charset="0"/>
                </a:rPr>
                <a:t>/C</a:t>
              </a:r>
              <a:r>
                <a:rPr lang="en-US" sz="2400" baseline="30000" dirty="0" smtClean="0">
                  <a:solidFill>
                    <a:schemeClr val="tx2"/>
                  </a:solidFill>
                  <a:latin typeface="Eras Demi ITC" panose="020B0805030504020804" pitchFamily="34" charset="0"/>
                </a:rPr>
                <a:t>2</a:t>
              </a:r>
              <a:r>
                <a:rPr lang="en-US" sz="2400" dirty="0" smtClean="0">
                  <a:solidFill>
                    <a:schemeClr val="tx2"/>
                  </a:solidFill>
                  <a:latin typeface="Eras Demi ITC" panose="020B0805030504020804" pitchFamily="34" charset="0"/>
                </a:rPr>
                <a:t>)(1x10</a:t>
              </a:r>
              <a:r>
                <a:rPr lang="en-US" sz="2400" baseline="30000" dirty="0" smtClean="0">
                  <a:solidFill>
                    <a:schemeClr val="tx2"/>
                  </a:solidFill>
                  <a:latin typeface="Eras Demi ITC" panose="020B0805030504020804" pitchFamily="34" charset="0"/>
                </a:rPr>
                <a:t>-6</a:t>
              </a:r>
              <a:r>
                <a:rPr lang="en-US" sz="2400" dirty="0" smtClean="0">
                  <a:solidFill>
                    <a:schemeClr val="tx2"/>
                  </a:solidFill>
                  <a:latin typeface="Eras Demi ITC" panose="020B0805030504020804" pitchFamily="34" charset="0"/>
                </a:rPr>
                <a:t>C) (2x10</a:t>
              </a:r>
              <a:r>
                <a:rPr lang="en-US" sz="2400" baseline="30000" dirty="0" smtClean="0">
                  <a:solidFill>
                    <a:schemeClr val="tx2"/>
                  </a:solidFill>
                  <a:latin typeface="Eras Demi ITC" panose="020B0805030504020804" pitchFamily="34" charset="0"/>
                </a:rPr>
                <a:t>-6</a:t>
              </a:r>
              <a:r>
                <a:rPr lang="en-US" sz="2400" dirty="0" smtClean="0">
                  <a:solidFill>
                    <a:schemeClr val="tx2"/>
                  </a:solidFill>
                  <a:latin typeface="Eras Demi ITC" panose="020B0805030504020804" pitchFamily="34" charset="0"/>
                </a:rPr>
                <a:t>C)</a:t>
              </a:r>
              <a:endParaRPr lang="en-US" sz="2400" dirty="0">
                <a:solidFill>
                  <a:schemeClr val="tx2"/>
                </a:solidFill>
                <a:latin typeface="Eras Demi ITC" panose="020B0805030504020804" pitchFamily="34" charset="0"/>
              </a:endParaRPr>
            </a:p>
          </p:txBody>
        </p:sp>
        <p:sp>
          <p:nvSpPr>
            <p:cNvPr id="28" name="TextBox 27"/>
            <p:cNvSpPr txBox="1"/>
            <p:nvPr/>
          </p:nvSpPr>
          <p:spPr>
            <a:xfrm>
              <a:off x="5773819" y="6200001"/>
              <a:ext cx="1063112" cy="461665"/>
            </a:xfrm>
            <a:prstGeom prst="rect">
              <a:avLst/>
            </a:prstGeom>
            <a:noFill/>
          </p:spPr>
          <p:txBody>
            <a:bodyPr wrap="none" rtlCol="0">
              <a:spAutoFit/>
            </a:bodyPr>
            <a:lstStyle/>
            <a:p>
              <a:r>
                <a:rPr lang="en-US" sz="2400" dirty="0" smtClean="0">
                  <a:solidFill>
                    <a:schemeClr val="tx2"/>
                  </a:solidFill>
                  <a:latin typeface="Eras Demi ITC" panose="020B0805030504020804" pitchFamily="34" charset="0"/>
                </a:rPr>
                <a:t>(.5m)</a:t>
              </a:r>
              <a:r>
                <a:rPr lang="en-US" sz="2400" baseline="30000" dirty="0" smtClean="0">
                  <a:solidFill>
                    <a:schemeClr val="tx2"/>
                  </a:solidFill>
                  <a:latin typeface="Eras Demi ITC" panose="020B0805030504020804" pitchFamily="34" charset="0"/>
                </a:rPr>
                <a:t>2</a:t>
              </a:r>
              <a:endParaRPr lang="en-US" sz="2400" dirty="0">
                <a:solidFill>
                  <a:schemeClr val="tx2"/>
                </a:solidFill>
                <a:latin typeface="Eras Demi ITC" panose="020B0805030504020804" pitchFamily="34" charset="0"/>
              </a:endParaRPr>
            </a:p>
          </p:txBody>
        </p:sp>
        <p:cxnSp>
          <p:nvCxnSpPr>
            <p:cNvPr id="29" name="Straight Connector 28"/>
            <p:cNvCxnSpPr/>
            <p:nvPr/>
          </p:nvCxnSpPr>
          <p:spPr>
            <a:xfrm>
              <a:off x="3747115" y="6276201"/>
              <a:ext cx="5408565" cy="4465"/>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12" name="Group 11"/>
          <p:cNvGrpSpPr/>
          <p:nvPr/>
        </p:nvGrpSpPr>
        <p:grpSpPr>
          <a:xfrm>
            <a:off x="381000" y="3200400"/>
            <a:ext cx="2133600" cy="838200"/>
            <a:chOff x="2819400" y="5819001"/>
            <a:chExt cx="2133600" cy="838200"/>
          </a:xfrm>
        </p:grpSpPr>
        <p:sp>
          <p:nvSpPr>
            <p:cNvPr id="13" name="TextBox 12"/>
            <p:cNvSpPr txBox="1"/>
            <p:nvPr/>
          </p:nvSpPr>
          <p:spPr>
            <a:xfrm>
              <a:off x="2819400" y="5943600"/>
              <a:ext cx="1293944" cy="461665"/>
            </a:xfrm>
            <a:prstGeom prst="rect">
              <a:avLst/>
            </a:prstGeom>
            <a:noFill/>
            <a:ln>
              <a:solidFill>
                <a:schemeClr val="bg1"/>
              </a:solidFill>
            </a:ln>
          </p:spPr>
          <p:txBody>
            <a:bodyPr wrap="none" rtlCol="0">
              <a:spAutoFit/>
            </a:bodyPr>
            <a:lstStyle/>
            <a:p>
              <a:r>
                <a:rPr lang="en-US" sz="2400" dirty="0" smtClean="0">
                  <a:solidFill>
                    <a:schemeClr val="tx2"/>
                  </a:solidFill>
                  <a:latin typeface="Eras Demi ITC" panose="020B0805030504020804" pitchFamily="34" charset="0"/>
                </a:rPr>
                <a:t>F</a:t>
              </a:r>
              <a:r>
                <a:rPr lang="en-US" sz="2400" baseline="-25000" dirty="0" smtClean="0">
                  <a:solidFill>
                    <a:schemeClr val="tx2"/>
                  </a:solidFill>
                  <a:latin typeface="Eras Demi ITC" panose="020B0805030504020804" pitchFamily="34" charset="0"/>
                </a:rPr>
                <a:t>-1L,+2</a:t>
              </a:r>
              <a:r>
                <a:rPr lang="en-US" sz="2400" dirty="0" smtClean="0">
                  <a:solidFill>
                    <a:schemeClr val="tx2"/>
                  </a:solidFill>
                  <a:latin typeface="Eras Demi ITC" panose="020B0805030504020804" pitchFamily="34" charset="0"/>
                </a:rPr>
                <a:t> = </a:t>
              </a:r>
              <a:endParaRPr lang="en-US" sz="2400" dirty="0">
                <a:solidFill>
                  <a:schemeClr val="tx2"/>
                </a:solidFill>
                <a:latin typeface="Eras Demi ITC" panose="020B0805030504020804" pitchFamily="34" charset="0"/>
              </a:endParaRPr>
            </a:p>
          </p:txBody>
        </p:sp>
        <p:sp>
          <p:nvSpPr>
            <p:cNvPr id="16" name="TextBox 15"/>
            <p:cNvSpPr txBox="1"/>
            <p:nvPr/>
          </p:nvSpPr>
          <p:spPr>
            <a:xfrm>
              <a:off x="3968435" y="5819001"/>
              <a:ext cx="984565" cy="461665"/>
            </a:xfrm>
            <a:prstGeom prst="rect">
              <a:avLst/>
            </a:prstGeom>
            <a:noFill/>
          </p:spPr>
          <p:txBody>
            <a:bodyPr wrap="none" rtlCol="0">
              <a:spAutoFit/>
            </a:bodyPr>
            <a:lstStyle/>
            <a:p>
              <a:r>
                <a:rPr lang="en-US" sz="2400" dirty="0" smtClean="0">
                  <a:solidFill>
                    <a:schemeClr val="tx2"/>
                  </a:solidFill>
                  <a:latin typeface="Eras Demi ITC" panose="020B0805030504020804" pitchFamily="34" charset="0"/>
                </a:rPr>
                <a:t>kq</a:t>
              </a:r>
              <a:r>
                <a:rPr lang="en-US" sz="2400" baseline="-25000" dirty="0" smtClean="0">
                  <a:solidFill>
                    <a:schemeClr val="tx2"/>
                  </a:solidFill>
                  <a:latin typeface="Eras Demi ITC" panose="020B0805030504020804" pitchFamily="34" charset="0"/>
                </a:rPr>
                <a:t>1</a:t>
              </a:r>
              <a:r>
                <a:rPr lang="en-US" sz="2400" dirty="0" smtClean="0">
                  <a:solidFill>
                    <a:schemeClr val="tx2"/>
                  </a:solidFill>
                  <a:latin typeface="Eras Demi ITC" panose="020B0805030504020804" pitchFamily="34" charset="0"/>
                </a:rPr>
                <a:t>q</a:t>
              </a:r>
              <a:r>
                <a:rPr lang="en-US" sz="2400" baseline="-25000" dirty="0" smtClean="0">
                  <a:solidFill>
                    <a:schemeClr val="tx2"/>
                  </a:solidFill>
                  <a:latin typeface="Eras Demi ITC" panose="020B0805030504020804" pitchFamily="34" charset="0"/>
                </a:rPr>
                <a:t>2</a:t>
              </a:r>
              <a:endParaRPr lang="en-US" sz="2400" dirty="0">
                <a:solidFill>
                  <a:schemeClr val="tx2"/>
                </a:solidFill>
                <a:latin typeface="Eras Demi ITC" panose="020B0805030504020804" pitchFamily="34" charset="0"/>
              </a:endParaRPr>
            </a:p>
          </p:txBody>
        </p:sp>
        <p:sp>
          <p:nvSpPr>
            <p:cNvPr id="18" name="TextBox 17"/>
            <p:cNvSpPr txBox="1"/>
            <p:nvPr/>
          </p:nvSpPr>
          <p:spPr>
            <a:xfrm>
              <a:off x="4146139" y="6195536"/>
              <a:ext cx="502061" cy="461665"/>
            </a:xfrm>
            <a:prstGeom prst="rect">
              <a:avLst/>
            </a:prstGeom>
            <a:solidFill>
              <a:schemeClr val="bg1"/>
            </a:solidFill>
          </p:spPr>
          <p:txBody>
            <a:bodyPr wrap="none" rtlCol="0">
              <a:spAutoFit/>
            </a:bodyPr>
            <a:lstStyle/>
            <a:p>
              <a:r>
                <a:rPr lang="en-US" sz="2400" dirty="0" smtClean="0">
                  <a:solidFill>
                    <a:schemeClr val="tx2"/>
                  </a:solidFill>
                  <a:latin typeface="Eras Demi ITC" panose="020B0805030504020804" pitchFamily="34" charset="0"/>
                </a:rPr>
                <a:t>d</a:t>
              </a:r>
              <a:r>
                <a:rPr lang="en-US" sz="2400" baseline="30000" dirty="0" smtClean="0">
                  <a:solidFill>
                    <a:schemeClr val="tx2"/>
                  </a:solidFill>
                  <a:latin typeface="Eras Demi ITC" panose="020B0805030504020804" pitchFamily="34" charset="0"/>
                </a:rPr>
                <a:t>2</a:t>
              </a:r>
              <a:endParaRPr lang="en-US" sz="2400" dirty="0">
                <a:solidFill>
                  <a:schemeClr val="tx2"/>
                </a:solidFill>
                <a:latin typeface="Eras Demi ITC" panose="020B0805030504020804" pitchFamily="34" charset="0"/>
              </a:endParaRPr>
            </a:p>
          </p:txBody>
        </p:sp>
        <p:cxnSp>
          <p:nvCxnSpPr>
            <p:cNvPr id="24" name="Straight Connector 23"/>
            <p:cNvCxnSpPr/>
            <p:nvPr/>
          </p:nvCxnSpPr>
          <p:spPr>
            <a:xfrm>
              <a:off x="4025285" y="6276201"/>
              <a:ext cx="775315"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30" name="TextBox 29"/>
          <p:cNvSpPr txBox="1"/>
          <p:nvPr/>
        </p:nvSpPr>
        <p:spPr>
          <a:xfrm>
            <a:off x="2286000" y="4114800"/>
            <a:ext cx="1829347" cy="461665"/>
          </a:xfrm>
          <a:prstGeom prst="rect">
            <a:avLst/>
          </a:prstGeom>
          <a:noFill/>
        </p:spPr>
        <p:txBody>
          <a:bodyPr wrap="none" rtlCol="0">
            <a:spAutoFit/>
          </a:bodyPr>
          <a:lstStyle/>
          <a:p>
            <a:r>
              <a:rPr lang="en-US" sz="2400" dirty="0" smtClean="0">
                <a:solidFill>
                  <a:schemeClr val="tx2"/>
                </a:solidFill>
                <a:latin typeface="Eras Demi ITC" panose="020B0805030504020804" pitchFamily="34" charset="0"/>
              </a:rPr>
              <a:t> =    0.072N</a:t>
            </a:r>
            <a:endParaRPr lang="en-US" sz="2400" dirty="0">
              <a:solidFill>
                <a:schemeClr val="tx2"/>
              </a:solidFill>
              <a:latin typeface="Eras Demi ITC" panose="020B0805030504020804" pitchFamily="34" charset="0"/>
            </a:endParaRPr>
          </a:p>
        </p:txBody>
      </p:sp>
      <p:cxnSp>
        <p:nvCxnSpPr>
          <p:cNvPr id="31" name="Straight Arrow Connector 30"/>
          <p:cNvCxnSpPr/>
          <p:nvPr/>
        </p:nvCxnSpPr>
        <p:spPr>
          <a:xfrm flipH="1">
            <a:off x="4419600" y="4314855"/>
            <a:ext cx="831543" cy="0"/>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a:xfrm>
            <a:off x="382062" y="4739045"/>
            <a:ext cx="2133600" cy="838200"/>
            <a:chOff x="2819400" y="5819001"/>
            <a:chExt cx="2133600" cy="838200"/>
          </a:xfrm>
        </p:grpSpPr>
        <p:sp>
          <p:nvSpPr>
            <p:cNvPr id="33" name="TextBox 32"/>
            <p:cNvSpPr txBox="1"/>
            <p:nvPr/>
          </p:nvSpPr>
          <p:spPr>
            <a:xfrm>
              <a:off x="2819400" y="5943600"/>
              <a:ext cx="1313180" cy="461665"/>
            </a:xfrm>
            <a:prstGeom prst="rect">
              <a:avLst/>
            </a:prstGeom>
            <a:noFill/>
          </p:spPr>
          <p:txBody>
            <a:bodyPr wrap="none" rtlCol="0">
              <a:spAutoFit/>
            </a:bodyPr>
            <a:lstStyle/>
            <a:p>
              <a:r>
                <a:rPr lang="en-US" sz="2400" dirty="0" smtClean="0">
                  <a:solidFill>
                    <a:schemeClr val="tx2"/>
                  </a:solidFill>
                  <a:latin typeface="Eras Demi ITC" panose="020B0805030504020804" pitchFamily="34" charset="0"/>
                </a:rPr>
                <a:t>F</a:t>
              </a:r>
              <a:r>
                <a:rPr lang="en-US" sz="2400" baseline="-25000" dirty="0" smtClean="0">
                  <a:solidFill>
                    <a:schemeClr val="tx2"/>
                  </a:solidFill>
                  <a:latin typeface="Eras Demi ITC" panose="020B0805030504020804" pitchFamily="34" charset="0"/>
                </a:rPr>
                <a:t>-1R,+2</a:t>
              </a:r>
              <a:r>
                <a:rPr lang="en-US" sz="2400" dirty="0" smtClean="0">
                  <a:solidFill>
                    <a:schemeClr val="tx2"/>
                  </a:solidFill>
                  <a:latin typeface="Eras Demi ITC" panose="020B0805030504020804" pitchFamily="34" charset="0"/>
                </a:rPr>
                <a:t> = </a:t>
              </a:r>
              <a:endParaRPr lang="en-US" sz="2400" dirty="0">
                <a:solidFill>
                  <a:schemeClr val="tx2"/>
                </a:solidFill>
                <a:latin typeface="Eras Demi ITC" panose="020B0805030504020804" pitchFamily="34" charset="0"/>
              </a:endParaRPr>
            </a:p>
          </p:txBody>
        </p:sp>
        <p:sp>
          <p:nvSpPr>
            <p:cNvPr id="34" name="TextBox 33"/>
            <p:cNvSpPr txBox="1"/>
            <p:nvPr/>
          </p:nvSpPr>
          <p:spPr>
            <a:xfrm>
              <a:off x="3968435" y="5819001"/>
              <a:ext cx="984565" cy="461665"/>
            </a:xfrm>
            <a:prstGeom prst="rect">
              <a:avLst/>
            </a:prstGeom>
            <a:noFill/>
          </p:spPr>
          <p:txBody>
            <a:bodyPr wrap="none" rtlCol="0">
              <a:spAutoFit/>
            </a:bodyPr>
            <a:lstStyle/>
            <a:p>
              <a:r>
                <a:rPr lang="en-US" sz="2400" dirty="0" smtClean="0">
                  <a:solidFill>
                    <a:schemeClr val="tx2"/>
                  </a:solidFill>
                  <a:latin typeface="Eras Demi ITC" panose="020B0805030504020804" pitchFamily="34" charset="0"/>
                </a:rPr>
                <a:t>kq</a:t>
              </a:r>
              <a:r>
                <a:rPr lang="en-US" sz="2400" baseline="-25000" dirty="0" smtClean="0">
                  <a:solidFill>
                    <a:schemeClr val="tx2"/>
                  </a:solidFill>
                  <a:latin typeface="Eras Demi ITC" panose="020B0805030504020804" pitchFamily="34" charset="0"/>
                </a:rPr>
                <a:t>1</a:t>
              </a:r>
              <a:r>
                <a:rPr lang="en-US" sz="2400" dirty="0" smtClean="0">
                  <a:solidFill>
                    <a:schemeClr val="tx2"/>
                  </a:solidFill>
                  <a:latin typeface="Eras Demi ITC" panose="020B0805030504020804" pitchFamily="34" charset="0"/>
                </a:rPr>
                <a:t>q</a:t>
              </a:r>
              <a:r>
                <a:rPr lang="en-US" sz="2400" baseline="-25000" dirty="0" smtClean="0">
                  <a:solidFill>
                    <a:schemeClr val="tx2"/>
                  </a:solidFill>
                  <a:latin typeface="Eras Demi ITC" panose="020B0805030504020804" pitchFamily="34" charset="0"/>
                </a:rPr>
                <a:t>2</a:t>
              </a:r>
              <a:endParaRPr lang="en-US" sz="2400" dirty="0">
                <a:solidFill>
                  <a:schemeClr val="tx2"/>
                </a:solidFill>
                <a:latin typeface="Eras Demi ITC" panose="020B0805030504020804" pitchFamily="34" charset="0"/>
              </a:endParaRPr>
            </a:p>
          </p:txBody>
        </p:sp>
        <p:sp>
          <p:nvSpPr>
            <p:cNvPr id="35" name="TextBox 34"/>
            <p:cNvSpPr txBox="1"/>
            <p:nvPr/>
          </p:nvSpPr>
          <p:spPr>
            <a:xfrm>
              <a:off x="4146139" y="6195536"/>
              <a:ext cx="502061" cy="461665"/>
            </a:xfrm>
            <a:prstGeom prst="rect">
              <a:avLst/>
            </a:prstGeom>
            <a:noFill/>
          </p:spPr>
          <p:txBody>
            <a:bodyPr wrap="none" rtlCol="0">
              <a:spAutoFit/>
            </a:bodyPr>
            <a:lstStyle/>
            <a:p>
              <a:r>
                <a:rPr lang="en-US" sz="2400" dirty="0" smtClean="0">
                  <a:solidFill>
                    <a:schemeClr val="tx2"/>
                  </a:solidFill>
                  <a:latin typeface="Eras Demi ITC" panose="020B0805030504020804" pitchFamily="34" charset="0"/>
                </a:rPr>
                <a:t>d</a:t>
              </a:r>
              <a:r>
                <a:rPr lang="en-US" sz="2400" baseline="30000" dirty="0" smtClean="0">
                  <a:solidFill>
                    <a:schemeClr val="tx2"/>
                  </a:solidFill>
                  <a:latin typeface="Eras Demi ITC" panose="020B0805030504020804" pitchFamily="34" charset="0"/>
                </a:rPr>
                <a:t>2</a:t>
              </a:r>
              <a:endParaRPr lang="en-US" sz="2400" dirty="0">
                <a:solidFill>
                  <a:schemeClr val="tx2"/>
                </a:solidFill>
                <a:latin typeface="Eras Demi ITC" panose="020B0805030504020804" pitchFamily="34" charset="0"/>
              </a:endParaRPr>
            </a:p>
          </p:txBody>
        </p:sp>
        <p:cxnSp>
          <p:nvCxnSpPr>
            <p:cNvPr id="36" name="Straight Connector 35"/>
            <p:cNvCxnSpPr/>
            <p:nvPr/>
          </p:nvCxnSpPr>
          <p:spPr>
            <a:xfrm>
              <a:off x="4025285" y="6276201"/>
              <a:ext cx="775315"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37" name="Group 36"/>
          <p:cNvGrpSpPr/>
          <p:nvPr/>
        </p:nvGrpSpPr>
        <p:grpSpPr>
          <a:xfrm>
            <a:off x="2287062" y="4739045"/>
            <a:ext cx="5953156" cy="842665"/>
            <a:chOff x="3200400" y="5819001"/>
            <a:chExt cx="5953156" cy="842665"/>
          </a:xfrm>
        </p:grpSpPr>
        <p:sp>
          <p:nvSpPr>
            <p:cNvPr id="38" name="TextBox 37"/>
            <p:cNvSpPr txBox="1"/>
            <p:nvPr/>
          </p:nvSpPr>
          <p:spPr>
            <a:xfrm>
              <a:off x="3200400" y="5943600"/>
              <a:ext cx="603050" cy="461665"/>
            </a:xfrm>
            <a:prstGeom prst="rect">
              <a:avLst/>
            </a:prstGeom>
            <a:noFill/>
          </p:spPr>
          <p:txBody>
            <a:bodyPr wrap="none" rtlCol="0">
              <a:spAutoFit/>
            </a:bodyPr>
            <a:lstStyle/>
            <a:p>
              <a:r>
                <a:rPr lang="en-US" sz="2400" dirty="0" smtClean="0">
                  <a:solidFill>
                    <a:schemeClr val="tx2"/>
                  </a:solidFill>
                  <a:latin typeface="Eras Demi ITC" panose="020B0805030504020804" pitchFamily="34" charset="0"/>
                </a:rPr>
                <a:t>  = </a:t>
              </a:r>
              <a:endParaRPr lang="en-US" sz="2400" dirty="0">
                <a:solidFill>
                  <a:schemeClr val="tx2"/>
                </a:solidFill>
                <a:latin typeface="Eras Demi ITC" panose="020B0805030504020804" pitchFamily="34" charset="0"/>
              </a:endParaRPr>
            </a:p>
          </p:txBody>
        </p:sp>
        <p:sp>
          <p:nvSpPr>
            <p:cNvPr id="39" name="TextBox 38"/>
            <p:cNvSpPr txBox="1"/>
            <p:nvPr/>
          </p:nvSpPr>
          <p:spPr>
            <a:xfrm>
              <a:off x="3657600" y="5819001"/>
              <a:ext cx="5229317" cy="461665"/>
            </a:xfrm>
            <a:prstGeom prst="rect">
              <a:avLst/>
            </a:prstGeom>
            <a:noFill/>
          </p:spPr>
          <p:txBody>
            <a:bodyPr wrap="none" rtlCol="0">
              <a:spAutoFit/>
            </a:bodyPr>
            <a:lstStyle/>
            <a:p>
              <a:r>
                <a:rPr lang="en-US" sz="2400" dirty="0" smtClean="0">
                  <a:solidFill>
                    <a:schemeClr val="tx2"/>
                  </a:solidFill>
                  <a:latin typeface="Eras Demi ITC" panose="020B0805030504020804" pitchFamily="34" charset="0"/>
                </a:rPr>
                <a:t>(9x10</a:t>
              </a:r>
              <a:r>
                <a:rPr lang="en-US" sz="2400" baseline="30000" dirty="0" smtClean="0">
                  <a:solidFill>
                    <a:schemeClr val="tx2"/>
                  </a:solidFill>
                  <a:latin typeface="Eras Demi ITC" panose="020B0805030504020804" pitchFamily="34" charset="0"/>
                </a:rPr>
                <a:t>9</a:t>
              </a:r>
              <a:r>
                <a:rPr lang="en-US" sz="2400" dirty="0" smtClean="0">
                  <a:solidFill>
                    <a:schemeClr val="tx2"/>
                  </a:solidFill>
                  <a:latin typeface="Eras Demi ITC" panose="020B0805030504020804" pitchFamily="34" charset="0"/>
                </a:rPr>
                <a:t>N*m</a:t>
              </a:r>
              <a:r>
                <a:rPr lang="en-US" sz="2400" baseline="30000" dirty="0" smtClean="0">
                  <a:solidFill>
                    <a:schemeClr val="tx2"/>
                  </a:solidFill>
                  <a:latin typeface="Eras Demi ITC" panose="020B0805030504020804" pitchFamily="34" charset="0"/>
                </a:rPr>
                <a:t>2</a:t>
              </a:r>
              <a:r>
                <a:rPr lang="en-US" sz="2400" dirty="0" smtClean="0">
                  <a:solidFill>
                    <a:schemeClr val="tx2"/>
                  </a:solidFill>
                  <a:latin typeface="Eras Demi ITC" panose="020B0805030504020804" pitchFamily="34" charset="0"/>
                </a:rPr>
                <a:t>/C</a:t>
              </a:r>
              <a:r>
                <a:rPr lang="en-US" sz="2400" baseline="30000" dirty="0" smtClean="0">
                  <a:solidFill>
                    <a:schemeClr val="tx2"/>
                  </a:solidFill>
                  <a:latin typeface="Eras Demi ITC" panose="020B0805030504020804" pitchFamily="34" charset="0"/>
                </a:rPr>
                <a:t>2</a:t>
              </a:r>
              <a:r>
                <a:rPr lang="en-US" sz="2400" dirty="0" smtClean="0">
                  <a:solidFill>
                    <a:schemeClr val="tx2"/>
                  </a:solidFill>
                  <a:latin typeface="Eras Demi ITC" panose="020B0805030504020804" pitchFamily="34" charset="0"/>
                </a:rPr>
                <a:t>)(1x10</a:t>
              </a:r>
              <a:r>
                <a:rPr lang="en-US" sz="2400" baseline="30000" dirty="0" smtClean="0">
                  <a:solidFill>
                    <a:schemeClr val="tx2"/>
                  </a:solidFill>
                  <a:latin typeface="Eras Demi ITC" panose="020B0805030504020804" pitchFamily="34" charset="0"/>
                </a:rPr>
                <a:t>-6</a:t>
              </a:r>
              <a:r>
                <a:rPr lang="en-US" sz="2400" dirty="0" smtClean="0">
                  <a:solidFill>
                    <a:schemeClr val="tx2"/>
                  </a:solidFill>
                  <a:latin typeface="Eras Demi ITC" panose="020B0805030504020804" pitchFamily="34" charset="0"/>
                </a:rPr>
                <a:t>C) (2x10</a:t>
              </a:r>
              <a:r>
                <a:rPr lang="en-US" sz="2400" baseline="30000" dirty="0" smtClean="0">
                  <a:solidFill>
                    <a:schemeClr val="tx2"/>
                  </a:solidFill>
                  <a:latin typeface="Eras Demi ITC" panose="020B0805030504020804" pitchFamily="34" charset="0"/>
                </a:rPr>
                <a:t>-6</a:t>
              </a:r>
              <a:r>
                <a:rPr lang="en-US" sz="2400" dirty="0" smtClean="0">
                  <a:solidFill>
                    <a:schemeClr val="tx2"/>
                  </a:solidFill>
                  <a:latin typeface="Eras Demi ITC" panose="020B0805030504020804" pitchFamily="34" charset="0"/>
                </a:rPr>
                <a:t>C)</a:t>
              </a:r>
              <a:endParaRPr lang="en-US" sz="2400" dirty="0">
                <a:solidFill>
                  <a:schemeClr val="tx2"/>
                </a:solidFill>
                <a:latin typeface="Eras Demi ITC" panose="020B0805030504020804" pitchFamily="34" charset="0"/>
              </a:endParaRPr>
            </a:p>
          </p:txBody>
        </p:sp>
        <p:sp>
          <p:nvSpPr>
            <p:cNvPr id="40" name="TextBox 39"/>
            <p:cNvSpPr txBox="1"/>
            <p:nvPr/>
          </p:nvSpPr>
          <p:spPr>
            <a:xfrm>
              <a:off x="5773819" y="6200001"/>
              <a:ext cx="982961" cy="461665"/>
            </a:xfrm>
            <a:prstGeom prst="rect">
              <a:avLst/>
            </a:prstGeom>
            <a:noFill/>
          </p:spPr>
          <p:txBody>
            <a:bodyPr wrap="none" rtlCol="0">
              <a:spAutoFit/>
            </a:bodyPr>
            <a:lstStyle/>
            <a:p>
              <a:r>
                <a:rPr lang="en-US" sz="2400" dirty="0" smtClean="0">
                  <a:solidFill>
                    <a:schemeClr val="tx2"/>
                  </a:solidFill>
                  <a:latin typeface="Eras Demi ITC" panose="020B0805030504020804" pitchFamily="34" charset="0"/>
                </a:rPr>
                <a:t>(1m)</a:t>
              </a:r>
              <a:r>
                <a:rPr lang="en-US" sz="2400" baseline="30000" dirty="0" smtClean="0">
                  <a:solidFill>
                    <a:schemeClr val="tx2"/>
                  </a:solidFill>
                  <a:latin typeface="Eras Demi ITC" panose="020B0805030504020804" pitchFamily="34" charset="0"/>
                </a:rPr>
                <a:t>2</a:t>
              </a:r>
              <a:endParaRPr lang="en-US" sz="2400" dirty="0">
                <a:solidFill>
                  <a:schemeClr val="tx2"/>
                </a:solidFill>
                <a:latin typeface="Eras Demi ITC" panose="020B0805030504020804" pitchFamily="34" charset="0"/>
              </a:endParaRPr>
            </a:p>
          </p:txBody>
        </p:sp>
        <p:cxnSp>
          <p:nvCxnSpPr>
            <p:cNvPr id="41" name="Straight Connector 40"/>
            <p:cNvCxnSpPr/>
            <p:nvPr/>
          </p:nvCxnSpPr>
          <p:spPr>
            <a:xfrm>
              <a:off x="3747115" y="6276201"/>
              <a:ext cx="5406441"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42" name="TextBox 41"/>
          <p:cNvSpPr txBox="1"/>
          <p:nvPr/>
        </p:nvSpPr>
        <p:spPr>
          <a:xfrm>
            <a:off x="2287062" y="5638800"/>
            <a:ext cx="1587294" cy="461665"/>
          </a:xfrm>
          <a:prstGeom prst="rect">
            <a:avLst/>
          </a:prstGeom>
          <a:noFill/>
        </p:spPr>
        <p:txBody>
          <a:bodyPr wrap="none" rtlCol="0">
            <a:spAutoFit/>
          </a:bodyPr>
          <a:lstStyle/>
          <a:p>
            <a:r>
              <a:rPr lang="en-US" sz="2400" dirty="0" smtClean="0">
                <a:solidFill>
                  <a:schemeClr val="tx2"/>
                </a:solidFill>
                <a:latin typeface="Eras Demi ITC" panose="020B0805030504020804" pitchFamily="34" charset="0"/>
              </a:rPr>
              <a:t> =    0.018</a:t>
            </a:r>
            <a:endParaRPr lang="en-US" sz="2400" dirty="0">
              <a:solidFill>
                <a:schemeClr val="tx2"/>
              </a:solidFill>
              <a:latin typeface="Eras Demi ITC" panose="020B0805030504020804" pitchFamily="34" charset="0"/>
            </a:endParaRPr>
          </a:p>
        </p:txBody>
      </p:sp>
      <p:cxnSp>
        <p:nvCxnSpPr>
          <p:cNvPr id="43" name="Straight Arrow Connector 42"/>
          <p:cNvCxnSpPr/>
          <p:nvPr/>
        </p:nvCxnSpPr>
        <p:spPr>
          <a:xfrm>
            <a:off x="4191000" y="5838855"/>
            <a:ext cx="844856" cy="0"/>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1828800" y="6243935"/>
            <a:ext cx="5524269" cy="461665"/>
          </a:xfrm>
          <a:prstGeom prst="rect">
            <a:avLst/>
          </a:prstGeom>
          <a:noFill/>
        </p:spPr>
        <p:txBody>
          <a:bodyPr wrap="none" rtlCol="0">
            <a:spAutoFit/>
          </a:bodyPr>
          <a:lstStyle/>
          <a:p>
            <a:r>
              <a:rPr lang="en-US" sz="2400" dirty="0" err="1" smtClean="0">
                <a:solidFill>
                  <a:schemeClr val="tx2"/>
                </a:solidFill>
                <a:latin typeface="Eras Demi ITC" panose="020B0805030504020804" pitchFamily="34" charset="0"/>
              </a:rPr>
              <a:t>F</a:t>
            </a:r>
            <a:r>
              <a:rPr lang="en-US" sz="2400" baseline="-25000" dirty="0" err="1" smtClean="0">
                <a:solidFill>
                  <a:schemeClr val="tx2"/>
                </a:solidFill>
                <a:latin typeface="Eras Demi ITC" panose="020B0805030504020804" pitchFamily="34" charset="0"/>
              </a:rPr>
              <a:t>net</a:t>
            </a:r>
            <a:r>
              <a:rPr lang="en-US" sz="2400" dirty="0" smtClean="0">
                <a:solidFill>
                  <a:schemeClr val="tx2"/>
                </a:solidFill>
                <a:latin typeface="Eras Demi ITC" panose="020B0805030504020804" pitchFamily="34" charset="0"/>
              </a:rPr>
              <a:t> = 0.018N - 0.072N  =  0.054N left</a:t>
            </a:r>
            <a:endParaRPr lang="en-US" sz="2400" dirty="0">
              <a:solidFill>
                <a:schemeClr val="tx2"/>
              </a:solidFill>
              <a:latin typeface="Eras Demi ITC" panose="020B0805030504020804" pitchFamily="34" charset="0"/>
            </a:endParaRPr>
          </a:p>
        </p:txBody>
      </p:sp>
    </p:spTree>
    <p:extLst>
      <p:ext uri="{BB962C8B-B14F-4D97-AF65-F5344CB8AC3E}">
        <p14:creationId xmlns:p14="http://schemas.microsoft.com/office/powerpoint/2010/main" val="2095812475"/>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0"/>
                                        </p:tgtEl>
                                        <p:attrNameLst>
                                          <p:attrName>style.visibility</p:attrName>
                                        </p:attrNameLst>
                                      </p:cBhvr>
                                      <p:to>
                                        <p:strVal val="visible"/>
                                      </p:to>
                                    </p:set>
                                    <p:anim calcmode="lin" valueType="num">
                                      <p:cBhvr additive="base">
                                        <p:cTn id="15" dur="500" fill="hold"/>
                                        <p:tgtEl>
                                          <p:spTgt spid="30"/>
                                        </p:tgtEl>
                                        <p:attrNameLst>
                                          <p:attrName>ppt_x</p:attrName>
                                        </p:attrNameLst>
                                      </p:cBhvr>
                                      <p:tavLst>
                                        <p:tav tm="0">
                                          <p:val>
                                            <p:strVal val="#ppt_x"/>
                                          </p:val>
                                        </p:tav>
                                        <p:tav tm="100000">
                                          <p:val>
                                            <p:strVal val="#ppt_x"/>
                                          </p:val>
                                        </p:tav>
                                      </p:tavLst>
                                    </p:anim>
                                    <p:anim calcmode="lin" valueType="num">
                                      <p:cBhvr additive="base">
                                        <p:cTn id="16"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42"/>
                                        </p:tgtEl>
                                        <p:attrNameLst>
                                          <p:attrName>style.visibility</p:attrName>
                                        </p:attrNameLst>
                                      </p:cBhvr>
                                      <p:to>
                                        <p:strVal val="visible"/>
                                      </p:to>
                                    </p:set>
                                    <p:anim calcmode="lin" valueType="num">
                                      <p:cBhvr additive="base">
                                        <p:cTn id="33" dur="500" fill="hold"/>
                                        <p:tgtEl>
                                          <p:spTgt spid="42"/>
                                        </p:tgtEl>
                                        <p:attrNameLst>
                                          <p:attrName>ppt_x</p:attrName>
                                        </p:attrNameLst>
                                      </p:cBhvr>
                                      <p:tavLst>
                                        <p:tav tm="0">
                                          <p:val>
                                            <p:strVal val="#ppt_x"/>
                                          </p:val>
                                        </p:tav>
                                        <p:tav tm="100000">
                                          <p:val>
                                            <p:strVal val="#ppt_x"/>
                                          </p:val>
                                        </p:tav>
                                      </p:tavLst>
                                    </p:anim>
                                    <p:anim calcmode="lin" valueType="num">
                                      <p:cBhvr additive="base">
                                        <p:cTn id="34"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42" grpId="0"/>
      <p:bldP spid="4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altLang="en-US" smtClean="0"/>
              <a:t>Series Circuit</a:t>
            </a:r>
          </a:p>
        </p:txBody>
      </p:sp>
      <p:sp>
        <p:nvSpPr>
          <p:cNvPr id="49155" name="Rectangle 3"/>
          <p:cNvSpPr>
            <a:spLocks noGrp="1" noChangeArrowheads="1"/>
          </p:cNvSpPr>
          <p:nvPr>
            <p:ph type="body" sz="half" idx="1"/>
          </p:nvPr>
        </p:nvSpPr>
        <p:spPr>
          <a:xfrm>
            <a:off x="533400" y="1219200"/>
            <a:ext cx="4038600" cy="5162128"/>
          </a:xfrm>
        </p:spPr>
        <p:txBody>
          <a:bodyPr>
            <a:normAutofit fontScale="92500" lnSpcReduction="10000"/>
          </a:bodyPr>
          <a:lstStyle/>
          <a:p>
            <a:pPr eaLnBrk="1" hangingPunct="1">
              <a:buFont typeface="Wingdings" pitchFamily="2" charset="2"/>
              <a:buNone/>
            </a:pPr>
            <a:r>
              <a:rPr lang="en-US" altLang="en-US" sz="2200" dirty="0" smtClean="0"/>
              <a:t>Current:  Since all the resistors are part of the SAME LOOP they each experience the SAME AMOUNT of current. </a:t>
            </a:r>
          </a:p>
          <a:p>
            <a:pPr eaLnBrk="1" hangingPunct="1">
              <a:buFont typeface="Wingdings" pitchFamily="2" charset="2"/>
              <a:buNone/>
            </a:pPr>
            <a:endParaRPr lang="en-US" altLang="en-US" sz="2200" dirty="0"/>
          </a:p>
          <a:p>
            <a:pPr>
              <a:buNone/>
            </a:pPr>
            <a:r>
              <a:rPr lang="en-US" altLang="en-US" sz="2400" dirty="0" smtClean="0"/>
              <a:t>Voltage:  As </a:t>
            </a:r>
            <a:r>
              <a:rPr lang="en-US" altLang="en-US" sz="2400" dirty="0"/>
              <a:t>the current goes through the circuit, the charges must USE ENERGY to get through the </a:t>
            </a:r>
            <a:r>
              <a:rPr lang="en-US" altLang="en-US" sz="2400" dirty="0" smtClean="0"/>
              <a:t>resistor.  All the resistors </a:t>
            </a:r>
            <a:r>
              <a:rPr lang="en-US" altLang="en-US" sz="2200" dirty="0" smtClean="0"/>
              <a:t>exist BETWEEN the terminals of the battery, meaning they SHARE the potential (voltage).  As the current moves through each resistor the voltage will drop</a:t>
            </a:r>
          </a:p>
        </p:txBody>
      </p:sp>
      <p:pic>
        <p:nvPicPr>
          <p:cNvPr id="4915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609600"/>
            <a:ext cx="2571750" cy="193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49157" name="Object 5"/>
          <p:cNvGraphicFramePr>
            <a:graphicFrameLocks noGrp="1" noChangeAspect="1"/>
          </p:cNvGraphicFramePr>
          <p:nvPr>
            <p:ph sz="half" idx="2"/>
            <p:extLst>
              <p:ext uri="{D42A27DB-BD31-4B8C-83A1-F6EECF244321}">
                <p14:modId xmlns:p14="http://schemas.microsoft.com/office/powerpoint/2010/main" val="2798354423"/>
              </p:ext>
            </p:extLst>
          </p:nvPr>
        </p:nvGraphicFramePr>
        <p:xfrm>
          <a:off x="4690417" y="2852936"/>
          <a:ext cx="4038600" cy="696912"/>
        </p:xfrm>
        <a:graphic>
          <a:graphicData uri="http://schemas.openxmlformats.org/presentationml/2006/ole">
            <mc:AlternateContent xmlns:mc="http://schemas.openxmlformats.org/markup-compatibility/2006">
              <mc:Choice xmlns:v="urn:schemas-microsoft-com:vml" Requires="v">
                <p:oleObj spid="_x0000_s4155" name="Equation" r:id="rId4" imgW="1396800" imgH="241200" progId="Equation.DSMT4">
                  <p:embed/>
                </p:oleObj>
              </mc:Choice>
              <mc:Fallback>
                <p:oleObj name="Equation" r:id="rId4" imgW="1396800" imgH="241200" progId="Equation.DSMT4">
                  <p:embed/>
                  <p:pic>
                    <p:nvPicPr>
                      <p:cNvPr id="0" name=""/>
                      <p:cNvPicPr>
                        <a:picLocks noChangeAspect="1" noChangeArrowheads="1"/>
                      </p:cNvPicPr>
                      <p:nvPr/>
                    </p:nvPicPr>
                    <p:blipFill>
                      <a:blip r:embed="rId5"/>
                      <a:srcRect/>
                      <a:stretch>
                        <a:fillRect/>
                      </a:stretch>
                    </p:blipFill>
                    <p:spPr bwMode="auto">
                      <a:xfrm>
                        <a:off x="4690417" y="2852936"/>
                        <a:ext cx="4038600" cy="6969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 name="Text Box 10"/>
          <p:cNvSpPr txBox="1">
            <a:spLocks noChangeArrowheads="1"/>
          </p:cNvSpPr>
          <p:nvPr/>
        </p:nvSpPr>
        <p:spPr bwMode="auto">
          <a:xfrm>
            <a:off x="5292080" y="4941168"/>
            <a:ext cx="283527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dirty="0">
                <a:solidFill>
                  <a:srgbClr val="FF0000"/>
                </a:solidFill>
              </a:rPr>
              <a:t>Note:</a:t>
            </a:r>
            <a:r>
              <a:rPr lang="en-US" altLang="en-US" dirty="0"/>
              <a:t> </a:t>
            </a:r>
            <a:r>
              <a:rPr lang="en-US" altLang="en-US" dirty="0" smtClean="0"/>
              <a:t>The terms </a:t>
            </a:r>
            <a:r>
              <a:rPr lang="en-US" altLang="en-US" dirty="0"/>
              <a:t>“effective” or “equivalent” </a:t>
            </a:r>
            <a:r>
              <a:rPr lang="en-US" altLang="en-US" dirty="0" smtClean="0"/>
              <a:t>may be used to </a:t>
            </a:r>
            <a:r>
              <a:rPr lang="en-US" altLang="en-US" dirty="0"/>
              <a:t>mean TOTAL!</a:t>
            </a:r>
          </a:p>
        </p:txBody>
      </p:sp>
      <p:graphicFrame>
        <p:nvGraphicFramePr>
          <p:cNvPr id="2" name="Object 1"/>
          <p:cNvGraphicFramePr>
            <a:graphicFrameLocks noChangeAspect="1"/>
          </p:cNvGraphicFramePr>
          <p:nvPr>
            <p:extLst>
              <p:ext uri="{D42A27DB-BD31-4B8C-83A1-F6EECF244321}">
                <p14:modId xmlns:p14="http://schemas.microsoft.com/office/powerpoint/2010/main" val="551813156"/>
              </p:ext>
            </p:extLst>
          </p:nvPr>
        </p:nvGraphicFramePr>
        <p:xfrm>
          <a:off x="4860032" y="3645024"/>
          <a:ext cx="3751996" cy="648072"/>
        </p:xfrm>
        <a:graphic>
          <a:graphicData uri="http://schemas.openxmlformats.org/presentationml/2006/ole">
            <mc:AlternateContent xmlns:mc="http://schemas.openxmlformats.org/markup-compatibility/2006">
              <mc:Choice xmlns:v="urn:schemas-microsoft-com:vml" Requires="v">
                <p:oleObj spid="_x0000_s4156" name="Equation" r:id="rId6" imgW="1396800" imgH="241200" progId="Equation.DSMT4">
                  <p:embed/>
                </p:oleObj>
              </mc:Choice>
              <mc:Fallback>
                <p:oleObj name="Equation" r:id="rId6" imgW="1396800" imgH="241200" progId="Equation.DSMT4">
                  <p:embed/>
                  <p:pic>
                    <p:nvPicPr>
                      <p:cNvPr id="0" name=""/>
                      <p:cNvPicPr/>
                      <p:nvPr/>
                    </p:nvPicPr>
                    <p:blipFill>
                      <a:blip r:embed="rId7"/>
                      <a:stretch>
                        <a:fillRect/>
                      </a:stretch>
                    </p:blipFill>
                    <p:spPr>
                      <a:xfrm>
                        <a:off x="4860032" y="3645024"/>
                        <a:ext cx="3751996" cy="648072"/>
                      </a:xfrm>
                      <a:prstGeom prst="rect">
                        <a:avLst/>
                      </a:prstGeom>
                    </p:spPr>
                  </p:pic>
                </p:oleObj>
              </mc:Fallback>
            </mc:AlternateContent>
          </a:graphicData>
        </a:graphic>
      </p:graphicFrame>
    </p:spTree>
    <p:extLst>
      <p:ext uri="{BB962C8B-B14F-4D97-AF65-F5344CB8AC3E}">
        <p14:creationId xmlns:p14="http://schemas.microsoft.com/office/powerpoint/2010/main" val="2121348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915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91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uiExpand="1" build="p"/>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altLang="en-US" smtClean="0"/>
              <a:t>Example</a:t>
            </a:r>
          </a:p>
        </p:txBody>
      </p:sp>
      <p:sp>
        <p:nvSpPr>
          <p:cNvPr id="51203" name="Rectangle 3"/>
          <p:cNvSpPr>
            <a:spLocks noGrp="1" noChangeArrowheads="1"/>
          </p:cNvSpPr>
          <p:nvPr>
            <p:ph type="body" idx="1"/>
          </p:nvPr>
        </p:nvSpPr>
        <p:spPr>
          <a:xfrm>
            <a:off x="3276600" y="609600"/>
            <a:ext cx="5562600" cy="4530725"/>
          </a:xfrm>
        </p:spPr>
        <p:txBody>
          <a:bodyPr/>
          <a:lstStyle/>
          <a:p>
            <a:pPr marL="495300" indent="-495300" eaLnBrk="1" hangingPunct="1">
              <a:lnSpc>
                <a:spcPct val="90000"/>
              </a:lnSpc>
              <a:buFont typeface="Wingdings" pitchFamily="2" charset="2"/>
              <a:buNone/>
            </a:pPr>
            <a:r>
              <a:rPr lang="en-US" altLang="en-US" sz="2600" smtClean="0"/>
              <a:t>A series circuit is shown to the left. </a:t>
            </a:r>
          </a:p>
          <a:p>
            <a:pPr marL="495300" indent="-495300" eaLnBrk="1" hangingPunct="1">
              <a:lnSpc>
                <a:spcPct val="90000"/>
              </a:lnSpc>
              <a:buClr>
                <a:srgbClr val="FF0000"/>
              </a:buClr>
              <a:buFont typeface="Wingdings" pitchFamily="2" charset="2"/>
              <a:buAutoNum type="alphaLcParenR"/>
            </a:pPr>
            <a:r>
              <a:rPr lang="en-US" altLang="en-US" sz="2600" smtClean="0"/>
              <a:t>What is the total resistance?</a:t>
            </a:r>
          </a:p>
          <a:p>
            <a:pPr marL="495300" indent="-495300" eaLnBrk="1" hangingPunct="1">
              <a:lnSpc>
                <a:spcPct val="90000"/>
              </a:lnSpc>
              <a:buClr>
                <a:srgbClr val="FF0000"/>
              </a:buClr>
              <a:buFont typeface="Wingdings" pitchFamily="2" charset="2"/>
              <a:buAutoNum type="alphaLcParenR"/>
            </a:pPr>
            <a:endParaRPr lang="en-US" altLang="en-US" sz="2600" smtClean="0"/>
          </a:p>
          <a:p>
            <a:pPr marL="495300" indent="-495300" eaLnBrk="1" hangingPunct="1">
              <a:lnSpc>
                <a:spcPct val="90000"/>
              </a:lnSpc>
              <a:buClr>
                <a:srgbClr val="FF0000"/>
              </a:buClr>
              <a:buFont typeface="Wingdings" pitchFamily="2" charset="2"/>
              <a:buAutoNum type="alphaLcParenR"/>
            </a:pPr>
            <a:r>
              <a:rPr lang="en-US" altLang="en-US" sz="2600" smtClean="0"/>
              <a:t>What is the total current?</a:t>
            </a:r>
          </a:p>
          <a:p>
            <a:pPr marL="495300" indent="-495300" eaLnBrk="1" hangingPunct="1">
              <a:lnSpc>
                <a:spcPct val="90000"/>
              </a:lnSpc>
              <a:buClr>
                <a:srgbClr val="FF0000"/>
              </a:buClr>
              <a:buFont typeface="Wingdings" pitchFamily="2" charset="2"/>
              <a:buAutoNum type="alphaLcParenR"/>
            </a:pPr>
            <a:endParaRPr lang="en-US" altLang="en-US" sz="2600" smtClean="0"/>
          </a:p>
          <a:p>
            <a:pPr marL="495300" indent="-495300" eaLnBrk="1" hangingPunct="1">
              <a:lnSpc>
                <a:spcPct val="90000"/>
              </a:lnSpc>
              <a:buClr>
                <a:srgbClr val="FF0000"/>
              </a:buClr>
              <a:buFont typeface="Wingdings" pitchFamily="2" charset="2"/>
              <a:buAutoNum type="alphaLcParenR"/>
            </a:pPr>
            <a:r>
              <a:rPr lang="en-US" altLang="en-US" sz="2600" smtClean="0"/>
              <a:t>What is the current across EACH resistor? </a:t>
            </a:r>
            <a:br>
              <a:rPr lang="en-US" altLang="en-US" sz="2600" smtClean="0"/>
            </a:br>
            <a:r>
              <a:rPr lang="en-US" altLang="en-US" sz="2600" smtClean="0"/>
              <a:t> </a:t>
            </a:r>
          </a:p>
          <a:p>
            <a:pPr marL="495300" indent="-495300" eaLnBrk="1" hangingPunct="1">
              <a:lnSpc>
                <a:spcPct val="90000"/>
              </a:lnSpc>
              <a:buClr>
                <a:srgbClr val="FF0000"/>
              </a:buClr>
              <a:buFont typeface="Wingdings" pitchFamily="2" charset="2"/>
              <a:buAutoNum type="alphaLcParenR"/>
            </a:pPr>
            <a:r>
              <a:rPr lang="en-US" altLang="en-US" sz="2600" smtClean="0"/>
              <a:t>What is the voltage drop across each resistor?( Apply Ohm's law to each resistor separately) </a:t>
            </a:r>
          </a:p>
        </p:txBody>
      </p:sp>
      <p:pic>
        <p:nvPicPr>
          <p:cNvPr id="5120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295400"/>
            <a:ext cx="2590800" cy="2382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749" name="Text Box 5"/>
          <p:cNvSpPr txBox="1">
            <a:spLocks noChangeArrowheads="1"/>
          </p:cNvSpPr>
          <p:nvPr/>
        </p:nvSpPr>
        <p:spPr bwMode="auto">
          <a:xfrm>
            <a:off x="4495800" y="1524000"/>
            <a:ext cx="28876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b="1">
                <a:solidFill>
                  <a:srgbClr val="FF0000"/>
                </a:solidFill>
              </a:rPr>
              <a:t>R(series) = 1 + 2 + 3 = 6</a:t>
            </a:r>
            <a:r>
              <a:rPr lang="en-US" altLang="en-US" b="1">
                <a:solidFill>
                  <a:srgbClr val="FF0000"/>
                </a:solidFill>
                <a:latin typeface="Symbol" pitchFamily="-107" charset="2"/>
              </a:rPr>
              <a:t>W</a:t>
            </a:r>
          </a:p>
        </p:txBody>
      </p:sp>
      <p:sp>
        <p:nvSpPr>
          <p:cNvPr id="31750" name="Text Box 6"/>
          <p:cNvSpPr txBox="1">
            <a:spLocks noChangeArrowheads="1"/>
          </p:cNvSpPr>
          <p:nvPr/>
        </p:nvSpPr>
        <p:spPr bwMode="auto">
          <a:xfrm>
            <a:off x="4495800" y="2362200"/>
            <a:ext cx="28829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b="1">
                <a:solidFill>
                  <a:srgbClr val="FF0000"/>
                </a:solidFill>
                <a:latin typeface="Symbol" pitchFamily="-107" charset="2"/>
              </a:rPr>
              <a:t>D</a:t>
            </a:r>
            <a:r>
              <a:rPr lang="en-US" altLang="en-US" b="1">
                <a:solidFill>
                  <a:srgbClr val="FF0000"/>
                </a:solidFill>
              </a:rPr>
              <a:t>V=IR      12=I(6)     I = 2A</a:t>
            </a:r>
          </a:p>
        </p:txBody>
      </p:sp>
      <p:sp>
        <p:nvSpPr>
          <p:cNvPr id="31751" name="Text Box 7"/>
          <p:cNvSpPr txBox="1">
            <a:spLocks noChangeArrowheads="1"/>
          </p:cNvSpPr>
          <p:nvPr/>
        </p:nvSpPr>
        <p:spPr bwMode="auto">
          <a:xfrm>
            <a:off x="5334000" y="3352800"/>
            <a:ext cx="2762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b="1">
                <a:solidFill>
                  <a:srgbClr val="FF0000"/>
                </a:solidFill>
              </a:rPr>
              <a:t>They EACH get 2 amps!</a:t>
            </a:r>
          </a:p>
        </p:txBody>
      </p:sp>
      <p:sp>
        <p:nvSpPr>
          <p:cNvPr id="31752" name="Text Box 8"/>
          <p:cNvSpPr txBox="1">
            <a:spLocks noChangeArrowheads="1"/>
          </p:cNvSpPr>
          <p:nvPr/>
        </p:nvSpPr>
        <p:spPr bwMode="auto">
          <a:xfrm>
            <a:off x="1447800" y="5105400"/>
            <a:ext cx="5670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b="1">
                <a:solidFill>
                  <a:srgbClr val="FF0000"/>
                </a:solidFill>
              </a:rPr>
              <a:t>V</a:t>
            </a:r>
            <a:r>
              <a:rPr lang="en-US" altLang="en-US" sz="1600" b="1" baseline="-25000">
                <a:solidFill>
                  <a:srgbClr val="FF0000"/>
                </a:solidFill>
              </a:rPr>
              <a:t>1</a:t>
            </a:r>
            <a:r>
              <a:rPr lang="en-US" altLang="en-US" sz="1600" b="1" baseline="-25000">
                <a:solidFill>
                  <a:srgbClr val="FF0000"/>
                </a:solidFill>
                <a:latin typeface="Symbol" pitchFamily="-107" charset="2"/>
              </a:rPr>
              <a:t>W</a:t>
            </a:r>
            <a:r>
              <a:rPr lang="en-US" altLang="en-US" sz="1600" b="1">
                <a:solidFill>
                  <a:srgbClr val="FF0000"/>
                </a:solidFill>
                <a:latin typeface="Symbol" pitchFamily="-107" charset="2"/>
              </a:rPr>
              <a:t>=(2)(1)= </a:t>
            </a:r>
            <a:r>
              <a:rPr lang="en-US" altLang="en-US" sz="1600" b="1">
                <a:solidFill>
                  <a:srgbClr val="0000FF"/>
                </a:solidFill>
              </a:rPr>
              <a:t>2 V</a:t>
            </a:r>
            <a:r>
              <a:rPr lang="en-US" altLang="en-US" sz="1600" b="1">
                <a:solidFill>
                  <a:srgbClr val="FF0000"/>
                </a:solidFill>
              </a:rPr>
              <a:t>	V</a:t>
            </a:r>
            <a:r>
              <a:rPr lang="en-US" altLang="en-US" sz="1600" b="1" baseline="-25000">
                <a:solidFill>
                  <a:srgbClr val="FF0000"/>
                </a:solidFill>
              </a:rPr>
              <a:t>3</a:t>
            </a:r>
            <a:r>
              <a:rPr lang="en-US" altLang="en-US" sz="1600" b="1" baseline="-25000">
                <a:solidFill>
                  <a:srgbClr val="FF0000"/>
                </a:solidFill>
                <a:latin typeface="Symbol" pitchFamily="-107" charset="2"/>
              </a:rPr>
              <a:t>W</a:t>
            </a:r>
            <a:r>
              <a:rPr lang="en-US" altLang="en-US" sz="1600" b="1">
                <a:solidFill>
                  <a:srgbClr val="FF0000"/>
                </a:solidFill>
              </a:rPr>
              <a:t>=(2)(3)= </a:t>
            </a:r>
            <a:r>
              <a:rPr lang="en-US" altLang="en-US" sz="1600" b="1">
                <a:solidFill>
                  <a:srgbClr val="0000FF"/>
                </a:solidFill>
              </a:rPr>
              <a:t>6V</a:t>
            </a:r>
            <a:r>
              <a:rPr lang="en-US" altLang="en-US" sz="1600" b="1">
                <a:solidFill>
                  <a:srgbClr val="FF0000"/>
                </a:solidFill>
              </a:rPr>
              <a:t>	V</a:t>
            </a:r>
            <a:r>
              <a:rPr lang="en-US" altLang="en-US" sz="1600" b="1" baseline="-25000">
                <a:solidFill>
                  <a:srgbClr val="FF0000"/>
                </a:solidFill>
              </a:rPr>
              <a:t>2</a:t>
            </a:r>
            <a:r>
              <a:rPr lang="en-US" altLang="en-US" sz="1600" b="1" baseline="-25000">
                <a:solidFill>
                  <a:srgbClr val="FF0000"/>
                </a:solidFill>
                <a:latin typeface="Symbol" pitchFamily="-107" charset="2"/>
              </a:rPr>
              <a:t>W</a:t>
            </a:r>
            <a:r>
              <a:rPr lang="en-US" altLang="en-US" sz="1600" b="1">
                <a:solidFill>
                  <a:srgbClr val="FF0000"/>
                </a:solidFill>
              </a:rPr>
              <a:t>=(2)(2)= </a:t>
            </a:r>
            <a:r>
              <a:rPr lang="en-US" altLang="en-US" sz="1600" b="1">
                <a:solidFill>
                  <a:srgbClr val="0000FF"/>
                </a:solidFill>
              </a:rPr>
              <a:t>4V</a:t>
            </a:r>
            <a:r>
              <a:rPr lang="en-US" altLang="en-US" sz="1600" b="1">
                <a:solidFill>
                  <a:srgbClr val="FF0000"/>
                </a:solidFill>
              </a:rPr>
              <a:t>	</a:t>
            </a:r>
            <a:endParaRPr lang="en-US" altLang="en-US" b="1">
              <a:solidFill>
                <a:srgbClr val="FF0000"/>
              </a:solidFill>
            </a:endParaRPr>
          </a:p>
        </p:txBody>
      </p:sp>
      <p:sp>
        <p:nvSpPr>
          <p:cNvPr id="31753" name="Text Box 9"/>
          <p:cNvSpPr txBox="1">
            <a:spLocks noChangeArrowheads="1"/>
          </p:cNvSpPr>
          <p:nvPr/>
        </p:nvSpPr>
        <p:spPr bwMode="auto">
          <a:xfrm>
            <a:off x="517525" y="5599113"/>
            <a:ext cx="7423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b="1">
                <a:solidFill>
                  <a:srgbClr val="0000FF"/>
                </a:solidFill>
              </a:rPr>
              <a:t>Notice that the individual VOLTAGE DROPS add up to the TOTAL!!</a:t>
            </a:r>
          </a:p>
        </p:txBody>
      </p:sp>
    </p:spTree>
    <p:extLst>
      <p:ext uri="{BB962C8B-B14F-4D97-AF65-F5344CB8AC3E}">
        <p14:creationId xmlns:p14="http://schemas.microsoft.com/office/powerpoint/2010/main" val="2513799270"/>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1749"/>
                                        </p:tgtEl>
                                        <p:attrNameLst>
                                          <p:attrName>style.visibility</p:attrName>
                                        </p:attrNameLst>
                                      </p:cBhvr>
                                      <p:to>
                                        <p:strVal val="visible"/>
                                      </p:to>
                                    </p:set>
                                    <p:anim calcmode="lin" valueType="num">
                                      <p:cBhvr additive="base">
                                        <p:cTn id="7" dur="500" fill="hold"/>
                                        <p:tgtEl>
                                          <p:spTgt spid="31749"/>
                                        </p:tgtEl>
                                        <p:attrNameLst>
                                          <p:attrName>ppt_x</p:attrName>
                                        </p:attrNameLst>
                                      </p:cBhvr>
                                      <p:tavLst>
                                        <p:tav tm="0">
                                          <p:val>
                                            <p:strVal val="#ppt_x"/>
                                          </p:val>
                                        </p:tav>
                                        <p:tav tm="100000">
                                          <p:val>
                                            <p:strVal val="#ppt_x"/>
                                          </p:val>
                                        </p:tav>
                                      </p:tavLst>
                                    </p:anim>
                                    <p:anim calcmode="lin" valueType="num">
                                      <p:cBhvr additive="base">
                                        <p:cTn id="8" dur="500" fill="hold"/>
                                        <p:tgtEl>
                                          <p:spTgt spid="3174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1750">
                                            <p:txEl>
                                              <p:pRg st="0" end="0"/>
                                            </p:txEl>
                                          </p:spTgt>
                                        </p:tgtEl>
                                        <p:attrNameLst>
                                          <p:attrName>style.visibility</p:attrName>
                                        </p:attrNameLst>
                                      </p:cBhvr>
                                      <p:to>
                                        <p:strVal val="visible"/>
                                      </p:to>
                                    </p:set>
                                    <p:anim calcmode="lin" valueType="num">
                                      <p:cBhvr additive="base">
                                        <p:cTn id="13" dur="500" fill="hold"/>
                                        <p:tgtEl>
                                          <p:spTgt spid="3175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175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1751"/>
                                        </p:tgtEl>
                                        <p:attrNameLst>
                                          <p:attrName>style.visibility</p:attrName>
                                        </p:attrNameLst>
                                      </p:cBhvr>
                                      <p:to>
                                        <p:strVal val="visible"/>
                                      </p:to>
                                    </p:set>
                                    <p:anim calcmode="lin" valueType="num">
                                      <p:cBhvr additive="base">
                                        <p:cTn id="19" dur="500" fill="hold"/>
                                        <p:tgtEl>
                                          <p:spTgt spid="31751"/>
                                        </p:tgtEl>
                                        <p:attrNameLst>
                                          <p:attrName>ppt_x</p:attrName>
                                        </p:attrNameLst>
                                      </p:cBhvr>
                                      <p:tavLst>
                                        <p:tav tm="0">
                                          <p:val>
                                            <p:strVal val="#ppt_x"/>
                                          </p:val>
                                        </p:tav>
                                        <p:tav tm="100000">
                                          <p:val>
                                            <p:strVal val="#ppt_x"/>
                                          </p:val>
                                        </p:tav>
                                      </p:tavLst>
                                    </p:anim>
                                    <p:anim calcmode="lin" valueType="num">
                                      <p:cBhvr additive="base">
                                        <p:cTn id="20" dur="500" fill="hold"/>
                                        <p:tgtEl>
                                          <p:spTgt spid="31751"/>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1752"/>
                                        </p:tgtEl>
                                        <p:attrNameLst>
                                          <p:attrName>style.visibility</p:attrName>
                                        </p:attrNameLst>
                                      </p:cBhvr>
                                      <p:to>
                                        <p:strVal val="visible"/>
                                      </p:to>
                                    </p:set>
                                    <p:anim calcmode="lin" valueType="num">
                                      <p:cBhvr additive="base">
                                        <p:cTn id="25" dur="500" fill="hold"/>
                                        <p:tgtEl>
                                          <p:spTgt spid="31752"/>
                                        </p:tgtEl>
                                        <p:attrNameLst>
                                          <p:attrName>ppt_x</p:attrName>
                                        </p:attrNameLst>
                                      </p:cBhvr>
                                      <p:tavLst>
                                        <p:tav tm="0">
                                          <p:val>
                                            <p:strVal val="#ppt_x"/>
                                          </p:val>
                                        </p:tav>
                                        <p:tav tm="100000">
                                          <p:val>
                                            <p:strVal val="#ppt_x"/>
                                          </p:val>
                                        </p:tav>
                                      </p:tavLst>
                                    </p:anim>
                                    <p:anim calcmode="lin" valueType="num">
                                      <p:cBhvr additive="base">
                                        <p:cTn id="26" dur="500" fill="hold"/>
                                        <p:tgtEl>
                                          <p:spTgt spid="31752"/>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31753"/>
                                        </p:tgtEl>
                                        <p:attrNameLst>
                                          <p:attrName>style.visibility</p:attrName>
                                        </p:attrNameLst>
                                      </p:cBhvr>
                                      <p:to>
                                        <p:strVal val="visible"/>
                                      </p:to>
                                    </p:set>
                                    <p:animEffect transition="in" filter="checkerboard(across)">
                                      <p:cBhvr>
                                        <p:cTn id="31" dur="500"/>
                                        <p:tgtEl>
                                          <p:spTgt spid="317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9" grpId="0"/>
      <p:bldP spid="31751" grpId="0"/>
      <p:bldP spid="31752" grpId="0"/>
      <p:bldP spid="3175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0" y="0"/>
            <a:ext cx="9144000" cy="6858000"/>
          </a:xfrm>
          <a:prstGeom prst="roundRect">
            <a:avLst>
              <a:gd name="adj" fmla="val 8225"/>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457200" marR="0" lvl="1" indent="0" algn="l" defTabSz="914400" rtl="0" eaLnBrk="1" fontAlgn="base" latinLnBrk="0" hangingPunct="1">
              <a:lnSpc>
                <a:spcPct val="100000"/>
              </a:lnSpc>
              <a:spcBef>
                <a:spcPct val="0"/>
              </a:spcBef>
              <a:spcAft>
                <a:spcPct val="0"/>
              </a:spcAft>
              <a:buClrTx/>
              <a:buSzTx/>
              <a:tabLst/>
            </a:pPr>
            <a:r>
              <a:rPr kumimoji="0" lang="en-US" sz="3600" b="1" i="0" u="none" strike="noStrike" cap="none" normalizeH="0" baseline="0" dirty="0" smtClean="0">
                <a:ln>
                  <a:noFill/>
                </a:ln>
                <a:solidFill>
                  <a:schemeClr val="tx1"/>
                </a:solidFill>
                <a:effectLst/>
                <a:latin typeface="Calibri" pitchFamily="34" charset="0"/>
              </a:rPr>
              <a:t>Parallel:</a:t>
            </a:r>
            <a:r>
              <a:rPr kumimoji="0" lang="en-US" sz="3600" i="0" u="none" strike="noStrike" cap="none" normalizeH="0" baseline="0" dirty="0" smtClean="0">
                <a:ln>
                  <a:noFill/>
                </a:ln>
                <a:solidFill>
                  <a:schemeClr val="tx1"/>
                </a:solidFill>
                <a:effectLst/>
                <a:latin typeface="Calibri" pitchFamily="34" charset="0"/>
              </a:rPr>
              <a:t> multiple</a:t>
            </a:r>
            <a:r>
              <a:rPr kumimoji="0" lang="en-US" sz="3600" i="0" u="none" strike="noStrike" cap="none" normalizeH="0" dirty="0" smtClean="0">
                <a:ln>
                  <a:noFill/>
                </a:ln>
                <a:solidFill>
                  <a:schemeClr val="tx1"/>
                </a:solidFill>
                <a:effectLst/>
                <a:latin typeface="Calibri" pitchFamily="34" charset="0"/>
              </a:rPr>
              <a:t> pathways for current to flow.  If one device burns out, the others will still receive current.</a:t>
            </a:r>
          </a:p>
          <a:p>
            <a:pPr marL="457200" marR="0" lvl="1" indent="0" algn="l" defTabSz="914400" rtl="0" eaLnBrk="1" fontAlgn="base" latinLnBrk="0" hangingPunct="1">
              <a:lnSpc>
                <a:spcPct val="100000"/>
              </a:lnSpc>
              <a:spcBef>
                <a:spcPct val="0"/>
              </a:spcBef>
              <a:spcAft>
                <a:spcPct val="0"/>
              </a:spcAft>
              <a:buClrTx/>
              <a:buSzTx/>
              <a:tabLst/>
            </a:pPr>
            <a:endParaRPr lang="en-US" sz="3600" b="1" baseline="0" dirty="0">
              <a:solidFill>
                <a:schemeClr val="tx1"/>
              </a:solidFill>
              <a:latin typeface="Calibri" pitchFamily="34" charset="0"/>
            </a:endParaRPr>
          </a:p>
          <a:p>
            <a:pPr marL="457200" marR="0" lvl="1" indent="0" algn="l" defTabSz="914400" rtl="0" eaLnBrk="1" fontAlgn="base" latinLnBrk="0" hangingPunct="1">
              <a:lnSpc>
                <a:spcPct val="100000"/>
              </a:lnSpc>
              <a:spcBef>
                <a:spcPct val="0"/>
              </a:spcBef>
              <a:spcAft>
                <a:spcPct val="0"/>
              </a:spcAft>
              <a:buClrTx/>
              <a:buSzTx/>
              <a:tabLst/>
            </a:pPr>
            <a:r>
              <a:rPr kumimoji="0" lang="en-US" sz="3600" i="0" u="none" strike="noStrike" cap="none" normalizeH="0" dirty="0" smtClean="0">
                <a:ln>
                  <a:noFill/>
                </a:ln>
                <a:solidFill>
                  <a:schemeClr val="tx1"/>
                </a:solidFill>
                <a:effectLst/>
                <a:latin typeface="Calibri" pitchFamily="34" charset="0"/>
              </a:rPr>
              <a:t>Adding devices in parallel</a:t>
            </a:r>
            <a:r>
              <a:rPr kumimoji="0" lang="en-US" sz="3600" b="1" i="0" u="none" strike="noStrike" cap="none" normalizeH="0" dirty="0" smtClean="0">
                <a:ln>
                  <a:noFill/>
                </a:ln>
                <a:solidFill>
                  <a:schemeClr val="tx1"/>
                </a:solidFill>
                <a:effectLst/>
                <a:latin typeface="Calibri" pitchFamily="34" charset="0"/>
              </a:rPr>
              <a:t> decreases </a:t>
            </a:r>
            <a:r>
              <a:rPr kumimoji="0" lang="en-US" sz="3600" i="0" u="none" strike="noStrike" cap="none" normalizeH="0" dirty="0" smtClean="0">
                <a:ln>
                  <a:noFill/>
                </a:ln>
                <a:solidFill>
                  <a:schemeClr val="tx1"/>
                </a:solidFill>
                <a:effectLst/>
                <a:latin typeface="Calibri" pitchFamily="34" charset="0"/>
              </a:rPr>
              <a:t>total resistance</a:t>
            </a:r>
            <a:endParaRPr kumimoji="0" lang="en-US" sz="3600" i="0" u="none" strike="noStrike" cap="none" normalizeH="0" baseline="0" dirty="0" smtClean="0">
              <a:ln>
                <a:noFill/>
              </a:ln>
              <a:solidFill>
                <a:schemeClr val="tx1"/>
              </a:solidFill>
              <a:effectLst/>
              <a:latin typeface="Calibri" pitchFamily="34" charset="0"/>
            </a:endParaRPr>
          </a:p>
          <a:p>
            <a:pPr marL="457200" marR="0" lvl="1" indent="0" algn="l" defTabSz="914400" rtl="0" eaLnBrk="1" fontAlgn="base" latinLnBrk="0" hangingPunct="1">
              <a:lnSpc>
                <a:spcPct val="100000"/>
              </a:lnSpc>
              <a:spcBef>
                <a:spcPct val="0"/>
              </a:spcBef>
              <a:spcAft>
                <a:spcPts val="1000"/>
              </a:spcAft>
              <a:buClrTx/>
              <a:buSzTx/>
              <a:buFontTx/>
              <a:buNone/>
              <a:tabLst/>
            </a:pPr>
            <a:endParaRPr kumimoji="0" lang="en-US" sz="3600" b="0" i="0" u="none" strike="noStrike" cap="none" normalizeH="0" baseline="0" dirty="0" smtClean="0">
              <a:ln>
                <a:noFill/>
              </a:ln>
              <a:solidFill>
                <a:schemeClr val="tx1"/>
              </a:solidFill>
              <a:effectLst/>
              <a:latin typeface="Times New Roman" pitchFamily="18" charset="0"/>
            </a:endParaRPr>
          </a:p>
          <a:p>
            <a:pPr marL="457200" marR="0" lvl="1" indent="0" algn="l" defTabSz="914400" rtl="0" eaLnBrk="1" fontAlgn="base" latinLnBrk="0" hangingPunct="1">
              <a:lnSpc>
                <a:spcPct val="100000"/>
              </a:lnSpc>
              <a:spcBef>
                <a:spcPct val="0"/>
              </a:spcBef>
              <a:spcAft>
                <a:spcPts val="1000"/>
              </a:spcAft>
              <a:buClrTx/>
              <a:buSzTx/>
              <a:buFontTx/>
              <a:buNone/>
              <a:tabLst/>
            </a:pPr>
            <a:r>
              <a:rPr kumimoji="0" lang="en-US" sz="3600" b="0" i="0" u="none" strike="noStrike" cap="none" normalizeH="0" baseline="0" dirty="0" smtClean="0">
                <a:ln>
                  <a:noFill/>
                </a:ln>
                <a:solidFill>
                  <a:schemeClr val="tx1"/>
                </a:solidFill>
                <a:effectLst/>
                <a:latin typeface="Calibri" pitchFamily="34" charset="0"/>
              </a:rPr>
              <a:t>Ex. Draw a circuit with a battery connected to two resistors in parallel.</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600" b="0"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600" b="0"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6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6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6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6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6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Arial" pitchFamily="34" charset="0"/>
            </a:endParaRPr>
          </a:p>
        </p:txBody>
      </p:sp>
      <p:graphicFrame>
        <p:nvGraphicFramePr>
          <p:cNvPr id="2" name="Object 1"/>
          <p:cNvGraphicFramePr>
            <a:graphicFrameLocks noGrp="1" noChangeAspect="1"/>
          </p:cNvGraphicFramePr>
          <p:nvPr>
            <p:extLst>
              <p:ext uri="{D42A27DB-BD31-4B8C-83A1-F6EECF244321}">
                <p14:modId xmlns:p14="http://schemas.microsoft.com/office/powerpoint/2010/main" val="929472061"/>
              </p:ext>
            </p:extLst>
          </p:nvPr>
        </p:nvGraphicFramePr>
        <p:xfrm>
          <a:off x="4427984" y="2991643"/>
          <a:ext cx="2592288" cy="948439"/>
        </p:xfrm>
        <a:graphic>
          <a:graphicData uri="http://schemas.openxmlformats.org/presentationml/2006/ole">
            <mc:AlternateContent xmlns:mc="http://schemas.openxmlformats.org/markup-compatibility/2006">
              <mc:Choice xmlns:v="urn:schemas-microsoft-com:vml" Requires="v">
                <p:oleObj spid="_x0000_s15392" name="Equation" r:id="rId3" imgW="1180800" imgH="431640" progId="Equation.DSMT4">
                  <p:embed/>
                </p:oleObj>
              </mc:Choice>
              <mc:Fallback>
                <p:oleObj name="Equation" r:id="rId3" imgW="1180800" imgH="431640" progId="Equation.DSMT4">
                  <p:embed/>
                  <p:pic>
                    <p:nvPicPr>
                      <p:cNvPr id="0" name="Object 18"/>
                      <p:cNvPicPr>
                        <a:picLocks noGrp="1" noChangeAspect="1" noChangeArrowheads="1"/>
                      </p:cNvPicPr>
                      <p:nvPr/>
                    </p:nvPicPr>
                    <p:blipFill>
                      <a:blip r:embed="rId4"/>
                      <a:srcRect/>
                      <a:stretch>
                        <a:fillRect/>
                      </a:stretch>
                    </p:blipFill>
                    <p:spPr bwMode="auto">
                      <a:xfrm>
                        <a:off x="4427984" y="2991643"/>
                        <a:ext cx="2592288" cy="948439"/>
                      </a:xfrm>
                      <a:prstGeom prst="rect">
                        <a:avLst/>
                      </a:prstGeom>
                      <a:noFill/>
                      <a:ln>
                        <a:noFill/>
                      </a:ln>
                      <a:effectLst/>
                    </p:spPr>
                  </p:pic>
                </p:oleObj>
              </mc:Fallback>
            </mc:AlternateContent>
          </a:graphicData>
        </a:graphic>
      </p:graphicFrame>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074">
                                            <p:txEl>
                                              <p:pRg st="0" end="0"/>
                                            </p:txEl>
                                          </p:spTgt>
                                        </p:tgtEl>
                                        <p:attrNameLst>
                                          <p:attrName>style.visibility</p:attrName>
                                        </p:attrNameLst>
                                      </p:cBhvr>
                                      <p:to>
                                        <p:strVal val="visible"/>
                                      </p:to>
                                    </p:set>
                                    <p:anim calcmode="lin" valueType="num">
                                      <p:cBhvr>
                                        <p:cTn id="7" dur="1000" fill="hold"/>
                                        <p:tgtEl>
                                          <p:spTgt spid="3074">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074">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07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074">
                                            <p:txEl>
                                              <p:pRg st="2" end="2"/>
                                            </p:txEl>
                                          </p:spTgt>
                                        </p:tgtEl>
                                        <p:attrNameLst>
                                          <p:attrName>style.visibility</p:attrName>
                                        </p:attrNameLst>
                                      </p:cBhvr>
                                      <p:to>
                                        <p:strVal val="visible"/>
                                      </p:to>
                                    </p:set>
                                    <p:anim calcmode="lin" valueType="num">
                                      <p:cBhvr>
                                        <p:cTn id="14" dur="1000" fill="hold"/>
                                        <p:tgtEl>
                                          <p:spTgt spid="3074">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3074">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07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55" presetClass="entr" presetSubtype="0" fill="hold" nodeType="clickEffect">
                                  <p:stCondLst>
                                    <p:cond delay="0"/>
                                  </p:stCondLst>
                                  <p:childTnLst>
                                    <p:set>
                                      <p:cBhvr>
                                        <p:cTn id="24" dur="1" fill="hold">
                                          <p:stCondLst>
                                            <p:cond delay="0"/>
                                          </p:stCondLst>
                                        </p:cTn>
                                        <p:tgtEl>
                                          <p:spTgt spid="3074">
                                            <p:txEl>
                                              <p:pRg st="4" end="4"/>
                                            </p:txEl>
                                          </p:spTgt>
                                        </p:tgtEl>
                                        <p:attrNameLst>
                                          <p:attrName>style.visibility</p:attrName>
                                        </p:attrNameLst>
                                      </p:cBhvr>
                                      <p:to>
                                        <p:strVal val="visible"/>
                                      </p:to>
                                    </p:set>
                                    <p:anim calcmode="lin" valueType="num">
                                      <p:cBhvr>
                                        <p:cTn id="25" dur="1000" fill="hold"/>
                                        <p:tgtEl>
                                          <p:spTgt spid="3074">
                                            <p:txEl>
                                              <p:pRg st="4" end="4"/>
                                            </p:txEl>
                                          </p:spTgt>
                                        </p:tgtEl>
                                        <p:attrNameLst>
                                          <p:attrName>ppt_w</p:attrName>
                                        </p:attrNameLst>
                                      </p:cBhvr>
                                      <p:tavLst>
                                        <p:tav tm="0">
                                          <p:val>
                                            <p:strVal val="#ppt_w*0.70"/>
                                          </p:val>
                                        </p:tav>
                                        <p:tav tm="100000">
                                          <p:val>
                                            <p:strVal val="#ppt_w"/>
                                          </p:val>
                                        </p:tav>
                                      </p:tavLst>
                                    </p:anim>
                                    <p:anim calcmode="lin" valueType="num">
                                      <p:cBhvr>
                                        <p:cTn id="26" dur="1000" fill="hold"/>
                                        <p:tgtEl>
                                          <p:spTgt spid="3074">
                                            <p:txEl>
                                              <p:pRg st="4" end="4"/>
                                            </p:txEl>
                                          </p:spTgt>
                                        </p:tgtEl>
                                        <p:attrNameLst>
                                          <p:attrName>ppt_h</p:attrName>
                                        </p:attrNameLst>
                                      </p:cBhvr>
                                      <p:tavLst>
                                        <p:tav tm="0">
                                          <p:val>
                                            <p:strVal val="#ppt_h"/>
                                          </p:val>
                                        </p:tav>
                                        <p:tav tm="100000">
                                          <p:val>
                                            <p:strVal val="#ppt_h"/>
                                          </p:val>
                                        </p:tav>
                                      </p:tavLst>
                                    </p:anim>
                                    <p:animEffect transition="in" filter="fade">
                                      <p:cBhvr>
                                        <p:cTn id="27" dur="1000"/>
                                        <p:tgtEl>
                                          <p:spTgt spid="307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altLang="en-US" smtClean="0"/>
              <a:t>Parallel Circuit</a:t>
            </a:r>
          </a:p>
        </p:txBody>
      </p:sp>
      <p:sp>
        <p:nvSpPr>
          <p:cNvPr id="52227" name="Rectangle 3"/>
          <p:cNvSpPr>
            <a:spLocks noGrp="1" noChangeArrowheads="1"/>
          </p:cNvSpPr>
          <p:nvPr>
            <p:ph type="body" sz="half" idx="1"/>
          </p:nvPr>
        </p:nvSpPr>
        <p:spPr>
          <a:xfrm>
            <a:off x="190500" y="1340768"/>
            <a:ext cx="4038600" cy="1981200"/>
          </a:xfrm>
        </p:spPr>
        <p:txBody>
          <a:bodyPr>
            <a:normAutofit fontScale="92500"/>
          </a:bodyPr>
          <a:lstStyle/>
          <a:p>
            <a:pPr eaLnBrk="1" hangingPunct="1">
              <a:lnSpc>
                <a:spcPct val="90000"/>
              </a:lnSpc>
              <a:buFont typeface="Wingdings" pitchFamily="2" charset="2"/>
              <a:buNone/>
            </a:pPr>
            <a:r>
              <a:rPr lang="en-US" altLang="en-US" sz="2400" dirty="0" smtClean="0"/>
              <a:t>Current:  In a parallel circuit, we have multiple loops. So the current splits up among the loops with the individual loop currents </a:t>
            </a:r>
            <a:r>
              <a:rPr lang="en-US" altLang="en-US" sz="2400" b="1" dirty="0" smtClean="0">
                <a:solidFill>
                  <a:srgbClr val="FF0000"/>
                </a:solidFill>
              </a:rPr>
              <a:t>adding</a:t>
            </a:r>
            <a:r>
              <a:rPr lang="en-US" altLang="en-US" sz="2400" dirty="0" smtClean="0"/>
              <a:t> to the total current</a:t>
            </a:r>
          </a:p>
        </p:txBody>
      </p:sp>
      <p:pic>
        <p:nvPicPr>
          <p:cNvPr id="52228" name="Picture 4" descr="a17_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114800" y="381000"/>
            <a:ext cx="4629150" cy="173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3733800"/>
            <a:ext cx="2619375"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2230" name="Text Box 6"/>
          <p:cNvSpPr txBox="1">
            <a:spLocks noChangeArrowheads="1"/>
          </p:cNvSpPr>
          <p:nvPr/>
        </p:nvSpPr>
        <p:spPr bwMode="auto">
          <a:xfrm>
            <a:off x="4355976" y="3501008"/>
            <a:ext cx="4283075"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dirty="0" smtClean="0"/>
              <a:t>Parallel </a:t>
            </a:r>
            <a:r>
              <a:rPr lang="en-US" altLang="en-US" dirty="0"/>
              <a:t>circuits will all have some position where the current splits and comes back together. We call these </a:t>
            </a:r>
            <a:r>
              <a:rPr lang="en-US" altLang="en-US" b="1" dirty="0">
                <a:solidFill>
                  <a:srgbClr val="FF0000"/>
                </a:solidFill>
              </a:rPr>
              <a:t>JUNCTIONS</a:t>
            </a:r>
            <a:r>
              <a:rPr lang="en-US" altLang="en-US" dirty="0"/>
              <a:t>. </a:t>
            </a:r>
          </a:p>
          <a:p>
            <a:pPr eaLnBrk="1" hangingPunct="1"/>
            <a:endParaRPr lang="en-US" altLang="en-US" dirty="0"/>
          </a:p>
          <a:p>
            <a:pPr eaLnBrk="1" hangingPunct="1"/>
            <a:r>
              <a:rPr lang="en-US" altLang="en-US" dirty="0"/>
              <a:t>The current going IN to a junction will always equal the current going OUT of a junction. </a:t>
            </a:r>
            <a:r>
              <a:rPr lang="en-US" altLang="en-US" dirty="0" smtClean="0"/>
              <a:t>  This is true or else electrons will build up at points which is impossible because they repel each other. </a:t>
            </a:r>
            <a:endParaRPr lang="en-US" altLang="en-US" dirty="0"/>
          </a:p>
        </p:txBody>
      </p:sp>
      <p:sp>
        <p:nvSpPr>
          <p:cNvPr id="52231" name="Oval 7"/>
          <p:cNvSpPr>
            <a:spLocks noChangeArrowheads="1"/>
          </p:cNvSpPr>
          <p:nvPr/>
        </p:nvSpPr>
        <p:spPr bwMode="auto">
          <a:xfrm>
            <a:off x="3200400" y="4114800"/>
            <a:ext cx="457200" cy="685800"/>
          </a:xfrm>
          <a:prstGeom prst="ellipse">
            <a:avLst/>
          </a:prstGeom>
          <a:solidFill>
            <a:schemeClr val="accent1">
              <a:alpha val="0"/>
            </a:schemeClr>
          </a:solidFill>
          <a:ln w="25400">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2232" name="Oval 8"/>
          <p:cNvSpPr>
            <a:spLocks noChangeArrowheads="1"/>
          </p:cNvSpPr>
          <p:nvPr/>
        </p:nvSpPr>
        <p:spPr bwMode="auto">
          <a:xfrm>
            <a:off x="1752600" y="4114800"/>
            <a:ext cx="457200" cy="685800"/>
          </a:xfrm>
          <a:prstGeom prst="ellipse">
            <a:avLst/>
          </a:prstGeom>
          <a:solidFill>
            <a:schemeClr val="accent1">
              <a:alpha val="0"/>
            </a:schemeClr>
          </a:solidFill>
          <a:ln w="25400">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2233" name="Line 9"/>
          <p:cNvSpPr>
            <a:spLocks noChangeShapeType="1"/>
          </p:cNvSpPr>
          <p:nvPr/>
        </p:nvSpPr>
        <p:spPr bwMode="auto">
          <a:xfrm>
            <a:off x="1981200" y="4572000"/>
            <a:ext cx="457200" cy="1219200"/>
          </a:xfrm>
          <a:prstGeom prst="line">
            <a:avLst/>
          </a:prstGeom>
          <a:noFill/>
          <a:ln w="254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34" name="Line 10"/>
          <p:cNvSpPr>
            <a:spLocks noChangeShapeType="1"/>
          </p:cNvSpPr>
          <p:nvPr/>
        </p:nvSpPr>
        <p:spPr bwMode="auto">
          <a:xfrm flipH="1">
            <a:off x="2819400" y="4572000"/>
            <a:ext cx="533400" cy="1219200"/>
          </a:xfrm>
          <a:prstGeom prst="line">
            <a:avLst/>
          </a:prstGeom>
          <a:noFill/>
          <a:ln w="254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35" name="Text Box 11"/>
          <p:cNvSpPr txBox="1">
            <a:spLocks noChangeArrowheads="1"/>
          </p:cNvSpPr>
          <p:nvPr/>
        </p:nvSpPr>
        <p:spPr bwMode="auto">
          <a:xfrm>
            <a:off x="2193925" y="5751513"/>
            <a:ext cx="1263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b="1">
                <a:solidFill>
                  <a:srgbClr val="0000FF"/>
                </a:solidFill>
              </a:rPr>
              <a:t>Junctions</a:t>
            </a:r>
          </a:p>
        </p:txBody>
      </p:sp>
      <p:graphicFrame>
        <p:nvGraphicFramePr>
          <p:cNvPr id="52236" name="Object 12"/>
          <p:cNvGraphicFramePr>
            <a:graphicFrameLocks noGrp="1" noChangeAspect="1"/>
          </p:cNvGraphicFramePr>
          <p:nvPr>
            <p:ph sz="half" idx="2"/>
            <p:extLst>
              <p:ext uri="{D42A27DB-BD31-4B8C-83A1-F6EECF244321}">
                <p14:modId xmlns:p14="http://schemas.microsoft.com/office/powerpoint/2010/main" val="2701268212"/>
              </p:ext>
            </p:extLst>
          </p:nvPr>
        </p:nvGraphicFramePr>
        <p:xfrm>
          <a:off x="609600" y="3149600"/>
          <a:ext cx="3505200" cy="584200"/>
        </p:xfrm>
        <a:graphic>
          <a:graphicData uri="http://schemas.openxmlformats.org/presentationml/2006/ole">
            <mc:AlternateContent xmlns:mc="http://schemas.openxmlformats.org/markup-compatibility/2006">
              <mc:Choice xmlns:v="urn:schemas-microsoft-com:vml" Requires="v">
                <p:oleObj spid="_x0000_s6181" name="Equation" r:id="rId5" imgW="1447560" imgH="241200" progId="Equation.DSMT4">
                  <p:embed/>
                </p:oleObj>
              </mc:Choice>
              <mc:Fallback>
                <p:oleObj name="Equation" r:id="rId5" imgW="1447560" imgH="241200" progId="Equation.DSMT4">
                  <p:embed/>
                  <p:pic>
                    <p:nvPicPr>
                      <p:cNvPr id="0" name=""/>
                      <p:cNvPicPr>
                        <a:picLocks noChangeAspect="1" noChangeArrowheads="1"/>
                      </p:cNvPicPr>
                      <p:nvPr/>
                    </p:nvPicPr>
                    <p:blipFill>
                      <a:blip r:embed="rId6"/>
                      <a:srcRect/>
                      <a:stretch>
                        <a:fillRect/>
                      </a:stretch>
                    </p:blipFill>
                    <p:spPr bwMode="auto">
                      <a:xfrm>
                        <a:off x="609600" y="3149600"/>
                        <a:ext cx="3505200" cy="584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921111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223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23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223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222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223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223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2230">
                                            <p:txEl>
                                              <p:pRg st="0" end="0"/>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223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223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31" grpId="0" animBg="1"/>
      <p:bldP spid="52232" grpId="0" animBg="1"/>
      <p:bldP spid="52233" grpId="0" animBg="1"/>
      <p:bldP spid="52234" grpId="0" animBg="1"/>
      <p:bldP spid="5223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5"/>
          <p:cNvSpPr>
            <a:spLocks noGrp="1" noChangeArrowheads="1"/>
          </p:cNvSpPr>
          <p:nvPr>
            <p:ph type="title"/>
          </p:nvPr>
        </p:nvSpPr>
        <p:spPr>
          <a:xfrm>
            <a:off x="179512" y="609600"/>
            <a:ext cx="8229600" cy="1066800"/>
          </a:xfrm>
        </p:spPr>
        <p:txBody>
          <a:bodyPr/>
          <a:lstStyle/>
          <a:p>
            <a:pPr eaLnBrk="1" hangingPunct="1"/>
            <a:r>
              <a:rPr lang="en-US" altLang="en-US" dirty="0" smtClean="0"/>
              <a:t>Parallel Circuit</a:t>
            </a:r>
          </a:p>
        </p:txBody>
      </p:sp>
      <p:pic>
        <p:nvPicPr>
          <p:cNvPr id="53251"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371600"/>
            <a:ext cx="2619375"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3252" name="Text Box 9"/>
          <p:cNvSpPr txBox="1">
            <a:spLocks noChangeArrowheads="1"/>
          </p:cNvSpPr>
          <p:nvPr/>
        </p:nvSpPr>
        <p:spPr bwMode="auto">
          <a:xfrm>
            <a:off x="3892912" y="1224280"/>
            <a:ext cx="4664075"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dirty="0"/>
              <a:t>Notice that the JUNCTIONS both touch the POSTIVE and NEGATIVE terminals of the battery.  That means you have the SAME potential difference down EACH individual branch of the parallel circuit. This means that the individual voltages drops are equal.</a:t>
            </a:r>
          </a:p>
        </p:txBody>
      </p:sp>
      <p:sp>
        <p:nvSpPr>
          <p:cNvPr id="53253" name="Oval 10"/>
          <p:cNvSpPr>
            <a:spLocks noChangeArrowheads="1"/>
          </p:cNvSpPr>
          <p:nvPr/>
        </p:nvSpPr>
        <p:spPr bwMode="auto">
          <a:xfrm>
            <a:off x="1066800" y="1905000"/>
            <a:ext cx="228600" cy="381000"/>
          </a:xfrm>
          <a:prstGeom prst="ellipse">
            <a:avLst/>
          </a:prstGeom>
          <a:solidFill>
            <a:schemeClr val="accent1">
              <a:alpha val="0"/>
            </a:schemeClr>
          </a:solidFill>
          <a:ln w="25400">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3254" name="Line 11"/>
          <p:cNvSpPr>
            <a:spLocks noChangeShapeType="1"/>
          </p:cNvSpPr>
          <p:nvPr/>
        </p:nvSpPr>
        <p:spPr bwMode="auto">
          <a:xfrm flipH="1">
            <a:off x="990600" y="2133600"/>
            <a:ext cx="152400" cy="1676400"/>
          </a:xfrm>
          <a:prstGeom prst="line">
            <a:avLst/>
          </a:prstGeom>
          <a:noFill/>
          <a:ln w="254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255" name="Oval 12"/>
          <p:cNvSpPr>
            <a:spLocks noChangeArrowheads="1"/>
          </p:cNvSpPr>
          <p:nvPr/>
        </p:nvSpPr>
        <p:spPr bwMode="auto">
          <a:xfrm>
            <a:off x="2590800" y="1905000"/>
            <a:ext cx="228600" cy="381000"/>
          </a:xfrm>
          <a:prstGeom prst="ellipse">
            <a:avLst/>
          </a:prstGeom>
          <a:solidFill>
            <a:schemeClr val="accent1">
              <a:alpha val="0"/>
            </a:schemeClr>
          </a:solidFill>
          <a:ln w="25400">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3256" name="Line 13"/>
          <p:cNvSpPr>
            <a:spLocks noChangeShapeType="1"/>
          </p:cNvSpPr>
          <p:nvPr/>
        </p:nvSpPr>
        <p:spPr bwMode="auto">
          <a:xfrm>
            <a:off x="2667000" y="2209800"/>
            <a:ext cx="76200" cy="1676400"/>
          </a:xfrm>
          <a:prstGeom prst="line">
            <a:avLst/>
          </a:prstGeom>
          <a:noFill/>
          <a:ln w="254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257" name="Text Box 14"/>
          <p:cNvSpPr txBox="1">
            <a:spLocks noChangeArrowheads="1"/>
          </p:cNvSpPr>
          <p:nvPr/>
        </p:nvSpPr>
        <p:spPr bwMode="auto">
          <a:xfrm>
            <a:off x="304800" y="3886200"/>
            <a:ext cx="1616075"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This junction touches the </a:t>
            </a:r>
            <a:r>
              <a:rPr lang="en-US" altLang="en-US" b="1">
                <a:solidFill>
                  <a:srgbClr val="0000FF"/>
                </a:solidFill>
              </a:rPr>
              <a:t>POSITIVE </a:t>
            </a:r>
            <a:r>
              <a:rPr lang="en-US" altLang="en-US"/>
              <a:t>terminal</a:t>
            </a:r>
          </a:p>
        </p:txBody>
      </p:sp>
      <p:sp>
        <p:nvSpPr>
          <p:cNvPr id="53258" name="Text Box 15"/>
          <p:cNvSpPr txBox="1">
            <a:spLocks noChangeArrowheads="1"/>
          </p:cNvSpPr>
          <p:nvPr/>
        </p:nvSpPr>
        <p:spPr bwMode="auto">
          <a:xfrm>
            <a:off x="1981200" y="3962400"/>
            <a:ext cx="1616075"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This junction touches the </a:t>
            </a:r>
            <a:r>
              <a:rPr lang="en-US" altLang="en-US" b="1">
                <a:solidFill>
                  <a:srgbClr val="0000FF"/>
                </a:solidFill>
              </a:rPr>
              <a:t>NEGATIVE </a:t>
            </a:r>
            <a:r>
              <a:rPr lang="en-US" altLang="en-US"/>
              <a:t>terminal</a:t>
            </a:r>
          </a:p>
        </p:txBody>
      </p:sp>
      <p:sp>
        <p:nvSpPr>
          <p:cNvPr id="53259" name="Line 16"/>
          <p:cNvSpPr>
            <a:spLocks noChangeShapeType="1"/>
          </p:cNvSpPr>
          <p:nvPr/>
        </p:nvSpPr>
        <p:spPr bwMode="auto">
          <a:xfrm>
            <a:off x="1371600" y="2133600"/>
            <a:ext cx="1066800" cy="0"/>
          </a:xfrm>
          <a:prstGeom prst="line">
            <a:avLst/>
          </a:prstGeom>
          <a:noFill/>
          <a:ln w="254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260" name="Text Box 17"/>
          <p:cNvSpPr txBox="1">
            <a:spLocks noChangeArrowheads="1"/>
          </p:cNvSpPr>
          <p:nvPr/>
        </p:nvSpPr>
        <p:spPr bwMode="auto">
          <a:xfrm>
            <a:off x="1676400" y="1828800"/>
            <a:ext cx="476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b="1">
                <a:latin typeface="Symbol" pitchFamily="-107" charset="2"/>
              </a:rPr>
              <a:t>D</a:t>
            </a:r>
            <a:r>
              <a:rPr lang="en-US" altLang="en-US" b="1"/>
              <a:t>V</a:t>
            </a:r>
          </a:p>
        </p:txBody>
      </p:sp>
      <p:graphicFrame>
        <p:nvGraphicFramePr>
          <p:cNvPr id="53261" name="Object 18"/>
          <p:cNvGraphicFramePr>
            <a:graphicFrameLocks noGrp="1" noChangeAspect="1"/>
          </p:cNvGraphicFramePr>
          <p:nvPr>
            <p:ph idx="1"/>
            <p:extLst>
              <p:ext uri="{D42A27DB-BD31-4B8C-83A1-F6EECF244321}">
                <p14:modId xmlns:p14="http://schemas.microsoft.com/office/powerpoint/2010/main" val="3300023989"/>
              </p:ext>
            </p:extLst>
          </p:nvPr>
        </p:nvGraphicFramePr>
        <p:xfrm>
          <a:off x="4084637" y="3133725"/>
          <a:ext cx="4267200" cy="676275"/>
        </p:xfrm>
        <a:graphic>
          <a:graphicData uri="http://schemas.openxmlformats.org/presentationml/2006/ole">
            <mc:AlternateContent xmlns:mc="http://schemas.openxmlformats.org/markup-compatibility/2006">
              <mc:Choice xmlns:v="urn:schemas-microsoft-com:vml" Requires="v">
                <p:oleObj spid="_x0000_s7206" name="Equation" r:id="rId4" imgW="1523880" imgH="241200" progId="Equation.DSMT4">
                  <p:embed/>
                </p:oleObj>
              </mc:Choice>
              <mc:Fallback>
                <p:oleObj name="Equation" r:id="rId4" imgW="1523880" imgH="241200" progId="Equation.DSMT4">
                  <p:embed/>
                  <p:pic>
                    <p:nvPicPr>
                      <p:cNvPr id="0" name=""/>
                      <p:cNvPicPr>
                        <a:picLocks noChangeAspect="1" noChangeArrowheads="1"/>
                      </p:cNvPicPr>
                      <p:nvPr/>
                    </p:nvPicPr>
                    <p:blipFill>
                      <a:blip r:embed="rId5"/>
                      <a:srcRect/>
                      <a:stretch>
                        <a:fillRect/>
                      </a:stretch>
                    </p:blipFill>
                    <p:spPr bwMode="auto">
                      <a:xfrm>
                        <a:off x="4084637" y="3133725"/>
                        <a:ext cx="4267200" cy="676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769365105"/>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5"/>
          <p:cNvSpPr>
            <a:spLocks noGrp="1" noChangeArrowheads="1"/>
          </p:cNvSpPr>
          <p:nvPr>
            <p:ph type="title"/>
          </p:nvPr>
        </p:nvSpPr>
        <p:spPr/>
        <p:txBody>
          <a:bodyPr/>
          <a:lstStyle/>
          <a:p>
            <a:pPr eaLnBrk="1" hangingPunct="1"/>
            <a:r>
              <a:rPr lang="en-US" altLang="en-US" smtClean="0"/>
              <a:t>Example</a:t>
            </a:r>
          </a:p>
        </p:txBody>
      </p:sp>
      <p:graphicFrame>
        <p:nvGraphicFramePr>
          <p:cNvPr id="54275" name="Object 10"/>
          <p:cNvGraphicFramePr>
            <a:graphicFrameLocks noGrp="1" noChangeAspect="1"/>
          </p:cNvGraphicFramePr>
          <p:nvPr>
            <p:ph sz="half" idx="1"/>
          </p:nvPr>
        </p:nvGraphicFramePr>
        <p:xfrm>
          <a:off x="3124200" y="1447800"/>
          <a:ext cx="2971800" cy="1497013"/>
        </p:xfrm>
        <a:graphic>
          <a:graphicData uri="http://schemas.openxmlformats.org/presentationml/2006/ole">
            <mc:AlternateContent xmlns:mc="http://schemas.openxmlformats.org/markup-compatibility/2006">
              <mc:Choice xmlns:v="urn:schemas-microsoft-com:vml" Requires="v">
                <p:oleObj spid="_x0000_s8296" name="Equation" r:id="rId3" imgW="1765300" imgH="889000" progId="Equation.3">
                  <p:embed/>
                </p:oleObj>
              </mc:Choice>
              <mc:Fallback>
                <p:oleObj name="Equation" r:id="rId3" imgW="1765300" imgH="8890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200" y="1447800"/>
                        <a:ext cx="2971800" cy="1497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4276" name="Object 13"/>
          <p:cNvGraphicFramePr>
            <a:graphicFrameLocks noGrp="1" noChangeAspect="1"/>
          </p:cNvGraphicFramePr>
          <p:nvPr>
            <p:ph sz="quarter" idx="2"/>
          </p:nvPr>
        </p:nvGraphicFramePr>
        <p:xfrm>
          <a:off x="6096000" y="2895600"/>
          <a:ext cx="1136650" cy="728663"/>
        </p:xfrm>
        <a:graphic>
          <a:graphicData uri="http://schemas.openxmlformats.org/presentationml/2006/ole">
            <mc:AlternateContent xmlns:mc="http://schemas.openxmlformats.org/markup-compatibility/2006">
              <mc:Choice xmlns:v="urn:schemas-microsoft-com:vml" Requires="v">
                <p:oleObj spid="_x0000_s8297" name="Equation" r:id="rId5" imgW="672808" imgH="431613" progId="Equation.3">
                  <p:embed/>
                </p:oleObj>
              </mc:Choice>
              <mc:Fallback>
                <p:oleObj name="Equation" r:id="rId5" imgW="672808" imgH="431613"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0" y="2895600"/>
                        <a:ext cx="1136650" cy="728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54277"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 y="1219200"/>
            <a:ext cx="2132013"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4278" name="Text Box 9"/>
          <p:cNvSpPr txBox="1">
            <a:spLocks noChangeArrowheads="1"/>
          </p:cNvSpPr>
          <p:nvPr/>
        </p:nvSpPr>
        <p:spPr bwMode="auto">
          <a:xfrm>
            <a:off x="2915816" y="729530"/>
            <a:ext cx="5257800" cy="4211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dirty="0"/>
              <a:t>To the left is an example of a parallel circuit. </a:t>
            </a:r>
            <a:br>
              <a:rPr lang="en-US" altLang="en-US" dirty="0"/>
            </a:br>
            <a:r>
              <a:rPr lang="en-US" altLang="en-US" dirty="0"/>
              <a:t>a) What is the total resistance? </a:t>
            </a:r>
            <a:br>
              <a:rPr lang="en-US" altLang="en-US" dirty="0"/>
            </a:br>
            <a:r>
              <a:rPr lang="en-US" altLang="en-US" dirty="0"/>
              <a:t>  </a:t>
            </a:r>
            <a:br>
              <a:rPr lang="en-US" altLang="en-US" dirty="0"/>
            </a:br>
            <a:endParaRPr lang="en-US" altLang="en-US" dirty="0"/>
          </a:p>
          <a:p>
            <a:pPr eaLnBrk="1" hangingPunct="1"/>
            <a:endParaRPr lang="en-US" altLang="en-US" dirty="0"/>
          </a:p>
          <a:p>
            <a:pPr eaLnBrk="1" hangingPunct="1"/>
            <a:endParaRPr lang="en-US" altLang="en-US" dirty="0"/>
          </a:p>
          <a:p>
            <a:pPr eaLnBrk="1" hangingPunct="1"/>
            <a:endParaRPr lang="en-US" altLang="en-US" dirty="0"/>
          </a:p>
          <a:p>
            <a:pPr eaLnBrk="1" hangingPunct="1"/>
            <a:endParaRPr lang="en-US" altLang="en-US" dirty="0"/>
          </a:p>
          <a:p>
            <a:pPr eaLnBrk="1" hangingPunct="1"/>
            <a:r>
              <a:rPr lang="en-US" altLang="en-US" dirty="0"/>
              <a:t>b) What is the total current? </a:t>
            </a:r>
            <a:br>
              <a:rPr lang="en-US" altLang="en-US" dirty="0"/>
            </a:br>
            <a:r>
              <a:rPr lang="en-US" altLang="en-US" dirty="0"/>
              <a:t>  </a:t>
            </a:r>
            <a:br>
              <a:rPr lang="en-US" altLang="en-US" dirty="0"/>
            </a:br>
            <a:endParaRPr lang="en-US" altLang="en-US" dirty="0"/>
          </a:p>
          <a:p>
            <a:pPr eaLnBrk="1" hangingPunct="1"/>
            <a:r>
              <a:rPr lang="en-US" altLang="en-US" dirty="0"/>
              <a:t>c) What is the voltage across EACH resistor? </a:t>
            </a:r>
            <a:br>
              <a:rPr lang="en-US" altLang="en-US" dirty="0"/>
            </a:br>
            <a:r>
              <a:rPr lang="en-US" altLang="en-US" dirty="0"/>
              <a:t>  </a:t>
            </a:r>
          </a:p>
          <a:p>
            <a:pPr eaLnBrk="1" hangingPunct="1"/>
            <a:r>
              <a:rPr lang="en-US" altLang="en-US" dirty="0"/>
              <a:t>d) What is the current drop across each resistor? (Apply Ohm's law to each resistor separately) </a:t>
            </a:r>
          </a:p>
        </p:txBody>
      </p:sp>
      <p:sp>
        <p:nvSpPr>
          <p:cNvPr id="36876" name="Text Box 12"/>
          <p:cNvSpPr txBox="1">
            <a:spLocks noChangeArrowheads="1"/>
          </p:cNvSpPr>
          <p:nvPr/>
        </p:nvSpPr>
        <p:spPr bwMode="auto">
          <a:xfrm>
            <a:off x="6248400" y="2209800"/>
            <a:ext cx="8683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b="1">
                <a:solidFill>
                  <a:srgbClr val="FF0000"/>
                </a:solidFill>
              </a:rPr>
              <a:t>2.20 </a:t>
            </a:r>
            <a:r>
              <a:rPr lang="en-US" altLang="en-US" b="1">
                <a:solidFill>
                  <a:srgbClr val="FF0000"/>
                </a:solidFill>
                <a:latin typeface="Symbol" pitchFamily="-107" charset="2"/>
              </a:rPr>
              <a:t>W</a:t>
            </a:r>
          </a:p>
        </p:txBody>
      </p:sp>
      <p:sp>
        <p:nvSpPr>
          <p:cNvPr id="36879" name="Text Box 15"/>
          <p:cNvSpPr txBox="1">
            <a:spLocks noChangeArrowheads="1"/>
          </p:cNvSpPr>
          <p:nvPr/>
        </p:nvSpPr>
        <p:spPr bwMode="auto">
          <a:xfrm>
            <a:off x="7239000" y="3276600"/>
            <a:ext cx="857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b="1">
                <a:solidFill>
                  <a:srgbClr val="FF0000"/>
                </a:solidFill>
              </a:rPr>
              <a:t>3.64 A</a:t>
            </a:r>
          </a:p>
        </p:txBody>
      </p:sp>
      <p:sp>
        <p:nvSpPr>
          <p:cNvPr id="36880" name="Text Box 16"/>
          <p:cNvSpPr txBox="1">
            <a:spLocks noChangeArrowheads="1"/>
          </p:cNvSpPr>
          <p:nvPr/>
        </p:nvSpPr>
        <p:spPr bwMode="auto">
          <a:xfrm>
            <a:off x="4800600" y="4038600"/>
            <a:ext cx="1187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b="1">
                <a:solidFill>
                  <a:srgbClr val="FF0000"/>
                </a:solidFill>
              </a:rPr>
              <a:t>8 V each!</a:t>
            </a:r>
          </a:p>
        </p:txBody>
      </p:sp>
      <p:graphicFrame>
        <p:nvGraphicFramePr>
          <p:cNvPr id="36881" name="Object 17"/>
          <p:cNvGraphicFramePr>
            <a:graphicFrameLocks noGrp="1" noChangeAspect="1"/>
          </p:cNvGraphicFramePr>
          <p:nvPr>
            <p:ph sz="quarter" idx="3"/>
          </p:nvPr>
        </p:nvGraphicFramePr>
        <p:xfrm>
          <a:off x="533400" y="4876800"/>
          <a:ext cx="4953000" cy="1136650"/>
        </p:xfrm>
        <a:graphic>
          <a:graphicData uri="http://schemas.openxmlformats.org/presentationml/2006/ole">
            <mc:AlternateContent xmlns:mc="http://schemas.openxmlformats.org/markup-compatibility/2006">
              <mc:Choice xmlns:v="urn:schemas-microsoft-com:vml" Requires="v">
                <p:oleObj spid="_x0000_s8298" name="Equation" r:id="rId8" imgW="2654300" imgH="609600" progId="Equation.3">
                  <p:embed/>
                </p:oleObj>
              </mc:Choice>
              <mc:Fallback>
                <p:oleObj name="Equation" r:id="rId8" imgW="2654300" imgH="6096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3400" y="4876800"/>
                        <a:ext cx="4953000" cy="1136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6883" name="Text Box 19"/>
          <p:cNvSpPr txBox="1">
            <a:spLocks noChangeArrowheads="1"/>
          </p:cNvSpPr>
          <p:nvPr/>
        </p:nvSpPr>
        <p:spPr bwMode="auto">
          <a:xfrm>
            <a:off x="1600200" y="5410200"/>
            <a:ext cx="730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b="1">
                <a:solidFill>
                  <a:srgbClr val="FF0000"/>
                </a:solidFill>
              </a:rPr>
              <a:t>1.6 A</a:t>
            </a:r>
          </a:p>
        </p:txBody>
      </p:sp>
      <p:sp>
        <p:nvSpPr>
          <p:cNvPr id="36884" name="Text Box 20"/>
          <p:cNvSpPr txBox="1">
            <a:spLocks noChangeArrowheads="1"/>
          </p:cNvSpPr>
          <p:nvPr/>
        </p:nvSpPr>
        <p:spPr bwMode="auto">
          <a:xfrm>
            <a:off x="3429000" y="5410200"/>
            <a:ext cx="857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b="1">
                <a:solidFill>
                  <a:srgbClr val="FF0000"/>
                </a:solidFill>
              </a:rPr>
              <a:t>1.14 A</a:t>
            </a:r>
          </a:p>
        </p:txBody>
      </p:sp>
      <p:sp>
        <p:nvSpPr>
          <p:cNvPr id="36885" name="Text Box 21"/>
          <p:cNvSpPr txBox="1">
            <a:spLocks noChangeArrowheads="1"/>
          </p:cNvSpPr>
          <p:nvPr/>
        </p:nvSpPr>
        <p:spPr bwMode="auto">
          <a:xfrm>
            <a:off x="5410200" y="5410200"/>
            <a:ext cx="857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b="1">
                <a:solidFill>
                  <a:srgbClr val="FF0000"/>
                </a:solidFill>
              </a:rPr>
              <a:t>0.90 A</a:t>
            </a:r>
          </a:p>
        </p:txBody>
      </p:sp>
      <p:sp>
        <p:nvSpPr>
          <p:cNvPr id="36886" name="Text Box 22"/>
          <p:cNvSpPr txBox="1">
            <a:spLocks noChangeArrowheads="1"/>
          </p:cNvSpPr>
          <p:nvPr/>
        </p:nvSpPr>
        <p:spPr bwMode="auto">
          <a:xfrm>
            <a:off x="6553200" y="4953000"/>
            <a:ext cx="22098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Notice that the individual currents </a:t>
            </a:r>
            <a:r>
              <a:rPr lang="en-US" altLang="en-US">
                <a:solidFill>
                  <a:srgbClr val="FF0000"/>
                </a:solidFill>
              </a:rPr>
              <a:t>ADD</a:t>
            </a:r>
            <a:r>
              <a:rPr lang="en-US" altLang="en-US"/>
              <a:t> to the total.</a:t>
            </a:r>
          </a:p>
        </p:txBody>
      </p:sp>
    </p:spTree>
    <p:extLst>
      <p:ext uri="{BB962C8B-B14F-4D97-AF65-F5344CB8AC3E}">
        <p14:creationId xmlns:p14="http://schemas.microsoft.com/office/powerpoint/2010/main" val="33701177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427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6876"/>
                                        </p:tgtEl>
                                        <p:attrNameLst>
                                          <p:attrName>style.visibility</p:attrName>
                                        </p:attrNameLst>
                                      </p:cBhvr>
                                      <p:to>
                                        <p:strVal val="visible"/>
                                      </p:to>
                                    </p:set>
                                    <p:anim calcmode="lin" valueType="num">
                                      <p:cBhvr additive="base">
                                        <p:cTn id="11" dur="500" fill="hold"/>
                                        <p:tgtEl>
                                          <p:spTgt spid="36876"/>
                                        </p:tgtEl>
                                        <p:attrNameLst>
                                          <p:attrName>ppt_x</p:attrName>
                                        </p:attrNameLst>
                                      </p:cBhvr>
                                      <p:tavLst>
                                        <p:tav tm="0">
                                          <p:val>
                                            <p:strVal val="#ppt_x"/>
                                          </p:val>
                                        </p:tav>
                                        <p:tav tm="100000">
                                          <p:val>
                                            <p:strVal val="#ppt_x"/>
                                          </p:val>
                                        </p:tav>
                                      </p:tavLst>
                                    </p:anim>
                                    <p:anim calcmode="lin" valueType="num">
                                      <p:cBhvr additive="base">
                                        <p:cTn id="12" dur="500" fill="hold"/>
                                        <p:tgtEl>
                                          <p:spTgt spid="36876"/>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5427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6879"/>
                                        </p:tgtEl>
                                        <p:attrNameLst>
                                          <p:attrName>style.visibility</p:attrName>
                                        </p:attrNameLst>
                                      </p:cBhvr>
                                      <p:to>
                                        <p:strVal val="visible"/>
                                      </p:to>
                                    </p:set>
                                    <p:anim calcmode="lin" valueType="num">
                                      <p:cBhvr additive="base">
                                        <p:cTn id="21" dur="500" fill="hold"/>
                                        <p:tgtEl>
                                          <p:spTgt spid="36879"/>
                                        </p:tgtEl>
                                        <p:attrNameLst>
                                          <p:attrName>ppt_x</p:attrName>
                                        </p:attrNameLst>
                                      </p:cBhvr>
                                      <p:tavLst>
                                        <p:tav tm="0">
                                          <p:val>
                                            <p:strVal val="#ppt_x"/>
                                          </p:val>
                                        </p:tav>
                                        <p:tav tm="100000">
                                          <p:val>
                                            <p:strVal val="#ppt_x"/>
                                          </p:val>
                                        </p:tav>
                                      </p:tavLst>
                                    </p:anim>
                                    <p:anim calcmode="lin" valueType="num">
                                      <p:cBhvr additive="base">
                                        <p:cTn id="22" dur="500" fill="hold"/>
                                        <p:tgtEl>
                                          <p:spTgt spid="36879"/>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6880"/>
                                        </p:tgtEl>
                                        <p:attrNameLst>
                                          <p:attrName>style.visibility</p:attrName>
                                        </p:attrNameLst>
                                      </p:cBhvr>
                                      <p:to>
                                        <p:strVal val="visible"/>
                                      </p:to>
                                    </p:set>
                                    <p:anim calcmode="lin" valueType="num">
                                      <p:cBhvr additive="base">
                                        <p:cTn id="27" dur="500" fill="hold"/>
                                        <p:tgtEl>
                                          <p:spTgt spid="36880"/>
                                        </p:tgtEl>
                                        <p:attrNameLst>
                                          <p:attrName>ppt_x</p:attrName>
                                        </p:attrNameLst>
                                      </p:cBhvr>
                                      <p:tavLst>
                                        <p:tav tm="0">
                                          <p:val>
                                            <p:strVal val="#ppt_x"/>
                                          </p:val>
                                        </p:tav>
                                        <p:tav tm="100000">
                                          <p:val>
                                            <p:strVal val="#ppt_x"/>
                                          </p:val>
                                        </p:tav>
                                      </p:tavLst>
                                    </p:anim>
                                    <p:anim calcmode="lin" valueType="num">
                                      <p:cBhvr additive="base">
                                        <p:cTn id="28" dur="500" fill="hold"/>
                                        <p:tgtEl>
                                          <p:spTgt spid="36880"/>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4" presetClass="entr" presetSubtype="16" fill="hold" nodeType="clickEffect">
                                  <p:stCondLst>
                                    <p:cond delay="0"/>
                                  </p:stCondLst>
                                  <p:childTnLst>
                                    <p:set>
                                      <p:cBhvr>
                                        <p:cTn id="32" dur="1" fill="hold">
                                          <p:stCondLst>
                                            <p:cond delay="0"/>
                                          </p:stCondLst>
                                        </p:cTn>
                                        <p:tgtEl>
                                          <p:spTgt spid="36881"/>
                                        </p:tgtEl>
                                        <p:attrNameLst>
                                          <p:attrName>style.visibility</p:attrName>
                                        </p:attrNameLst>
                                      </p:cBhvr>
                                      <p:to>
                                        <p:strVal val="visible"/>
                                      </p:to>
                                    </p:set>
                                    <p:animEffect transition="in" filter="box(in)">
                                      <p:cBhvr>
                                        <p:cTn id="33" dur="500"/>
                                        <p:tgtEl>
                                          <p:spTgt spid="36881"/>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6883"/>
                                        </p:tgtEl>
                                        <p:attrNameLst>
                                          <p:attrName>style.visibility</p:attrName>
                                        </p:attrNameLst>
                                      </p:cBhvr>
                                      <p:to>
                                        <p:strVal val="visible"/>
                                      </p:to>
                                    </p:set>
                                    <p:anim calcmode="lin" valueType="num">
                                      <p:cBhvr additive="base">
                                        <p:cTn id="38" dur="500" fill="hold"/>
                                        <p:tgtEl>
                                          <p:spTgt spid="36883"/>
                                        </p:tgtEl>
                                        <p:attrNameLst>
                                          <p:attrName>ppt_x</p:attrName>
                                        </p:attrNameLst>
                                      </p:cBhvr>
                                      <p:tavLst>
                                        <p:tav tm="0">
                                          <p:val>
                                            <p:strVal val="#ppt_x"/>
                                          </p:val>
                                        </p:tav>
                                        <p:tav tm="100000">
                                          <p:val>
                                            <p:strVal val="#ppt_x"/>
                                          </p:val>
                                        </p:tav>
                                      </p:tavLst>
                                    </p:anim>
                                    <p:anim calcmode="lin" valueType="num">
                                      <p:cBhvr additive="base">
                                        <p:cTn id="39" dur="500" fill="hold"/>
                                        <p:tgtEl>
                                          <p:spTgt spid="36883"/>
                                        </p:tgtEl>
                                        <p:attrNameLst>
                                          <p:attrName>ppt_y</p:attrName>
                                        </p:attrNameLst>
                                      </p:cBhvr>
                                      <p:tavLst>
                                        <p:tav tm="0">
                                          <p:val>
                                            <p:strVal val="1+#ppt_h/2"/>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36884"/>
                                        </p:tgtEl>
                                        <p:attrNameLst>
                                          <p:attrName>style.visibility</p:attrName>
                                        </p:attrNameLst>
                                      </p:cBhvr>
                                      <p:to>
                                        <p:strVal val="visible"/>
                                      </p:to>
                                    </p:set>
                                    <p:anim calcmode="lin" valueType="num">
                                      <p:cBhvr additive="base">
                                        <p:cTn id="44" dur="500" fill="hold"/>
                                        <p:tgtEl>
                                          <p:spTgt spid="36884"/>
                                        </p:tgtEl>
                                        <p:attrNameLst>
                                          <p:attrName>ppt_x</p:attrName>
                                        </p:attrNameLst>
                                      </p:cBhvr>
                                      <p:tavLst>
                                        <p:tav tm="0">
                                          <p:val>
                                            <p:strVal val="#ppt_x"/>
                                          </p:val>
                                        </p:tav>
                                        <p:tav tm="100000">
                                          <p:val>
                                            <p:strVal val="#ppt_x"/>
                                          </p:val>
                                        </p:tav>
                                      </p:tavLst>
                                    </p:anim>
                                    <p:anim calcmode="lin" valueType="num">
                                      <p:cBhvr additive="base">
                                        <p:cTn id="45" dur="500" fill="hold"/>
                                        <p:tgtEl>
                                          <p:spTgt spid="36884"/>
                                        </p:tgtEl>
                                        <p:attrNameLst>
                                          <p:attrName>ppt_y</p:attrName>
                                        </p:attrNameLst>
                                      </p:cBhvr>
                                      <p:tavLst>
                                        <p:tav tm="0">
                                          <p:val>
                                            <p:strVal val="1+#ppt_h/2"/>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36885"/>
                                        </p:tgtEl>
                                        <p:attrNameLst>
                                          <p:attrName>style.visibility</p:attrName>
                                        </p:attrNameLst>
                                      </p:cBhvr>
                                      <p:to>
                                        <p:strVal val="visible"/>
                                      </p:to>
                                    </p:set>
                                    <p:anim calcmode="lin" valueType="num">
                                      <p:cBhvr additive="base">
                                        <p:cTn id="50" dur="500" fill="hold"/>
                                        <p:tgtEl>
                                          <p:spTgt spid="36885"/>
                                        </p:tgtEl>
                                        <p:attrNameLst>
                                          <p:attrName>ppt_x</p:attrName>
                                        </p:attrNameLst>
                                      </p:cBhvr>
                                      <p:tavLst>
                                        <p:tav tm="0">
                                          <p:val>
                                            <p:strVal val="#ppt_x"/>
                                          </p:val>
                                        </p:tav>
                                        <p:tav tm="100000">
                                          <p:val>
                                            <p:strVal val="#ppt_x"/>
                                          </p:val>
                                        </p:tav>
                                      </p:tavLst>
                                    </p:anim>
                                    <p:anim calcmode="lin" valueType="num">
                                      <p:cBhvr additive="base">
                                        <p:cTn id="51" dur="500" fill="hold"/>
                                        <p:tgtEl>
                                          <p:spTgt spid="36885"/>
                                        </p:tgtEl>
                                        <p:attrNameLst>
                                          <p:attrName>ppt_y</p:attrName>
                                        </p:attrNameLst>
                                      </p:cBhvr>
                                      <p:tavLst>
                                        <p:tav tm="0">
                                          <p:val>
                                            <p:strVal val="1+#ppt_h/2"/>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5" presetClass="entr" presetSubtype="10" fill="hold" grpId="0" nodeType="clickEffect">
                                  <p:stCondLst>
                                    <p:cond delay="0"/>
                                  </p:stCondLst>
                                  <p:childTnLst>
                                    <p:set>
                                      <p:cBhvr>
                                        <p:cTn id="55" dur="1" fill="hold">
                                          <p:stCondLst>
                                            <p:cond delay="0"/>
                                          </p:stCondLst>
                                        </p:cTn>
                                        <p:tgtEl>
                                          <p:spTgt spid="36886"/>
                                        </p:tgtEl>
                                        <p:attrNameLst>
                                          <p:attrName>style.visibility</p:attrName>
                                        </p:attrNameLst>
                                      </p:cBhvr>
                                      <p:to>
                                        <p:strVal val="visible"/>
                                      </p:to>
                                    </p:set>
                                    <p:animEffect transition="in" filter="checkerboard(across)">
                                      <p:cBhvr>
                                        <p:cTn id="56" dur="500"/>
                                        <p:tgtEl>
                                          <p:spTgt spid="368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6" grpId="0"/>
      <p:bldP spid="36879" grpId="0"/>
      <p:bldP spid="36880" grpId="0"/>
      <p:bldP spid="36883" grpId="0"/>
      <p:bldP spid="36884" grpId="0"/>
      <p:bldP spid="36885" grpId="0"/>
      <p:bldP spid="3688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0"/>
          <a:ext cx="9144000" cy="6857999"/>
        </p:xfrm>
        <a:graphic>
          <a:graphicData uri="http://schemas.openxmlformats.org/drawingml/2006/table">
            <a:tbl>
              <a:tblPr>
                <a:tableStyleId>{69CF1AB2-1976-4502-BF36-3FF5EA218861}</a:tableStyleId>
              </a:tblPr>
              <a:tblGrid>
                <a:gridCol w="1891862">
                  <a:extLst>
                    <a:ext uri="{9D8B030D-6E8A-4147-A177-3AD203B41FA5}">
                      <a16:colId xmlns:a16="http://schemas.microsoft.com/office/drawing/2014/main" val="20000"/>
                    </a:ext>
                  </a:extLst>
                </a:gridCol>
                <a:gridCol w="3547242">
                  <a:extLst>
                    <a:ext uri="{9D8B030D-6E8A-4147-A177-3AD203B41FA5}">
                      <a16:colId xmlns:a16="http://schemas.microsoft.com/office/drawing/2014/main" val="20001"/>
                    </a:ext>
                  </a:extLst>
                </a:gridCol>
                <a:gridCol w="3704896">
                  <a:extLst>
                    <a:ext uri="{9D8B030D-6E8A-4147-A177-3AD203B41FA5}">
                      <a16:colId xmlns:a16="http://schemas.microsoft.com/office/drawing/2014/main" val="20002"/>
                    </a:ext>
                  </a:extLst>
                </a:gridCol>
              </a:tblGrid>
              <a:tr h="969329">
                <a:tc>
                  <a:txBody>
                    <a:bodyPr/>
                    <a:lstStyle/>
                    <a:p>
                      <a:pPr algn="ctr">
                        <a:spcAft>
                          <a:spcPts val="0"/>
                        </a:spcAft>
                      </a:pPr>
                      <a:r>
                        <a:rPr lang="en-US" sz="3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ea typeface="Times New Roman"/>
                        </a:rPr>
                        <a:t>Value</a:t>
                      </a:r>
                      <a:endParaRPr lang="en-US" sz="3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ea typeface="Times New Roman"/>
                      </a:endParaRPr>
                    </a:p>
                  </a:txBody>
                  <a:tcPr marL="58994" marR="58994" marT="0" marB="0"/>
                </a:tc>
                <a:tc>
                  <a:txBody>
                    <a:bodyPr/>
                    <a:lstStyle/>
                    <a:p>
                      <a:pPr algn="ctr">
                        <a:spcAft>
                          <a:spcPts val="0"/>
                        </a:spcAft>
                      </a:pPr>
                      <a:r>
                        <a:rPr lang="en-US" sz="3600" cap="none" spc="0" dirty="0">
                          <a:ln w="12700">
                            <a:solidFill>
                              <a:schemeClr val="tx2">
                                <a:satMod val="155000"/>
                              </a:schemeClr>
                            </a:solidFill>
                            <a:prstDash val="solid"/>
                          </a:ln>
                          <a:effectLst>
                            <a:outerShdw blurRad="41275" dist="20320" dir="1800000" algn="tl" rotWithShape="0">
                              <a:srgbClr val="000000">
                                <a:alpha val="40000"/>
                              </a:srgbClr>
                            </a:outerShdw>
                          </a:effectLst>
                        </a:rPr>
                        <a:t>Series</a:t>
                      </a:r>
                      <a:endParaRPr lang="en-US" sz="3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ea typeface="Times New Roman"/>
                      </a:endParaRPr>
                    </a:p>
                  </a:txBody>
                  <a:tcPr marL="58994" marR="58994" marT="0" marB="0"/>
                </a:tc>
                <a:tc>
                  <a:txBody>
                    <a:bodyPr/>
                    <a:lstStyle/>
                    <a:p>
                      <a:pPr algn="ctr">
                        <a:spcAft>
                          <a:spcPts val="0"/>
                        </a:spcAft>
                      </a:pPr>
                      <a:r>
                        <a:rPr lang="en-US" sz="3600" cap="none" spc="0" dirty="0">
                          <a:ln w="12700">
                            <a:solidFill>
                              <a:schemeClr val="tx2">
                                <a:satMod val="155000"/>
                              </a:schemeClr>
                            </a:solidFill>
                            <a:prstDash val="solid"/>
                          </a:ln>
                          <a:effectLst>
                            <a:outerShdw blurRad="41275" dist="20320" dir="1800000" algn="tl" rotWithShape="0">
                              <a:srgbClr val="000000">
                                <a:alpha val="40000"/>
                              </a:srgbClr>
                            </a:outerShdw>
                          </a:effectLst>
                        </a:rPr>
                        <a:t>Parallel</a:t>
                      </a:r>
                      <a:endParaRPr lang="en-US" sz="3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ea typeface="Times New Roman"/>
                      </a:endParaRPr>
                    </a:p>
                  </a:txBody>
                  <a:tcPr marL="58994" marR="58994" marT="0" marB="0"/>
                </a:tc>
                <a:extLst>
                  <a:ext uri="{0D108BD9-81ED-4DB2-BD59-A6C34878D82A}">
                    <a16:rowId xmlns:a16="http://schemas.microsoft.com/office/drawing/2014/main" val="10000"/>
                  </a:ext>
                </a:extLst>
              </a:tr>
              <a:tr h="1962890">
                <a:tc>
                  <a:txBody>
                    <a:bodyPr/>
                    <a:lstStyle/>
                    <a:p>
                      <a:pPr algn="ctr">
                        <a:spcAft>
                          <a:spcPts val="0"/>
                        </a:spcAft>
                      </a:pPr>
                      <a:endParaRPr lang="en-US" sz="3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ea typeface="Times New Roman"/>
                      </a:endParaRPr>
                    </a:p>
                  </a:txBody>
                  <a:tcPr marL="58994" marR="58994" marT="0" marB="0"/>
                </a:tc>
                <a:tc>
                  <a:txBody>
                    <a:bodyPr/>
                    <a:lstStyle/>
                    <a:p>
                      <a:pPr algn="ctr">
                        <a:spcAft>
                          <a:spcPts val="0"/>
                        </a:spcAft>
                      </a:pPr>
                      <a:endParaRPr lang="en-US" sz="3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ea typeface="Times New Roman"/>
                      </a:endParaRPr>
                    </a:p>
                  </a:txBody>
                  <a:tcPr marL="58994" marR="58994" marT="0" marB="0"/>
                </a:tc>
                <a:tc>
                  <a:txBody>
                    <a:bodyPr/>
                    <a:lstStyle/>
                    <a:p>
                      <a:pPr algn="ctr">
                        <a:spcAft>
                          <a:spcPts val="0"/>
                        </a:spcAft>
                      </a:pPr>
                      <a:endParaRPr lang="en-US" sz="3600"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ea typeface="Times New Roman"/>
                      </a:endParaRPr>
                    </a:p>
                  </a:txBody>
                  <a:tcPr marL="58994" marR="58994" marT="0" marB="0"/>
                </a:tc>
                <a:extLst>
                  <a:ext uri="{0D108BD9-81ED-4DB2-BD59-A6C34878D82A}">
                    <a16:rowId xmlns:a16="http://schemas.microsoft.com/office/drawing/2014/main" val="10001"/>
                  </a:ext>
                </a:extLst>
              </a:tr>
              <a:tr h="1962890">
                <a:tc>
                  <a:txBody>
                    <a:bodyPr/>
                    <a:lstStyle/>
                    <a:p>
                      <a:pPr algn="ctr">
                        <a:spcAft>
                          <a:spcPts val="0"/>
                        </a:spcAft>
                      </a:pPr>
                      <a:endParaRPr lang="en-US" sz="3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ea typeface="Times New Roman"/>
                      </a:endParaRPr>
                    </a:p>
                  </a:txBody>
                  <a:tcPr marL="58994" marR="58994" marT="0" marB="0"/>
                </a:tc>
                <a:tc>
                  <a:txBody>
                    <a:bodyPr/>
                    <a:lstStyle/>
                    <a:p>
                      <a:pPr algn="ctr">
                        <a:spcAft>
                          <a:spcPts val="0"/>
                        </a:spcAft>
                      </a:pPr>
                      <a:endParaRPr lang="en-US" sz="3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ea typeface="Times New Roman"/>
                      </a:endParaRPr>
                    </a:p>
                  </a:txBody>
                  <a:tcPr marL="58994" marR="58994" marT="0" marB="0"/>
                </a:tc>
                <a:tc>
                  <a:txBody>
                    <a:bodyPr/>
                    <a:lstStyle/>
                    <a:p>
                      <a:pPr algn="ctr">
                        <a:spcAft>
                          <a:spcPts val="0"/>
                        </a:spcAft>
                      </a:pPr>
                      <a:endParaRPr lang="en-US" sz="3600"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ea typeface="Times New Roman"/>
                      </a:endParaRPr>
                    </a:p>
                  </a:txBody>
                  <a:tcPr marL="58994" marR="58994" marT="0" marB="0"/>
                </a:tc>
                <a:extLst>
                  <a:ext uri="{0D108BD9-81ED-4DB2-BD59-A6C34878D82A}">
                    <a16:rowId xmlns:a16="http://schemas.microsoft.com/office/drawing/2014/main" val="10002"/>
                  </a:ext>
                </a:extLst>
              </a:tr>
              <a:tr h="1962890">
                <a:tc>
                  <a:txBody>
                    <a:bodyPr/>
                    <a:lstStyle/>
                    <a:p>
                      <a:pPr algn="ctr">
                        <a:spcAft>
                          <a:spcPts val="0"/>
                        </a:spcAft>
                      </a:pPr>
                      <a:endParaRPr lang="en-US" sz="3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ea typeface="Times New Roman"/>
                      </a:endParaRPr>
                    </a:p>
                  </a:txBody>
                  <a:tcPr marL="58994" marR="58994" marT="0" marB="0"/>
                </a:tc>
                <a:tc>
                  <a:txBody>
                    <a:bodyPr/>
                    <a:lstStyle/>
                    <a:p>
                      <a:pPr algn="ctr">
                        <a:spcAft>
                          <a:spcPts val="0"/>
                        </a:spcAft>
                      </a:pPr>
                      <a:endParaRPr lang="en-US" sz="3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ea typeface="Times New Roman"/>
                      </a:endParaRPr>
                    </a:p>
                  </a:txBody>
                  <a:tcPr marL="58994" marR="58994" marT="0" marB="0"/>
                </a:tc>
                <a:tc>
                  <a:txBody>
                    <a:bodyPr/>
                    <a:lstStyle/>
                    <a:p>
                      <a:pPr algn="ctr">
                        <a:spcAft>
                          <a:spcPts val="0"/>
                        </a:spcAft>
                      </a:pPr>
                      <a:endParaRPr lang="en-US" sz="3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ea typeface="Times New Roman"/>
                      </a:endParaRPr>
                    </a:p>
                  </a:txBody>
                  <a:tcPr marL="58994" marR="58994"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979155050"/>
      </p:ext>
    </p:extLst>
  </p:cSld>
  <p:clrMapOvr>
    <a:masterClrMapping/>
  </p:clrMapOvr>
  <p:transition>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8"/>
          <p:cNvSpPr>
            <a:spLocks noGrp="1" noChangeArrowheads="1"/>
          </p:cNvSpPr>
          <p:nvPr>
            <p:ph type="title" sz="quarter"/>
          </p:nvPr>
        </p:nvSpPr>
        <p:spPr/>
        <p:txBody>
          <a:bodyPr/>
          <a:lstStyle/>
          <a:p>
            <a:pPr eaLnBrk="1" hangingPunct="1"/>
            <a:r>
              <a:rPr lang="en-US" altLang="en-US" smtClean="0"/>
              <a:t>Compound (Complex) Circuits</a:t>
            </a:r>
          </a:p>
        </p:txBody>
      </p:sp>
      <p:graphicFrame>
        <p:nvGraphicFramePr>
          <p:cNvPr id="55299" name="Object 4"/>
          <p:cNvGraphicFramePr>
            <a:graphicFrameLocks noGrp="1" noChangeAspect="1"/>
          </p:cNvGraphicFramePr>
          <p:nvPr>
            <p:ph sz="quarter" idx="1"/>
          </p:nvPr>
        </p:nvGraphicFramePr>
        <p:xfrm>
          <a:off x="2019300" y="2586038"/>
          <a:ext cx="914400" cy="215900"/>
        </p:xfrm>
        <a:graphic>
          <a:graphicData uri="http://schemas.openxmlformats.org/presentationml/2006/ole">
            <mc:AlternateContent xmlns:mc="http://schemas.openxmlformats.org/markup-compatibility/2006">
              <mc:Choice xmlns:v="urn:schemas-microsoft-com:vml" Requires="v">
                <p:oleObj spid="_x0000_s9388" name="Equation" r:id="rId3" imgW="391303" imgH="739129" progId="Equation.3">
                  <p:embed/>
                </p:oleObj>
              </mc:Choice>
              <mc:Fallback>
                <p:oleObj name="Equation" r:id="rId3" imgW="391303" imgH="73912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19300" y="2586038"/>
                        <a:ext cx="9144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5300" name="Object 19"/>
          <p:cNvGraphicFramePr>
            <a:graphicFrameLocks noGrp="1" noChangeAspect="1"/>
          </p:cNvGraphicFramePr>
          <p:nvPr>
            <p:ph sz="quarter" idx="2"/>
            <p:extLst>
              <p:ext uri="{D42A27DB-BD31-4B8C-83A1-F6EECF244321}">
                <p14:modId xmlns:p14="http://schemas.microsoft.com/office/powerpoint/2010/main" val="508711733"/>
              </p:ext>
            </p:extLst>
          </p:nvPr>
        </p:nvGraphicFramePr>
        <p:xfrm>
          <a:off x="685800" y="1676400"/>
          <a:ext cx="3629025" cy="1687513"/>
        </p:xfrm>
        <a:graphic>
          <a:graphicData uri="http://schemas.openxmlformats.org/presentationml/2006/ole">
            <mc:AlternateContent xmlns:mc="http://schemas.openxmlformats.org/markup-compatibility/2006">
              <mc:Choice xmlns:v="urn:schemas-microsoft-com:vml" Requires="v">
                <p:oleObj spid="_x0000_s9389" name="Paint Shop Pro Image" r:id="rId5" imgW="3629268" imgH="1688262" progId="PaintShopPro">
                  <p:embed/>
                </p:oleObj>
              </mc:Choice>
              <mc:Fallback>
                <p:oleObj name="Paint Shop Pro Image" r:id="rId5" imgW="3629268" imgH="1688262" progId="PaintShopPro">
                  <p:embed/>
                  <p:pic>
                    <p:nvPicPr>
                      <p:cNvPr id="0" name=""/>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 y="1676400"/>
                        <a:ext cx="3629025" cy="1687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5301" name="Object 23"/>
          <p:cNvGraphicFramePr>
            <a:graphicFrameLocks noGrp="1" noChangeAspect="1"/>
          </p:cNvGraphicFramePr>
          <p:nvPr>
            <p:ph sz="quarter" idx="3"/>
          </p:nvPr>
        </p:nvGraphicFramePr>
        <p:xfrm>
          <a:off x="457200" y="3886200"/>
          <a:ext cx="2244725" cy="1423988"/>
        </p:xfrm>
        <a:graphic>
          <a:graphicData uri="http://schemas.openxmlformats.org/presentationml/2006/ole">
            <mc:AlternateContent xmlns:mc="http://schemas.openxmlformats.org/markup-compatibility/2006">
              <mc:Choice xmlns:v="urn:schemas-microsoft-com:vml" Requires="v">
                <p:oleObj spid="_x0000_s9390" name="Paint Shop Pro Image" r:id="rId7" imgW="2244511" imgH="1424390" progId="PaintShopPro">
                  <p:embed/>
                </p:oleObj>
              </mc:Choice>
              <mc:Fallback>
                <p:oleObj name="Paint Shop Pro Image" r:id="rId7" imgW="2244511" imgH="1424390" progId="PaintShopPro">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7200" y="3886200"/>
                        <a:ext cx="2244725" cy="1423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5302" name="Text Box 12"/>
          <p:cNvSpPr txBox="1">
            <a:spLocks noChangeArrowheads="1"/>
          </p:cNvSpPr>
          <p:nvPr/>
        </p:nvSpPr>
        <p:spPr bwMode="auto">
          <a:xfrm>
            <a:off x="838200" y="1219200"/>
            <a:ext cx="669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Many times you will have series and parallel in the SAME circuit.</a:t>
            </a:r>
          </a:p>
        </p:txBody>
      </p:sp>
      <p:sp>
        <p:nvSpPr>
          <p:cNvPr id="55303" name="Text Box 16"/>
          <p:cNvSpPr txBox="1">
            <a:spLocks noChangeArrowheads="1"/>
          </p:cNvSpPr>
          <p:nvPr/>
        </p:nvSpPr>
        <p:spPr bwMode="auto">
          <a:xfrm>
            <a:off x="5486400" y="1981200"/>
            <a:ext cx="2911475"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dirty="0"/>
              <a:t>Solve this type of circuit from the inside out.</a:t>
            </a:r>
          </a:p>
          <a:p>
            <a:pPr eaLnBrk="1" hangingPunct="1"/>
            <a:endParaRPr lang="en-US" altLang="en-US" dirty="0"/>
          </a:p>
          <a:p>
            <a:pPr eaLnBrk="1" hangingPunct="1"/>
            <a:r>
              <a:rPr lang="en-US" altLang="en-US" b="1" dirty="0">
                <a:solidFill>
                  <a:srgbClr val="FF0000"/>
                </a:solidFill>
              </a:rPr>
              <a:t>WHAT IS THE TOTAL RESISTANCE?</a:t>
            </a:r>
          </a:p>
        </p:txBody>
      </p:sp>
      <p:sp>
        <p:nvSpPr>
          <p:cNvPr id="55304" name="Line 25"/>
          <p:cNvSpPr>
            <a:spLocks noChangeShapeType="1"/>
          </p:cNvSpPr>
          <p:nvPr/>
        </p:nvSpPr>
        <p:spPr bwMode="auto">
          <a:xfrm flipH="1">
            <a:off x="1905000" y="3200400"/>
            <a:ext cx="762000" cy="609600"/>
          </a:xfrm>
          <a:prstGeom prst="line">
            <a:avLst/>
          </a:prstGeom>
          <a:noFill/>
          <a:ln w="349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05" name="Line 26"/>
          <p:cNvSpPr>
            <a:spLocks noChangeShapeType="1"/>
          </p:cNvSpPr>
          <p:nvPr/>
        </p:nvSpPr>
        <p:spPr bwMode="auto">
          <a:xfrm>
            <a:off x="2743200" y="4572000"/>
            <a:ext cx="762000" cy="0"/>
          </a:xfrm>
          <a:prstGeom prst="line">
            <a:avLst/>
          </a:prstGeom>
          <a:noFill/>
          <a:ln w="349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55306" name="Object 27"/>
          <p:cNvGraphicFramePr>
            <a:graphicFrameLocks noGrp="1" noChangeAspect="1"/>
          </p:cNvGraphicFramePr>
          <p:nvPr>
            <p:ph sz="quarter" idx="4"/>
          </p:nvPr>
        </p:nvGraphicFramePr>
        <p:xfrm>
          <a:off x="3505200" y="3810000"/>
          <a:ext cx="2244725" cy="1423988"/>
        </p:xfrm>
        <a:graphic>
          <a:graphicData uri="http://schemas.openxmlformats.org/presentationml/2006/ole">
            <mc:AlternateContent xmlns:mc="http://schemas.openxmlformats.org/markup-compatibility/2006">
              <mc:Choice xmlns:v="urn:schemas-microsoft-com:vml" Requires="v">
                <p:oleObj spid="_x0000_s9391" name="Paint Shop Pro Image" r:id="rId9" imgW="2244511" imgH="1424390" progId="PaintShopPro">
                  <p:embed/>
                </p:oleObj>
              </mc:Choice>
              <mc:Fallback>
                <p:oleObj name="Paint Shop Pro Image" r:id="rId9" imgW="2244511" imgH="1424390" progId="PaintShopPro">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505200" y="3810000"/>
                        <a:ext cx="2244725" cy="1423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8941" name="Object 29"/>
          <p:cNvGraphicFramePr>
            <a:graphicFrameLocks noChangeAspect="1"/>
          </p:cNvGraphicFramePr>
          <p:nvPr/>
        </p:nvGraphicFramePr>
        <p:xfrm>
          <a:off x="5791200" y="3886200"/>
          <a:ext cx="2819400" cy="1011238"/>
        </p:xfrm>
        <a:graphic>
          <a:graphicData uri="http://schemas.openxmlformats.org/presentationml/2006/ole">
            <mc:AlternateContent xmlns:mc="http://schemas.openxmlformats.org/markup-compatibility/2006">
              <mc:Choice xmlns:v="urn:schemas-microsoft-com:vml" Requires="v">
                <p:oleObj spid="_x0000_s9392" name="Equation" r:id="rId11" imgW="1841500" imgH="660400" progId="Equation.3">
                  <p:embed/>
                </p:oleObj>
              </mc:Choice>
              <mc:Fallback>
                <p:oleObj name="Equation" r:id="rId11" imgW="1841500" imgH="6604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791200" y="3886200"/>
                        <a:ext cx="2819400" cy="1011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TextBox 1"/>
          <p:cNvSpPr txBox="1"/>
          <p:nvPr/>
        </p:nvSpPr>
        <p:spPr>
          <a:xfrm>
            <a:off x="203002" y="2221161"/>
            <a:ext cx="622286" cy="369332"/>
          </a:xfrm>
          <a:prstGeom prst="rect">
            <a:avLst/>
          </a:prstGeom>
          <a:noFill/>
        </p:spPr>
        <p:txBody>
          <a:bodyPr wrap="none" rtlCol="0">
            <a:spAutoFit/>
          </a:bodyPr>
          <a:lstStyle/>
          <a:p>
            <a:r>
              <a:rPr lang="en-US" dirty="0" smtClean="0"/>
              <a:t>12 V</a:t>
            </a:r>
            <a:endParaRPr lang="en-US" dirty="0"/>
          </a:p>
        </p:txBody>
      </p:sp>
    </p:spTree>
    <p:extLst>
      <p:ext uri="{BB962C8B-B14F-4D97-AF65-F5344CB8AC3E}">
        <p14:creationId xmlns:p14="http://schemas.microsoft.com/office/powerpoint/2010/main" val="4150023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30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530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530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530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530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8941"/>
                                        </p:tgtEl>
                                        <p:attrNameLst>
                                          <p:attrName>style.visibility</p:attrName>
                                        </p:attrNameLst>
                                      </p:cBhvr>
                                      <p:to>
                                        <p:strVal val="visible"/>
                                      </p:to>
                                    </p:set>
                                    <p:animEffect transition="in" filter="checkerboard(across)">
                                      <p:cBhvr>
                                        <p:cTn id="27" dur="500"/>
                                        <p:tgtEl>
                                          <p:spTgt spid="389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3" grpId="0"/>
      <p:bldP spid="55304" grpId="0" animBg="1"/>
      <p:bldP spid="5530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5"/>
          <p:cNvSpPr>
            <a:spLocks noGrp="1" noChangeArrowheads="1"/>
          </p:cNvSpPr>
          <p:nvPr>
            <p:ph type="title" sz="quarter"/>
          </p:nvPr>
        </p:nvSpPr>
        <p:spPr/>
        <p:txBody>
          <a:bodyPr/>
          <a:lstStyle/>
          <a:p>
            <a:pPr eaLnBrk="1" hangingPunct="1"/>
            <a:r>
              <a:rPr lang="en-US" altLang="en-US" smtClean="0"/>
              <a:t>Compound (Complex) Circuits</a:t>
            </a:r>
          </a:p>
        </p:txBody>
      </p:sp>
      <p:graphicFrame>
        <p:nvGraphicFramePr>
          <p:cNvPr id="56323" name="Object 9"/>
          <p:cNvGraphicFramePr>
            <a:graphicFrameLocks noGrp="1" noChangeAspect="1"/>
          </p:cNvGraphicFramePr>
          <p:nvPr>
            <p:ph sz="quarter" idx="1"/>
          </p:nvPr>
        </p:nvGraphicFramePr>
        <p:xfrm>
          <a:off x="457200" y="1066800"/>
          <a:ext cx="3629025" cy="1687513"/>
        </p:xfrm>
        <a:graphic>
          <a:graphicData uri="http://schemas.openxmlformats.org/presentationml/2006/ole">
            <mc:AlternateContent xmlns:mc="http://schemas.openxmlformats.org/markup-compatibility/2006">
              <mc:Choice xmlns:v="urn:schemas-microsoft-com:vml" Requires="v">
                <p:oleObj spid="_x0000_s10355" name="Paint Shop Pro Image" r:id="rId3" imgW="3629268" imgH="1688262" progId="PaintShopPro">
                  <p:embed/>
                </p:oleObj>
              </mc:Choice>
              <mc:Fallback>
                <p:oleObj name="Paint Shop Pro Image" r:id="rId3" imgW="3629268" imgH="1688262" progId="PaintShopPro">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066800"/>
                        <a:ext cx="3629025" cy="1687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6325" name="Object 14"/>
          <p:cNvGraphicFramePr>
            <a:graphicFrameLocks noGrp="1" noChangeAspect="1"/>
          </p:cNvGraphicFramePr>
          <p:nvPr>
            <p:ph sz="quarter" idx="3"/>
          </p:nvPr>
        </p:nvGraphicFramePr>
        <p:xfrm>
          <a:off x="1752600" y="3581400"/>
          <a:ext cx="1676400" cy="1176338"/>
        </p:xfrm>
        <a:graphic>
          <a:graphicData uri="http://schemas.openxmlformats.org/presentationml/2006/ole">
            <mc:AlternateContent xmlns:mc="http://schemas.openxmlformats.org/markup-compatibility/2006">
              <mc:Choice xmlns:v="urn:schemas-microsoft-com:vml" Requires="v">
                <p:oleObj spid="_x0000_s10356" name="Equation" r:id="rId5" imgW="977900" imgH="685800" progId="Equation.3">
                  <p:embed/>
                </p:oleObj>
              </mc:Choice>
              <mc:Fallback>
                <p:oleObj name="Equation" r:id="rId5" imgW="977900" imgH="6858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52600" y="3581400"/>
                        <a:ext cx="1676400" cy="1176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6326" name="Text Box 13"/>
          <p:cNvSpPr txBox="1">
            <a:spLocks noChangeArrowheads="1"/>
          </p:cNvSpPr>
          <p:nvPr/>
        </p:nvSpPr>
        <p:spPr bwMode="auto">
          <a:xfrm>
            <a:off x="593725" y="3084513"/>
            <a:ext cx="8169275" cy="671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Suppose the potential difference (voltage) is equal to </a:t>
            </a:r>
            <a:r>
              <a:rPr lang="en-US" altLang="en-US" sz="2000" b="1">
                <a:solidFill>
                  <a:srgbClr val="0000FF"/>
                </a:solidFill>
              </a:rPr>
              <a:t>120V</a:t>
            </a:r>
            <a:r>
              <a:rPr lang="en-US" altLang="en-US"/>
              <a:t>. What is the total current?</a:t>
            </a:r>
          </a:p>
        </p:txBody>
      </p:sp>
      <p:sp>
        <p:nvSpPr>
          <p:cNvPr id="46096" name="Text Box 16"/>
          <p:cNvSpPr txBox="1">
            <a:spLocks noChangeArrowheads="1"/>
          </p:cNvSpPr>
          <p:nvPr/>
        </p:nvSpPr>
        <p:spPr bwMode="auto">
          <a:xfrm>
            <a:off x="2286000" y="4419600"/>
            <a:ext cx="857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b="1">
                <a:solidFill>
                  <a:srgbClr val="FF0000"/>
                </a:solidFill>
              </a:rPr>
              <a:t>1.06 A</a:t>
            </a:r>
          </a:p>
        </p:txBody>
      </p:sp>
      <p:sp>
        <p:nvSpPr>
          <p:cNvPr id="46097" name="Text Box 17"/>
          <p:cNvSpPr txBox="1">
            <a:spLocks noChangeArrowheads="1"/>
          </p:cNvSpPr>
          <p:nvPr/>
        </p:nvSpPr>
        <p:spPr bwMode="auto">
          <a:xfrm>
            <a:off x="593725" y="5062538"/>
            <a:ext cx="57451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What is the VOLTAGE DROP across the 80</a:t>
            </a:r>
            <a:r>
              <a:rPr lang="en-US" altLang="en-US">
                <a:latin typeface="Symbol" pitchFamily="-107" charset="2"/>
              </a:rPr>
              <a:t>W</a:t>
            </a:r>
            <a:r>
              <a:rPr lang="en-US" altLang="en-US"/>
              <a:t> resistor?</a:t>
            </a:r>
          </a:p>
        </p:txBody>
      </p:sp>
      <p:graphicFrame>
        <p:nvGraphicFramePr>
          <p:cNvPr id="46098" name="Object 18"/>
          <p:cNvGraphicFramePr>
            <a:graphicFrameLocks noGrp="1" noChangeAspect="1"/>
          </p:cNvGraphicFramePr>
          <p:nvPr>
            <p:ph sz="quarter" idx="4"/>
          </p:nvPr>
        </p:nvGraphicFramePr>
        <p:xfrm>
          <a:off x="6324600" y="4419600"/>
          <a:ext cx="1981200" cy="1289050"/>
        </p:xfrm>
        <a:graphic>
          <a:graphicData uri="http://schemas.openxmlformats.org/presentationml/2006/ole">
            <mc:AlternateContent xmlns:mc="http://schemas.openxmlformats.org/markup-compatibility/2006">
              <mc:Choice xmlns:v="urn:schemas-microsoft-com:vml" Requires="v">
                <p:oleObj spid="_x0000_s10357" name="Equation" r:id="rId7" imgW="1054100" imgH="685800" progId="Equation.3">
                  <p:embed/>
                </p:oleObj>
              </mc:Choice>
              <mc:Fallback>
                <p:oleObj name="Equation" r:id="rId7" imgW="1054100" imgH="6858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24600" y="4419600"/>
                        <a:ext cx="1981200" cy="1289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6100" name="Text Box 20"/>
          <p:cNvSpPr txBox="1">
            <a:spLocks noChangeArrowheads="1"/>
          </p:cNvSpPr>
          <p:nvPr/>
        </p:nvSpPr>
        <p:spPr bwMode="auto">
          <a:xfrm>
            <a:off x="7162800" y="5334000"/>
            <a:ext cx="844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b="1">
                <a:solidFill>
                  <a:srgbClr val="FF0000"/>
                </a:solidFill>
              </a:rPr>
              <a:t>84.8 V</a:t>
            </a:r>
          </a:p>
        </p:txBody>
      </p:sp>
    </p:spTree>
    <p:extLst>
      <p:ext uri="{BB962C8B-B14F-4D97-AF65-F5344CB8AC3E}">
        <p14:creationId xmlns:p14="http://schemas.microsoft.com/office/powerpoint/2010/main" val="41179493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63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46096"/>
                                        </p:tgtEl>
                                        <p:attrNameLst>
                                          <p:attrName>style.visibility</p:attrName>
                                        </p:attrNameLst>
                                      </p:cBhvr>
                                      <p:to>
                                        <p:strVal val="visible"/>
                                      </p:to>
                                    </p:set>
                                    <p:anim calcmode="lin" valueType="num">
                                      <p:cBhvr additive="base">
                                        <p:cTn id="11" dur="500" fill="hold"/>
                                        <p:tgtEl>
                                          <p:spTgt spid="46096"/>
                                        </p:tgtEl>
                                        <p:attrNameLst>
                                          <p:attrName>ppt_x</p:attrName>
                                        </p:attrNameLst>
                                      </p:cBhvr>
                                      <p:tavLst>
                                        <p:tav tm="0">
                                          <p:val>
                                            <p:strVal val="#ppt_x"/>
                                          </p:val>
                                        </p:tav>
                                        <p:tav tm="100000">
                                          <p:val>
                                            <p:strVal val="#ppt_x"/>
                                          </p:val>
                                        </p:tav>
                                      </p:tavLst>
                                    </p:anim>
                                    <p:anim calcmode="lin" valueType="num">
                                      <p:cBhvr additive="base">
                                        <p:cTn id="12" dur="500" fill="hold"/>
                                        <p:tgtEl>
                                          <p:spTgt spid="46096"/>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6097"/>
                                        </p:tgtEl>
                                        <p:attrNameLst>
                                          <p:attrName>style.visibility</p:attrName>
                                        </p:attrNameLst>
                                      </p:cBhvr>
                                      <p:to>
                                        <p:strVal val="visible"/>
                                      </p:to>
                                    </p:set>
                                    <p:animEffect transition="in" filter="checkerboard(across)">
                                      <p:cBhvr>
                                        <p:cTn id="17" dur="500"/>
                                        <p:tgtEl>
                                          <p:spTgt spid="4609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46098"/>
                                        </p:tgtEl>
                                        <p:attrNameLst>
                                          <p:attrName>style.visibility</p:attrName>
                                        </p:attrNameLst>
                                      </p:cBhvr>
                                      <p:to>
                                        <p:strVal val="visible"/>
                                      </p:to>
                                    </p:set>
                                    <p:animEffect transition="in" filter="checkerboard(across)">
                                      <p:cBhvr>
                                        <p:cTn id="22" dur="500"/>
                                        <p:tgtEl>
                                          <p:spTgt spid="4609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46100"/>
                                        </p:tgtEl>
                                        <p:attrNameLst>
                                          <p:attrName>style.visibility</p:attrName>
                                        </p:attrNameLst>
                                      </p:cBhvr>
                                      <p:to>
                                        <p:strVal val="visible"/>
                                      </p:to>
                                    </p:set>
                                    <p:anim calcmode="lin" valueType="num">
                                      <p:cBhvr additive="base">
                                        <p:cTn id="27" dur="500" fill="hold"/>
                                        <p:tgtEl>
                                          <p:spTgt spid="46100"/>
                                        </p:tgtEl>
                                        <p:attrNameLst>
                                          <p:attrName>ppt_x</p:attrName>
                                        </p:attrNameLst>
                                      </p:cBhvr>
                                      <p:tavLst>
                                        <p:tav tm="0">
                                          <p:val>
                                            <p:strVal val="#ppt_x"/>
                                          </p:val>
                                        </p:tav>
                                        <p:tav tm="100000">
                                          <p:val>
                                            <p:strVal val="#ppt_x"/>
                                          </p:val>
                                        </p:tav>
                                      </p:tavLst>
                                    </p:anim>
                                    <p:anim calcmode="lin" valueType="num">
                                      <p:cBhvr additive="base">
                                        <p:cTn id="28" dur="500" fill="hold"/>
                                        <p:tgtEl>
                                          <p:spTgt spid="4610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96" grpId="0"/>
      <p:bldP spid="46097" grpId="0"/>
      <p:bldP spid="4610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5"/>
          <p:cNvSpPr>
            <a:spLocks noGrp="1" noChangeArrowheads="1"/>
          </p:cNvSpPr>
          <p:nvPr>
            <p:ph type="title" sz="quarter"/>
          </p:nvPr>
        </p:nvSpPr>
        <p:spPr>
          <a:xfrm>
            <a:off x="381000" y="304800"/>
            <a:ext cx="8229600" cy="1139825"/>
          </a:xfrm>
        </p:spPr>
        <p:txBody>
          <a:bodyPr/>
          <a:lstStyle/>
          <a:p>
            <a:pPr eaLnBrk="1" hangingPunct="1"/>
            <a:r>
              <a:rPr lang="en-US" altLang="en-US" smtClean="0"/>
              <a:t>Compound (Complex) Circuits</a:t>
            </a:r>
          </a:p>
        </p:txBody>
      </p:sp>
      <p:graphicFrame>
        <p:nvGraphicFramePr>
          <p:cNvPr id="57348" name="Object 7"/>
          <p:cNvGraphicFramePr>
            <a:graphicFrameLocks noGrp="1" noChangeAspect="1"/>
          </p:cNvGraphicFramePr>
          <p:nvPr>
            <p:ph sz="quarter" idx="2"/>
          </p:nvPr>
        </p:nvGraphicFramePr>
        <p:xfrm>
          <a:off x="2438400" y="1219200"/>
          <a:ext cx="3629025" cy="1687513"/>
        </p:xfrm>
        <a:graphic>
          <a:graphicData uri="http://schemas.openxmlformats.org/presentationml/2006/ole">
            <mc:AlternateContent xmlns:mc="http://schemas.openxmlformats.org/markup-compatibility/2006">
              <mc:Choice xmlns:v="urn:schemas-microsoft-com:vml" Requires="v">
                <p:oleObj spid="_x0000_s11379" name="Paint Shop Pro Image" r:id="rId3" imgW="3629268" imgH="1688262" progId="PaintShopPro">
                  <p:embed/>
                </p:oleObj>
              </mc:Choice>
              <mc:Fallback>
                <p:oleObj name="Paint Shop Pro Image" r:id="rId3" imgW="3629268" imgH="1688262" progId="PaintShopPro">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1219200"/>
                        <a:ext cx="3629025" cy="1687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9165" name="Object 13"/>
          <p:cNvGraphicFramePr>
            <a:graphicFrameLocks noGrp="1" noChangeAspect="1"/>
          </p:cNvGraphicFramePr>
          <p:nvPr>
            <p:ph sz="quarter" idx="3"/>
          </p:nvPr>
        </p:nvGraphicFramePr>
        <p:xfrm>
          <a:off x="533400" y="4156075"/>
          <a:ext cx="2057400" cy="1690688"/>
        </p:xfrm>
        <a:graphic>
          <a:graphicData uri="http://schemas.openxmlformats.org/presentationml/2006/ole">
            <mc:AlternateContent xmlns:mc="http://schemas.openxmlformats.org/markup-compatibility/2006">
              <mc:Choice xmlns:v="urn:schemas-microsoft-com:vml" Requires="v">
                <p:oleObj spid="_x0000_s11380" name="Equation" r:id="rId5" imgW="1143000" imgH="939800" progId="Equation.3">
                  <p:embed/>
                </p:oleObj>
              </mc:Choice>
              <mc:Fallback>
                <p:oleObj name="Equation" r:id="rId5" imgW="1143000" imgH="9398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 y="4156075"/>
                        <a:ext cx="2057400" cy="1690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7350" name="Text Box 12"/>
          <p:cNvSpPr txBox="1">
            <a:spLocks noChangeArrowheads="1"/>
          </p:cNvSpPr>
          <p:nvPr/>
        </p:nvSpPr>
        <p:spPr bwMode="auto">
          <a:xfrm>
            <a:off x="457200" y="3429000"/>
            <a:ext cx="39782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What is the VOLTAGE DROP across the 100</a:t>
            </a:r>
            <a:r>
              <a:rPr lang="en-US" altLang="en-US">
                <a:latin typeface="Symbol" pitchFamily="-107" charset="2"/>
              </a:rPr>
              <a:t>W</a:t>
            </a:r>
            <a:r>
              <a:rPr lang="en-US" altLang="en-US"/>
              <a:t> and 50</a:t>
            </a:r>
            <a:r>
              <a:rPr lang="en-US" altLang="en-US">
                <a:latin typeface="Symbol" pitchFamily="-107" charset="2"/>
              </a:rPr>
              <a:t>W</a:t>
            </a:r>
            <a:r>
              <a:rPr lang="en-US" altLang="en-US"/>
              <a:t> resistor?</a:t>
            </a:r>
          </a:p>
        </p:txBody>
      </p:sp>
      <p:sp>
        <p:nvSpPr>
          <p:cNvPr id="49167" name="Text Box 15"/>
          <p:cNvSpPr txBox="1">
            <a:spLocks noChangeArrowheads="1"/>
          </p:cNvSpPr>
          <p:nvPr/>
        </p:nvSpPr>
        <p:spPr bwMode="auto">
          <a:xfrm>
            <a:off x="1371600" y="5486400"/>
            <a:ext cx="1530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b="1">
                <a:solidFill>
                  <a:srgbClr val="FF0000"/>
                </a:solidFill>
              </a:rPr>
              <a:t>35.2 V Each!</a:t>
            </a:r>
          </a:p>
        </p:txBody>
      </p:sp>
      <p:graphicFrame>
        <p:nvGraphicFramePr>
          <p:cNvPr id="49168" name="Object 16"/>
          <p:cNvGraphicFramePr>
            <a:graphicFrameLocks noGrp="1" noChangeAspect="1"/>
          </p:cNvGraphicFramePr>
          <p:nvPr>
            <p:ph sz="quarter" idx="4"/>
          </p:nvPr>
        </p:nvGraphicFramePr>
        <p:xfrm>
          <a:off x="4648200" y="3505200"/>
          <a:ext cx="2152650" cy="2514600"/>
        </p:xfrm>
        <a:graphic>
          <a:graphicData uri="http://schemas.openxmlformats.org/presentationml/2006/ole">
            <mc:AlternateContent xmlns:mc="http://schemas.openxmlformats.org/markup-compatibility/2006">
              <mc:Choice xmlns:v="urn:schemas-microsoft-com:vml" Requires="v">
                <p:oleObj spid="_x0000_s11381" name="Equation" r:id="rId7" imgW="1129810" imgH="1320227" progId="Equation.3">
                  <p:embed/>
                </p:oleObj>
              </mc:Choice>
              <mc:Fallback>
                <p:oleObj name="Equation" r:id="rId7" imgW="1129810" imgH="1320227"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48200" y="3505200"/>
                        <a:ext cx="2152650" cy="2514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9170" name="Text Box 18"/>
          <p:cNvSpPr txBox="1">
            <a:spLocks noChangeArrowheads="1"/>
          </p:cNvSpPr>
          <p:nvPr/>
        </p:nvSpPr>
        <p:spPr bwMode="auto">
          <a:xfrm>
            <a:off x="4572000" y="2743200"/>
            <a:ext cx="37496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What is the current across the 100</a:t>
            </a:r>
            <a:r>
              <a:rPr lang="en-US" altLang="en-US">
                <a:latin typeface="Symbol" pitchFamily="-107" charset="2"/>
              </a:rPr>
              <a:t>W</a:t>
            </a:r>
            <a:r>
              <a:rPr lang="en-US" altLang="en-US"/>
              <a:t> and 50</a:t>
            </a:r>
            <a:r>
              <a:rPr lang="en-US" altLang="en-US">
                <a:latin typeface="Symbol" pitchFamily="-107" charset="2"/>
              </a:rPr>
              <a:t>W</a:t>
            </a:r>
            <a:r>
              <a:rPr lang="en-US" altLang="en-US"/>
              <a:t> resistor?</a:t>
            </a:r>
          </a:p>
        </p:txBody>
      </p:sp>
      <p:sp>
        <p:nvSpPr>
          <p:cNvPr id="49171" name="Text Box 19"/>
          <p:cNvSpPr txBox="1">
            <a:spLocks noChangeArrowheads="1"/>
          </p:cNvSpPr>
          <p:nvPr/>
        </p:nvSpPr>
        <p:spPr bwMode="auto">
          <a:xfrm>
            <a:off x="6324600" y="4648200"/>
            <a:ext cx="8953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600" b="1">
                <a:solidFill>
                  <a:srgbClr val="FF0000"/>
                </a:solidFill>
              </a:rPr>
              <a:t>0.352 A</a:t>
            </a:r>
          </a:p>
        </p:txBody>
      </p:sp>
      <p:sp>
        <p:nvSpPr>
          <p:cNvPr id="49172" name="Text Box 20"/>
          <p:cNvSpPr txBox="1">
            <a:spLocks noChangeArrowheads="1"/>
          </p:cNvSpPr>
          <p:nvPr/>
        </p:nvSpPr>
        <p:spPr bwMode="auto">
          <a:xfrm>
            <a:off x="6248400" y="5486400"/>
            <a:ext cx="8953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600" b="1">
                <a:solidFill>
                  <a:srgbClr val="FF0000"/>
                </a:solidFill>
              </a:rPr>
              <a:t>0.704 A</a:t>
            </a:r>
          </a:p>
        </p:txBody>
      </p:sp>
      <p:sp>
        <p:nvSpPr>
          <p:cNvPr id="49173" name="Oval 21"/>
          <p:cNvSpPr>
            <a:spLocks noChangeArrowheads="1"/>
          </p:cNvSpPr>
          <p:nvPr/>
        </p:nvSpPr>
        <p:spPr bwMode="auto">
          <a:xfrm>
            <a:off x="6324600" y="4419600"/>
            <a:ext cx="838200" cy="762000"/>
          </a:xfrm>
          <a:prstGeom prst="ellipse">
            <a:avLst/>
          </a:prstGeom>
          <a:solidFill>
            <a:schemeClr val="accent1">
              <a:alpha val="0"/>
            </a:schemeClr>
          </a:solidFill>
          <a:ln w="25400">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9174" name="Oval 22"/>
          <p:cNvSpPr>
            <a:spLocks noChangeArrowheads="1"/>
          </p:cNvSpPr>
          <p:nvPr/>
        </p:nvSpPr>
        <p:spPr bwMode="auto">
          <a:xfrm>
            <a:off x="6324600" y="5257800"/>
            <a:ext cx="838200" cy="762000"/>
          </a:xfrm>
          <a:prstGeom prst="ellipse">
            <a:avLst/>
          </a:prstGeom>
          <a:solidFill>
            <a:schemeClr val="accent1">
              <a:alpha val="0"/>
            </a:schemeClr>
          </a:solidFill>
          <a:ln w="25400">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9175" name="Line 23"/>
          <p:cNvSpPr>
            <a:spLocks noChangeShapeType="1"/>
          </p:cNvSpPr>
          <p:nvPr/>
        </p:nvSpPr>
        <p:spPr bwMode="auto">
          <a:xfrm>
            <a:off x="7239000" y="4876800"/>
            <a:ext cx="4572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76" name="Line 24"/>
          <p:cNvSpPr>
            <a:spLocks noChangeShapeType="1"/>
          </p:cNvSpPr>
          <p:nvPr/>
        </p:nvSpPr>
        <p:spPr bwMode="auto">
          <a:xfrm flipV="1">
            <a:off x="7239000" y="5410200"/>
            <a:ext cx="5334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77" name="Text Box 25"/>
          <p:cNvSpPr txBox="1">
            <a:spLocks noChangeArrowheads="1"/>
          </p:cNvSpPr>
          <p:nvPr/>
        </p:nvSpPr>
        <p:spPr bwMode="auto">
          <a:xfrm>
            <a:off x="7848600" y="4953000"/>
            <a:ext cx="9302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b="1">
                <a:solidFill>
                  <a:srgbClr val="FF0000"/>
                </a:solidFill>
              </a:rPr>
              <a:t>Add to 1.06A</a:t>
            </a:r>
          </a:p>
        </p:txBody>
      </p:sp>
    </p:spTree>
    <p:extLst>
      <p:ext uri="{BB962C8B-B14F-4D97-AF65-F5344CB8AC3E}">
        <p14:creationId xmlns:p14="http://schemas.microsoft.com/office/powerpoint/2010/main" val="36805319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49165"/>
                                        </p:tgtEl>
                                        <p:attrNameLst>
                                          <p:attrName>style.visibility</p:attrName>
                                        </p:attrNameLst>
                                      </p:cBhvr>
                                      <p:to>
                                        <p:strVal val="visible"/>
                                      </p:to>
                                    </p:set>
                                    <p:animEffect transition="in" filter="box(in)">
                                      <p:cBhvr>
                                        <p:cTn id="7" dur="500"/>
                                        <p:tgtEl>
                                          <p:spTgt spid="4916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9167"/>
                                        </p:tgtEl>
                                        <p:attrNameLst>
                                          <p:attrName>style.visibility</p:attrName>
                                        </p:attrNameLst>
                                      </p:cBhvr>
                                      <p:to>
                                        <p:strVal val="visible"/>
                                      </p:to>
                                    </p:set>
                                    <p:anim calcmode="lin" valueType="num">
                                      <p:cBhvr additive="base">
                                        <p:cTn id="12" dur="500" fill="hold"/>
                                        <p:tgtEl>
                                          <p:spTgt spid="49167"/>
                                        </p:tgtEl>
                                        <p:attrNameLst>
                                          <p:attrName>ppt_x</p:attrName>
                                        </p:attrNameLst>
                                      </p:cBhvr>
                                      <p:tavLst>
                                        <p:tav tm="0">
                                          <p:val>
                                            <p:strVal val="#ppt_x"/>
                                          </p:val>
                                        </p:tav>
                                        <p:tav tm="100000">
                                          <p:val>
                                            <p:strVal val="#ppt_x"/>
                                          </p:val>
                                        </p:tav>
                                      </p:tavLst>
                                    </p:anim>
                                    <p:anim calcmode="lin" valueType="num">
                                      <p:cBhvr additive="base">
                                        <p:cTn id="13" dur="500" fill="hold"/>
                                        <p:tgtEl>
                                          <p:spTgt spid="49167"/>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49170"/>
                                        </p:tgtEl>
                                        <p:attrNameLst>
                                          <p:attrName>style.visibility</p:attrName>
                                        </p:attrNameLst>
                                      </p:cBhvr>
                                      <p:to>
                                        <p:strVal val="visible"/>
                                      </p:to>
                                    </p:set>
                                    <p:animEffect transition="in" filter="checkerboard(across)">
                                      <p:cBhvr>
                                        <p:cTn id="18" dur="500"/>
                                        <p:tgtEl>
                                          <p:spTgt spid="49170"/>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ntr" presetSubtype="16" fill="hold" nodeType="clickEffect">
                                  <p:stCondLst>
                                    <p:cond delay="0"/>
                                  </p:stCondLst>
                                  <p:childTnLst>
                                    <p:set>
                                      <p:cBhvr>
                                        <p:cTn id="22" dur="1" fill="hold">
                                          <p:stCondLst>
                                            <p:cond delay="0"/>
                                          </p:stCondLst>
                                        </p:cTn>
                                        <p:tgtEl>
                                          <p:spTgt spid="49168"/>
                                        </p:tgtEl>
                                        <p:attrNameLst>
                                          <p:attrName>style.visibility</p:attrName>
                                        </p:attrNameLst>
                                      </p:cBhvr>
                                      <p:to>
                                        <p:strVal val="visible"/>
                                      </p:to>
                                    </p:set>
                                    <p:animEffect transition="in" filter="box(in)">
                                      <p:cBhvr>
                                        <p:cTn id="23" dur="500"/>
                                        <p:tgtEl>
                                          <p:spTgt spid="49168"/>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49171"/>
                                        </p:tgtEl>
                                        <p:attrNameLst>
                                          <p:attrName>style.visibility</p:attrName>
                                        </p:attrNameLst>
                                      </p:cBhvr>
                                      <p:to>
                                        <p:strVal val="visible"/>
                                      </p:to>
                                    </p:set>
                                    <p:anim calcmode="lin" valueType="num">
                                      <p:cBhvr additive="base">
                                        <p:cTn id="28" dur="500" fill="hold"/>
                                        <p:tgtEl>
                                          <p:spTgt spid="49171"/>
                                        </p:tgtEl>
                                        <p:attrNameLst>
                                          <p:attrName>ppt_x</p:attrName>
                                        </p:attrNameLst>
                                      </p:cBhvr>
                                      <p:tavLst>
                                        <p:tav tm="0">
                                          <p:val>
                                            <p:strVal val="#ppt_x"/>
                                          </p:val>
                                        </p:tav>
                                        <p:tav tm="100000">
                                          <p:val>
                                            <p:strVal val="#ppt_x"/>
                                          </p:val>
                                        </p:tav>
                                      </p:tavLst>
                                    </p:anim>
                                    <p:anim calcmode="lin" valueType="num">
                                      <p:cBhvr additive="base">
                                        <p:cTn id="29" dur="500" fill="hold"/>
                                        <p:tgtEl>
                                          <p:spTgt spid="49171"/>
                                        </p:tgtEl>
                                        <p:attrNameLst>
                                          <p:attrName>ppt_y</p:attrName>
                                        </p:attrNameLst>
                                      </p:cBhvr>
                                      <p:tavLst>
                                        <p:tav tm="0">
                                          <p:val>
                                            <p:strVal val="1+#ppt_h/2"/>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49172"/>
                                        </p:tgtEl>
                                        <p:attrNameLst>
                                          <p:attrName>style.visibility</p:attrName>
                                        </p:attrNameLst>
                                      </p:cBhvr>
                                      <p:to>
                                        <p:strVal val="visible"/>
                                      </p:to>
                                    </p:set>
                                    <p:anim calcmode="lin" valueType="num">
                                      <p:cBhvr additive="base">
                                        <p:cTn id="34" dur="500" fill="hold"/>
                                        <p:tgtEl>
                                          <p:spTgt spid="49172"/>
                                        </p:tgtEl>
                                        <p:attrNameLst>
                                          <p:attrName>ppt_x</p:attrName>
                                        </p:attrNameLst>
                                      </p:cBhvr>
                                      <p:tavLst>
                                        <p:tav tm="0">
                                          <p:val>
                                            <p:strVal val="#ppt_x"/>
                                          </p:val>
                                        </p:tav>
                                        <p:tav tm="100000">
                                          <p:val>
                                            <p:strVal val="#ppt_x"/>
                                          </p:val>
                                        </p:tav>
                                      </p:tavLst>
                                    </p:anim>
                                    <p:anim calcmode="lin" valueType="num">
                                      <p:cBhvr additive="base">
                                        <p:cTn id="35" dur="500" fill="hold"/>
                                        <p:tgtEl>
                                          <p:spTgt spid="49172"/>
                                        </p:tgtEl>
                                        <p:attrNameLst>
                                          <p:attrName>ppt_y</p:attrName>
                                        </p:attrNameLst>
                                      </p:cBhvr>
                                      <p:tavLst>
                                        <p:tav tm="0">
                                          <p:val>
                                            <p:strVal val="1+#ppt_h/2"/>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49173"/>
                                        </p:tgtEl>
                                        <p:attrNameLst>
                                          <p:attrName>style.visibility</p:attrName>
                                        </p:attrNameLst>
                                      </p:cBhvr>
                                      <p:to>
                                        <p:strVal val="visible"/>
                                      </p:to>
                                    </p:set>
                                    <p:animEffect transition="in" filter="checkerboard(across)">
                                      <p:cBhvr>
                                        <p:cTn id="40" dur="500"/>
                                        <p:tgtEl>
                                          <p:spTgt spid="49173"/>
                                        </p:tgtEl>
                                      </p:cBhvr>
                                    </p:animEffect>
                                  </p:childTnLst>
                                </p:cTn>
                              </p:par>
                              <p:par>
                                <p:cTn id="41" presetID="5" presetClass="entr" presetSubtype="10" fill="hold" grpId="0" nodeType="withEffect">
                                  <p:stCondLst>
                                    <p:cond delay="0"/>
                                  </p:stCondLst>
                                  <p:childTnLst>
                                    <p:set>
                                      <p:cBhvr>
                                        <p:cTn id="42" dur="1" fill="hold">
                                          <p:stCondLst>
                                            <p:cond delay="0"/>
                                          </p:stCondLst>
                                        </p:cTn>
                                        <p:tgtEl>
                                          <p:spTgt spid="49174"/>
                                        </p:tgtEl>
                                        <p:attrNameLst>
                                          <p:attrName>style.visibility</p:attrName>
                                        </p:attrNameLst>
                                      </p:cBhvr>
                                      <p:to>
                                        <p:strVal val="visible"/>
                                      </p:to>
                                    </p:set>
                                    <p:animEffect transition="in" filter="checkerboard(across)">
                                      <p:cBhvr>
                                        <p:cTn id="43" dur="500"/>
                                        <p:tgtEl>
                                          <p:spTgt spid="49174"/>
                                        </p:tgtEl>
                                      </p:cBhvr>
                                    </p:animEffect>
                                  </p:childTnLst>
                                </p:cTn>
                              </p:par>
                              <p:par>
                                <p:cTn id="44" presetID="5" presetClass="entr" presetSubtype="10" fill="hold" grpId="0" nodeType="withEffect">
                                  <p:stCondLst>
                                    <p:cond delay="0"/>
                                  </p:stCondLst>
                                  <p:childTnLst>
                                    <p:set>
                                      <p:cBhvr>
                                        <p:cTn id="45" dur="1" fill="hold">
                                          <p:stCondLst>
                                            <p:cond delay="0"/>
                                          </p:stCondLst>
                                        </p:cTn>
                                        <p:tgtEl>
                                          <p:spTgt spid="49175"/>
                                        </p:tgtEl>
                                        <p:attrNameLst>
                                          <p:attrName>style.visibility</p:attrName>
                                        </p:attrNameLst>
                                      </p:cBhvr>
                                      <p:to>
                                        <p:strVal val="visible"/>
                                      </p:to>
                                    </p:set>
                                    <p:animEffect transition="in" filter="checkerboard(across)">
                                      <p:cBhvr>
                                        <p:cTn id="46" dur="500"/>
                                        <p:tgtEl>
                                          <p:spTgt spid="49175"/>
                                        </p:tgtEl>
                                      </p:cBhvr>
                                    </p:animEffect>
                                  </p:childTnLst>
                                </p:cTn>
                              </p:par>
                              <p:par>
                                <p:cTn id="47" presetID="5" presetClass="entr" presetSubtype="10" fill="hold" grpId="0" nodeType="withEffect">
                                  <p:stCondLst>
                                    <p:cond delay="0"/>
                                  </p:stCondLst>
                                  <p:childTnLst>
                                    <p:set>
                                      <p:cBhvr>
                                        <p:cTn id="48" dur="1" fill="hold">
                                          <p:stCondLst>
                                            <p:cond delay="0"/>
                                          </p:stCondLst>
                                        </p:cTn>
                                        <p:tgtEl>
                                          <p:spTgt spid="49176"/>
                                        </p:tgtEl>
                                        <p:attrNameLst>
                                          <p:attrName>style.visibility</p:attrName>
                                        </p:attrNameLst>
                                      </p:cBhvr>
                                      <p:to>
                                        <p:strVal val="visible"/>
                                      </p:to>
                                    </p:set>
                                    <p:animEffect transition="in" filter="checkerboard(across)">
                                      <p:cBhvr>
                                        <p:cTn id="49" dur="500"/>
                                        <p:tgtEl>
                                          <p:spTgt spid="49176"/>
                                        </p:tgtEl>
                                      </p:cBhvr>
                                    </p:animEffect>
                                  </p:childTnLst>
                                </p:cTn>
                              </p:par>
                              <p:par>
                                <p:cTn id="50" presetID="5" presetClass="entr" presetSubtype="10" fill="hold" grpId="0" nodeType="withEffect">
                                  <p:stCondLst>
                                    <p:cond delay="0"/>
                                  </p:stCondLst>
                                  <p:childTnLst>
                                    <p:set>
                                      <p:cBhvr>
                                        <p:cTn id="51" dur="1" fill="hold">
                                          <p:stCondLst>
                                            <p:cond delay="0"/>
                                          </p:stCondLst>
                                        </p:cTn>
                                        <p:tgtEl>
                                          <p:spTgt spid="49177"/>
                                        </p:tgtEl>
                                        <p:attrNameLst>
                                          <p:attrName>style.visibility</p:attrName>
                                        </p:attrNameLst>
                                      </p:cBhvr>
                                      <p:to>
                                        <p:strVal val="visible"/>
                                      </p:to>
                                    </p:set>
                                    <p:animEffect transition="in" filter="checkerboard(across)">
                                      <p:cBhvr>
                                        <p:cTn id="52" dur="500"/>
                                        <p:tgtEl>
                                          <p:spTgt spid="491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67" grpId="0"/>
      <p:bldP spid="49170" grpId="0"/>
      <p:bldP spid="49171" grpId="0"/>
      <p:bldP spid="49172" grpId="0"/>
      <p:bldP spid="49173" grpId="0" animBg="1"/>
      <p:bldP spid="49174" grpId="0" animBg="1"/>
      <p:bldP spid="49175" grpId="0" animBg="1"/>
      <p:bldP spid="49176" grpId="0" animBg="1"/>
      <p:bldP spid="4917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val 10"/>
          <p:cNvSpPr/>
          <p:nvPr/>
        </p:nvSpPr>
        <p:spPr>
          <a:xfrm>
            <a:off x="1066800" y="1524000"/>
            <a:ext cx="11430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latin typeface="Tahoma" panose="020B0604030504040204" pitchFamily="34" charset="0"/>
                <a:ea typeface="Tahoma" panose="020B0604030504040204" pitchFamily="34" charset="0"/>
                <a:cs typeface="Tahoma" panose="020B0604030504040204" pitchFamily="34" charset="0"/>
              </a:rPr>
              <a:t>-1</a:t>
            </a:r>
            <a:r>
              <a:rPr lang="en-US" sz="2000" b="1" dirty="0" smtClean="0">
                <a:latin typeface="Symbol" panose="05050102010706020507" pitchFamily="18" charset="2"/>
                <a:ea typeface="Tahoma" panose="020B0604030504040204" pitchFamily="34" charset="0"/>
                <a:cs typeface="Tahoma" panose="020B0604030504040204" pitchFamily="34" charset="0"/>
              </a:rPr>
              <a:t>m</a:t>
            </a:r>
            <a:r>
              <a:rPr lang="en-US" sz="2000" b="1" dirty="0" smtClean="0">
                <a:latin typeface="Tahoma" panose="020B0604030504040204" pitchFamily="34" charset="0"/>
                <a:ea typeface="Tahoma" panose="020B0604030504040204" pitchFamily="34" charset="0"/>
                <a:cs typeface="Tahoma" panose="020B0604030504040204" pitchFamily="34" charset="0"/>
              </a:rPr>
              <a:t>C</a:t>
            </a:r>
            <a:endParaRPr lang="en-US" sz="2000" b="1" dirty="0">
              <a:latin typeface="Tahoma" panose="020B0604030504040204" pitchFamily="34" charset="0"/>
              <a:ea typeface="Tahoma" panose="020B0604030504040204" pitchFamily="34" charset="0"/>
              <a:cs typeface="Tahoma" panose="020B0604030504040204" pitchFamily="34" charset="0"/>
            </a:endParaRPr>
          </a:p>
        </p:txBody>
      </p:sp>
      <p:sp>
        <p:nvSpPr>
          <p:cNvPr id="14" name="Oval 13"/>
          <p:cNvSpPr/>
          <p:nvPr/>
        </p:nvSpPr>
        <p:spPr>
          <a:xfrm>
            <a:off x="3505200" y="1524000"/>
            <a:ext cx="1143000" cy="114300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Tahoma" panose="020B0604030504040204" pitchFamily="34" charset="0"/>
                <a:ea typeface="Tahoma" panose="020B0604030504040204" pitchFamily="34" charset="0"/>
                <a:cs typeface="Tahoma" panose="020B0604030504040204" pitchFamily="34" charset="0"/>
              </a:rPr>
              <a:t>+2</a:t>
            </a:r>
            <a:r>
              <a:rPr lang="en-US" b="1" dirty="0" smtClean="0">
                <a:latin typeface="Symbol" panose="05050102010706020507" pitchFamily="18" charset="2"/>
                <a:ea typeface="Tahoma" panose="020B0604030504040204" pitchFamily="34" charset="0"/>
                <a:cs typeface="Tahoma" panose="020B0604030504040204" pitchFamily="34" charset="0"/>
              </a:rPr>
              <a:t>m</a:t>
            </a:r>
            <a:r>
              <a:rPr lang="en-US" b="1" dirty="0" smtClean="0">
                <a:latin typeface="Tahoma" panose="020B0604030504040204" pitchFamily="34" charset="0"/>
                <a:ea typeface="Tahoma" panose="020B0604030504040204" pitchFamily="34" charset="0"/>
                <a:cs typeface="Tahoma" panose="020B0604030504040204" pitchFamily="34" charset="0"/>
              </a:rPr>
              <a:t>C</a:t>
            </a:r>
            <a:endParaRPr lang="en-US" b="1" dirty="0">
              <a:latin typeface="Tahoma" panose="020B0604030504040204" pitchFamily="34" charset="0"/>
              <a:ea typeface="Tahoma" panose="020B0604030504040204" pitchFamily="34" charset="0"/>
              <a:cs typeface="Tahoma" panose="020B0604030504040204" pitchFamily="34" charset="0"/>
            </a:endParaRPr>
          </a:p>
        </p:txBody>
      </p:sp>
      <p:sp>
        <p:nvSpPr>
          <p:cNvPr id="15" name="Oval 14"/>
          <p:cNvSpPr/>
          <p:nvPr/>
        </p:nvSpPr>
        <p:spPr>
          <a:xfrm>
            <a:off x="6781800" y="1524000"/>
            <a:ext cx="11430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latin typeface="Tahoma" panose="020B0604030504040204" pitchFamily="34" charset="0"/>
                <a:ea typeface="Tahoma" panose="020B0604030504040204" pitchFamily="34" charset="0"/>
                <a:cs typeface="Tahoma" panose="020B0604030504040204" pitchFamily="34" charset="0"/>
              </a:rPr>
              <a:t>-1</a:t>
            </a:r>
            <a:r>
              <a:rPr lang="en-US" sz="2000" b="1" dirty="0" smtClean="0">
                <a:latin typeface="Symbol" panose="05050102010706020507" pitchFamily="18" charset="2"/>
                <a:ea typeface="Tahoma" panose="020B0604030504040204" pitchFamily="34" charset="0"/>
                <a:cs typeface="Tahoma" panose="020B0604030504040204" pitchFamily="34" charset="0"/>
              </a:rPr>
              <a:t>m</a:t>
            </a:r>
            <a:r>
              <a:rPr lang="en-US" sz="2000" b="1" dirty="0" smtClean="0">
                <a:latin typeface="Tahoma" panose="020B0604030504040204" pitchFamily="34" charset="0"/>
                <a:ea typeface="Tahoma" panose="020B0604030504040204" pitchFamily="34" charset="0"/>
                <a:cs typeface="Tahoma" panose="020B0604030504040204" pitchFamily="34" charset="0"/>
              </a:rPr>
              <a:t>C</a:t>
            </a:r>
            <a:endParaRPr lang="en-US" sz="2000" b="1" dirty="0">
              <a:latin typeface="Tahoma" panose="020B0604030504040204" pitchFamily="34" charset="0"/>
              <a:ea typeface="Tahoma" panose="020B0604030504040204" pitchFamily="34" charset="0"/>
              <a:cs typeface="Tahoma" panose="020B0604030504040204" pitchFamily="34" charset="0"/>
            </a:endParaRPr>
          </a:p>
        </p:txBody>
      </p:sp>
      <p:cxnSp>
        <p:nvCxnSpPr>
          <p:cNvPr id="17" name="Straight Connector 16"/>
          <p:cNvCxnSpPr>
            <a:stCxn id="11" idx="6"/>
            <a:endCxn id="14" idx="2"/>
          </p:cNvCxnSpPr>
          <p:nvPr/>
        </p:nvCxnSpPr>
        <p:spPr>
          <a:xfrm>
            <a:off x="2209800" y="2095500"/>
            <a:ext cx="1295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14" idx="6"/>
            <a:endCxn id="15" idx="2"/>
          </p:cNvCxnSpPr>
          <p:nvPr/>
        </p:nvCxnSpPr>
        <p:spPr>
          <a:xfrm>
            <a:off x="4648200" y="2095500"/>
            <a:ext cx="2133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514600" y="1752600"/>
            <a:ext cx="623889" cy="369332"/>
          </a:xfrm>
          <a:prstGeom prst="rect">
            <a:avLst/>
          </a:prstGeom>
          <a:noFill/>
        </p:spPr>
        <p:txBody>
          <a:bodyPr wrap="none" rtlCol="0">
            <a:spAutoFit/>
          </a:bodyPr>
          <a:lstStyle/>
          <a:p>
            <a:r>
              <a:rPr lang="en-US" b="1" dirty="0" smtClean="0">
                <a:latin typeface="Tahoma" panose="020B0604030504040204" pitchFamily="34" charset="0"/>
                <a:ea typeface="Tahoma" panose="020B0604030504040204" pitchFamily="34" charset="0"/>
                <a:cs typeface="Tahoma" panose="020B0604030504040204" pitchFamily="34" charset="0"/>
              </a:rPr>
              <a:t>.5m</a:t>
            </a:r>
            <a:endParaRPr lang="en-US" b="1" dirty="0">
              <a:latin typeface="Tahoma" panose="020B0604030504040204" pitchFamily="34" charset="0"/>
              <a:ea typeface="Tahoma" panose="020B0604030504040204" pitchFamily="34" charset="0"/>
              <a:cs typeface="Tahoma" panose="020B0604030504040204" pitchFamily="34" charset="0"/>
            </a:endParaRPr>
          </a:p>
        </p:txBody>
      </p:sp>
      <p:sp>
        <p:nvSpPr>
          <p:cNvPr id="21" name="TextBox 20"/>
          <p:cNvSpPr txBox="1"/>
          <p:nvPr/>
        </p:nvSpPr>
        <p:spPr>
          <a:xfrm>
            <a:off x="5391846" y="1752600"/>
            <a:ext cx="551754" cy="369332"/>
          </a:xfrm>
          <a:prstGeom prst="rect">
            <a:avLst/>
          </a:prstGeom>
          <a:noFill/>
        </p:spPr>
        <p:txBody>
          <a:bodyPr wrap="none" rtlCol="0">
            <a:spAutoFit/>
          </a:bodyPr>
          <a:lstStyle/>
          <a:p>
            <a:r>
              <a:rPr lang="en-US" b="1" dirty="0">
                <a:latin typeface="Tahoma" panose="020B0604030504040204" pitchFamily="34" charset="0"/>
                <a:ea typeface="Tahoma" panose="020B0604030504040204" pitchFamily="34" charset="0"/>
                <a:cs typeface="Tahoma" panose="020B0604030504040204" pitchFamily="34" charset="0"/>
              </a:rPr>
              <a:t>1</a:t>
            </a:r>
            <a:r>
              <a:rPr lang="en-US" b="1" dirty="0" smtClean="0">
                <a:latin typeface="Tahoma" panose="020B0604030504040204" pitchFamily="34" charset="0"/>
                <a:ea typeface="Tahoma" panose="020B0604030504040204" pitchFamily="34" charset="0"/>
                <a:cs typeface="Tahoma" panose="020B0604030504040204" pitchFamily="34" charset="0"/>
              </a:rPr>
              <a:t>m</a:t>
            </a:r>
            <a:endParaRPr lang="en-US" b="1" dirty="0">
              <a:latin typeface="Tahoma" panose="020B0604030504040204" pitchFamily="34" charset="0"/>
              <a:ea typeface="Tahoma" panose="020B0604030504040204" pitchFamily="34" charset="0"/>
              <a:cs typeface="Tahoma" panose="020B0604030504040204" pitchFamily="34" charset="0"/>
            </a:endParaRPr>
          </a:p>
        </p:txBody>
      </p:sp>
      <p:sp>
        <p:nvSpPr>
          <p:cNvPr id="22" name="TextBox 21"/>
          <p:cNvSpPr txBox="1"/>
          <p:nvPr/>
        </p:nvSpPr>
        <p:spPr>
          <a:xfrm>
            <a:off x="457200" y="381000"/>
            <a:ext cx="3065263" cy="830997"/>
          </a:xfrm>
          <a:prstGeom prst="rect">
            <a:avLst/>
          </a:prstGeom>
          <a:noFill/>
        </p:spPr>
        <p:txBody>
          <a:bodyPr wrap="none" rtlCol="0">
            <a:spAutoFit/>
          </a:bodyPr>
          <a:lstStyle/>
          <a:p>
            <a:r>
              <a:rPr lang="en-US" sz="4800" b="1" dirty="0" smtClean="0">
                <a:latin typeface="Tahoma" panose="020B0604030504040204" pitchFamily="34" charset="0"/>
                <a:ea typeface="Tahoma" panose="020B0604030504040204" pitchFamily="34" charset="0"/>
                <a:cs typeface="Tahoma" panose="020B0604030504040204" pitchFamily="34" charset="0"/>
              </a:rPr>
              <a:t>Warm Up</a:t>
            </a:r>
            <a:endParaRPr lang="en-US" sz="4800" b="1" dirty="0">
              <a:latin typeface="Tahoma" panose="020B0604030504040204" pitchFamily="34" charset="0"/>
              <a:ea typeface="Tahoma" panose="020B0604030504040204" pitchFamily="34" charset="0"/>
              <a:cs typeface="Tahoma" panose="020B0604030504040204" pitchFamily="34" charset="0"/>
            </a:endParaRPr>
          </a:p>
        </p:txBody>
      </p:sp>
      <p:sp>
        <p:nvSpPr>
          <p:cNvPr id="44" name="TextBox 43"/>
          <p:cNvSpPr txBox="1"/>
          <p:nvPr/>
        </p:nvSpPr>
        <p:spPr>
          <a:xfrm>
            <a:off x="2971800" y="3881735"/>
            <a:ext cx="2064989" cy="461665"/>
          </a:xfrm>
          <a:prstGeom prst="rect">
            <a:avLst/>
          </a:prstGeom>
          <a:noFill/>
        </p:spPr>
        <p:txBody>
          <a:bodyPr wrap="none" rtlCol="0">
            <a:spAutoFit/>
          </a:bodyPr>
          <a:lstStyle/>
          <a:p>
            <a:r>
              <a:rPr lang="en-US" sz="2400" dirty="0" err="1" smtClean="0">
                <a:solidFill>
                  <a:schemeClr val="tx2"/>
                </a:solidFill>
                <a:latin typeface="Eras Demi ITC" panose="020B0805030504020804" pitchFamily="34" charset="0"/>
              </a:rPr>
              <a:t>F</a:t>
            </a:r>
            <a:r>
              <a:rPr lang="en-US" sz="2400" baseline="-25000" dirty="0" err="1" smtClean="0">
                <a:solidFill>
                  <a:schemeClr val="tx2"/>
                </a:solidFill>
                <a:latin typeface="Eras Demi ITC" panose="020B0805030504020804" pitchFamily="34" charset="0"/>
              </a:rPr>
              <a:t>net</a:t>
            </a:r>
            <a:r>
              <a:rPr lang="en-US" sz="2400" dirty="0" smtClean="0">
                <a:solidFill>
                  <a:schemeClr val="tx2"/>
                </a:solidFill>
                <a:latin typeface="Eras Demi ITC" panose="020B0805030504020804" pitchFamily="34" charset="0"/>
              </a:rPr>
              <a:t>  =  .054N</a:t>
            </a:r>
            <a:endParaRPr lang="en-US" sz="2400" dirty="0">
              <a:solidFill>
                <a:schemeClr val="tx2"/>
              </a:solidFill>
              <a:latin typeface="Eras Demi ITC" panose="020B0805030504020804" pitchFamily="34" charset="0"/>
            </a:endParaRPr>
          </a:p>
        </p:txBody>
      </p:sp>
      <p:sp>
        <p:nvSpPr>
          <p:cNvPr id="45" name="TextBox 44"/>
          <p:cNvSpPr txBox="1"/>
          <p:nvPr/>
        </p:nvSpPr>
        <p:spPr>
          <a:xfrm>
            <a:off x="1676400" y="4719935"/>
            <a:ext cx="1476686" cy="461665"/>
          </a:xfrm>
          <a:prstGeom prst="rect">
            <a:avLst/>
          </a:prstGeom>
          <a:noFill/>
        </p:spPr>
        <p:txBody>
          <a:bodyPr wrap="none" rtlCol="0">
            <a:spAutoFit/>
          </a:bodyPr>
          <a:lstStyle/>
          <a:p>
            <a:r>
              <a:rPr lang="en-US" sz="2400" dirty="0" err="1" smtClean="0">
                <a:solidFill>
                  <a:schemeClr val="tx2"/>
                </a:solidFill>
                <a:latin typeface="Eras Demi ITC" panose="020B0805030504020804" pitchFamily="34" charset="0"/>
              </a:rPr>
              <a:t>F</a:t>
            </a:r>
            <a:r>
              <a:rPr lang="en-US" sz="2400" baseline="-25000" dirty="0" err="1" smtClean="0">
                <a:solidFill>
                  <a:schemeClr val="tx2"/>
                </a:solidFill>
                <a:latin typeface="Eras Demi ITC" panose="020B0805030504020804" pitchFamily="34" charset="0"/>
              </a:rPr>
              <a:t>net</a:t>
            </a:r>
            <a:r>
              <a:rPr lang="en-US" sz="2400" dirty="0" smtClean="0">
                <a:solidFill>
                  <a:schemeClr val="tx2"/>
                </a:solidFill>
                <a:latin typeface="Eras Demi ITC" panose="020B0805030504020804" pitchFamily="34" charset="0"/>
              </a:rPr>
              <a:t> = ma</a:t>
            </a:r>
            <a:endParaRPr lang="en-US" sz="2400" dirty="0">
              <a:solidFill>
                <a:schemeClr val="tx2"/>
              </a:solidFill>
              <a:latin typeface="Eras Demi ITC" panose="020B0805030504020804" pitchFamily="34" charset="0"/>
            </a:endParaRPr>
          </a:p>
        </p:txBody>
      </p:sp>
      <p:grpSp>
        <p:nvGrpSpPr>
          <p:cNvPr id="46" name="Group 45"/>
          <p:cNvGrpSpPr/>
          <p:nvPr/>
        </p:nvGrpSpPr>
        <p:grpSpPr>
          <a:xfrm>
            <a:off x="3372164" y="4491335"/>
            <a:ext cx="1226080" cy="847130"/>
            <a:chOff x="3984980" y="4823936"/>
            <a:chExt cx="1226080" cy="847130"/>
          </a:xfrm>
        </p:grpSpPr>
        <p:sp>
          <p:nvSpPr>
            <p:cNvPr id="47" name="TextBox 46"/>
            <p:cNvSpPr txBox="1"/>
            <p:nvPr/>
          </p:nvSpPr>
          <p:spPr>
            <a:xfrm>
              <a:off x="3984980" y="5077599"/>
              <a:ext cx="713657" cy="461665"/>
            </a:xfrm>
            <a:prstGeom prst="rect">
              <a:avLst/>
            </a:prstGeom>
            <a:noFill/>
          </p:spPr>
          <p:txBody>
            <a:bodyPr wrap="none" rtlCol="0">
              <a:spAutoFit/>
            </a:bodyPr>
            <a:lstStyle/>
            <a:p>
              <a:r>
                <a:rPr lang="en-US" sz="2400" dirty="0" smtClean="0">
                  <a:solidFill>
                    <a:schemeClr val="tx2"/>
                  </a:solidFill>
                  <a:latin typeface="Eras Demi ITC" panose="020B0805030504020804" pitchFamily="34" charset="0"/>
                </a:rPr>
                <a:t>a = </a:t>
              </a:r>
              <a:endParaRPr lang="en-US" sz="2400" dirty="0">
                <a:solidFill>
                  <a:schemeClr val="tx2"/>
                </a:solidFill>
                <a:latin typeface="Eras Demi ITC" panose="020B0805030504020804" pitchFamily="34" charset="0"/>
              </a:endParaRPr>
            </a:p>
          </p:txBody>
        </p:sp>
        <p:sp>
          <p:nvSpPr>
            <p:cNvPr id="48" name="TextBox 47"/>
            <p:cNvSpPr txBox="1"/>
            <p:nvPr/>
          </p:nvSpPr>
          <p:spPr>
            <a:xfrm>
              <a:off x="4495800" y="4823936"/>
              <a:ext cx="715260" cy="461665"/>
            </a:xfrm>
            <a:prstGeom prst="rect">
              <a:avLst/>
            </a:prstGeom>
            <a:noFill/>
          </p:spPr>
          <p:txBody>
            <a:bodyPr wrap="none" rtlCol="0">
              <a:spAutoFit/>
            </a:bodyPr>
            <a:lstStyle/>
            <a:p>
              <a:r>
                <a:rPr lang="en-US" sz="2400" dirty="0" err="1" smtClean="0">
                  <a:solidFill>
                    <a:schemeClr val="tx2"/>
                  </a:solidFill>
                  <a:latin typeface="Eras Demi ITC" panose="020B0805030504020804" pitchFamily="34" charset="0"/>
                </a:rPr>
                <a:t>F</a:t>
              </a:r>
              <a:r>
                <a:rPr lang="en-US" sz="2400" baseline="-25000" dirty="0" err="1" smtClean="0">
                  <a:solidFill>
                    <a:schemeClr val="tx2"/>
                  </a:solidFill>
                  <a:latin typeface="Eras Demi ITC" panose="020B0805030504020804" pitchFamily="34" charset="0"/>
                </a:rPr>
                <a:t>Net</a:t>
              </a:r>
              <a:endParaRPr lang="en-US" sz="2400" dirty="0">
                <a:solidFill>
                  <a:schemeClr val="tx2"/>
                </a:solidFill>
                <a:latin typeface="Eras Demi ITC" panose="020B0805030504020804" pitchFamily="34" charset="0"/>
              </a:endParaRPr>
            </a:p>
          </p:txBody>
        </p:sp>
        <p:sp>
          <p:nvSpPr>
            <p:cNvPr id="49" name="TextBox 48"/>
            <p:cNvSpPr txBox="1"/>
            <p:nvPr/>
          </p:nvSpPr>
          <p:spPr>
            <a:xfrm>
              <a:off x="4645018" y="5209401"/>
              <a:ext cx="460382" cy="461665"/>
            </a:xfrm>
            <a:prstGeom prst="rect">
              <a:avLst/>
            </a:prstGeom>
            <a:noFill/>
          </p:spPr>
          <p:txBody>
            <a:bodyPr wrap="none" rtlCol="0">
              <a:spAutoFit/>
            </a:bodyPr>
            <a:lstStyle/>
            <a:p>
              <a:r>
                <a:rPr lang="en-US" sz="2400" dirty="0">
                  <a:solidFill>
                    <a:schemeClr val="tx2"/>
                  </a:solidFill>
                  <a:latin typeface="Eras Demi ITC" panose="020B0805030504020804" pitchFamily="34" charset="0"/>
                </a:rPr>
                <a:t>m</a:t>
              </a:r>
            </a:p>
          </p:txBody>
        </p:sp>
        <p:cxnSp>
          <p:nvCxnSpPr>
            <p:cNvPr id="50" name="Straight Connector 49"/>
            <p:cNvCxnSpPr/>
            <p:nvPr/>
          </p:nvCxnSpPr>
          <p:spPr>
            <a:xfrm>
              <a:off x="4572000" y="5285601"/>
              <a:ext cx="63906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51" name="Group 50"/>
          <p:cNvGrpSpPr/>
          <p:nvPr/>
        </p:nvGrpSpPr>
        <p:grpSpPr>
          <a:xfrm>
            <a:off x="4485704" y="4491335"/>
            <a:ext cx="1580344" cy="851595"/>
            <a:chOff x="3984980" y="4819471"/>
            <a:chExt cx="1580344" cy="851595"/>
          </a:xfrm>
        </p:grpSpPr>
        <p:sp>
          <p:nvSpPr>
            <p:cNvPr id="52" name="TextBox 51"/>
            <p:cNvSpPr txBox="1"/>
            <p:nvPr/>
          </p:nvSpPr>
          <p:spPr>
            <a:xfrm>
              <a:off x="3984980" y="5077599"/>
              <a:ext cx="603050" cy="461665"/>
            </a:xfrm>
            <a:prstGeom prst="rect">
              <a:avLst/>
            </a:prstGeom>
            <a:noFill/>
          </p:spPr>
          <p:txBody>
            <a:bodyPr wrap="none" rtlCol="0">
              <a:spAutoFit/>
            </a:bodyPr>
            <a:lstStyle/>
            <a:p>
              <a:r>
                <a:rPr lang="en-US" sz="2400" dirty="0">
                  <a:solidFill>
                    <a:schemeClr val="tx2"/>
                  </a:solidFill>
                  <a:latin typeface="Eras Demi ITC" panose="020B0805030504020804" pitchFamily="34" charset="0"/>
                </a:rPr>
                <a:t> </a:t>
              </a:r>
              <a:r>
                <a:rPr lang="en-US" sz="2400" dirty="0" smtClean="0">
                  <a:solidFill>
                    <a:schemeClr val="tx2"/>
                  </a:solidFill>
                  <a:latin typeface="Eras Demi ITC" panose="020B0805030504020804" pitchFamily="34" charset="0"/>
                </a:rPr>
                <a:t> = </a:t>
              </a:r>
              <a:endParaRPr lang="en-US" sz="2400" dirty="0">
                <a:solidFill>
                  <a:schemeClr val="tx2"/>
                </a:solidFill>
                <a:latin typeface="Eras Demi ITC" panose="020B0805030504020804" pitchFamily="34" charset="0"/>
              </a:endParaRPr>
            </a:p>
          </p:txBody>
        </p:sp>
        <p:sp>
          <p:nvSpPr>
            <p:cNvPr id="53" name="TextBox 52"/>
            <p:cNvSpPr txBox="1"/>
            <p:nvPr/>
          </p:nvSpPr>
          <p:spPr>
            <a:xfrm>
              <a:off x="4495800" y="4819471"/>
              <a:ext cx="1069524" cy="461665"/>
            </a:xfrm>
            <a:prstGeom prst="rect">
              <a:avLst/>
            </a:prstGeom>
            <a:noFill/>
          </p:spPr>
          <p:txBody>
            <a:bodyPr wrap="none" rtlCol="0">
              <a:spAutoFit/>
            </a:bodyPr>
            <a:lstStyle/>
            <a:p>
              <a:r>
                <a:rPr lang="en-US" sz="2400" dirty="0" smtClean="0">
                  <a:solidFill>
                    <a:schemeClr val="tx2"/>
                  </a:solidFill>
                  <a:latin typeface="Eras Demi ITC" panose="020B0805030504020804" pitchFamily="34" charset="0"/>
                </a:rPr>
                <a:t>.054N</a:t>
              </a:r>
              <a:endParaRPr lang="en-US" sz="2400" dirty="0">
                <a:solidFill>
                  <a:schemeClr val="tx2"/>
                </a:solidFill>
                <a:latin typeface="Eras Demi ITC" panose="020B0805030504020804" pitchFamily="34" charset="0"/>
              </a:endParaRPr>
            </a:p>
          </p:txBody>
        </p:sp>
        <p:sp>
          <p:nvSpPr>
            <p:cNvPr id="54" name="TextBox 53"/>
            <p:cNvSpPr txBox="1"/>
            <p:nvPr/>
          </p:nvSpPr>
          <p:spPr>
            <a:xfrm>
              <a:off x="4449060" y="5209401"/>
              <a:ext cx="1002197" cy="461665"/>
            </a:xfrm>
            <a:prstGeom prst="rect">
              <a:avLst/>
            </a:prstGeom>
            <a:noFill/>
          </p:spPr>
          <p:txBody>
            <a:bodyPr wrap="none" rtlCol="0">
              <a:spAutoFit/>
            </a:bodyPr>
            <a:lstStyle/>
            <a:p>
              <a:r>
                <a:rPr lang="en-US" sz="2400" dirty="0" smtClean="0">
                  <a:solidFill>
                    <a:schemeClr val="tx2"/>
                  </a:solidFill>
                  <a:latin typeface="Eras Demi ITC" panose="020B0805030504020804" pitchFamily="34" charset="0"/>
                </a:rPr>
                <a:t>.04kg</a:t>
              </a:r>
              <a:endParaRPr lang="en-US" sz="2400" dirty="0">
                <a:solidFill>
                  <a:schemeClr val="tx2"/>
                </a:solidFill>
                <a:latin typeface="Eras Demi ITC" panose="020B0805030504020804" pitchFamily="34" charset="0"/>
              </a:endParaRPr>
            </a:p>
          </p:txBody>
        </p:sp>
        <p:cxnSp>
          <p:nvCxnSpPr>
            <p:cNvPr id="55" name="Straight Connector 54"/>
            <p:cNvCxnSpPr/>
            <p:nvPr/>
          </p:nvCxnSpPr>
          <p:spPr>
            <a:xfrm>
              <a:off x="4572000" y="5285601"/>
              <a:ext cx="993324" cy="18365"/>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56" name="TextBox 55"/>
          <p:cNvSpPr txBox="1"/>
          <p:nvPr/>
        </p:nvSpPr>
        <p:spPr>
          <a:xfrm>
            <a:off x="3372164" y="5405735"/>
            <a:ext cx="2715808" cy="461665"/>
          </a:xfrm>
          <a:prstGeom prst="rect">
            <a:avLst/>
          </a:prstGeom>
          <a:noFill/>
        </p:spPr>
        <p:txBody>
          <a:bodyPr wrap="none" rtlCol="0">
            <a:spAutoFit/>
          </a:bodyPr>
          <a:lstStyle/>
          <a:p>
            <a:r>
              <a:rPr lang="en-US" sz="2400" dirty="0" smtClean="0">
                <a:solidFill>
                  <a:schemeClr val="tx2"/>
                </a:solidFill>
                <a:latin typeface="Eras Demi ITC" panose="020B0805030504020804" pitchFamily="34" charset="0"/>
              </a:rPr>
              <a:t>a =  1.35m/s</a:t>
            </a:r>
            <a:r>
              <a:rPr lang="en-US" sz="2400" baseline="30000" dirty="0" smtClean="0">
                <a:solidFill>
                  <a:schemeClr val="tx2"/>
                </a:solidFill>
                <a:latin typeface="Eras Demi ITC" panose="020B0805030504020804" pitchFamily="34" charset="0"/>
              </a:rPr>
              <a:t>2</a:t>
            </a:r>
            <a:r>
              <a:rPr lang="en-US" sz="2400" dirty="0" smtClean="0">
                <a:solidFill>
                  <a:schemeClr val="tx2"/>
                </a:solidFill>
                <a:latin typeface="Eras Demi ITC" panose="020B0805030504020804" pitchFamily="34" charset="0"/>
              </a:rPr>
              <a:t>  left</a:t>
            </a:r>
            <a:endParaRPr lang="en-US" sz="2400" dirty="0">
              <a:solidFill>
                <a:schemeClr val="tx2"/>
              </a:solidFill>
              <a:latin typeface="Eras Demi ITC" panose="020B0805030504020804" pitchFamily="34" charset="0"/>
            </a:endParaRPr>
          </a:p>
        </p:txBody>
      </p:sp>
      <p:sp>
        <p:nvSpPr>
          <p:cNvPr id="57" name="TextBox 56"/>
          <p:cNvSpPr txBox="1"/>
          <p:nvPr/>
        </p:nvSpPr>
        <p:spPr>
          <a:xfrm>
            <a:off x="524320" y="3124200"/>
            <a:ext cx="8044831" cy="523220"/>
          </a:xfrm>
          <a:prstGeom prst="rect">
            <a:avLst/>
          </a:prstGeom>
          <a:noFill/>
        </p:spPr>
        <p:txBody>
          <a:bodyPr wrap="none" rtlCol="0">
            <a:spAutoFit/>
          </a:bodyPr>
          <a:lstStyle/>
          <a:p>
            <a:r>
              <a:rPr lang="en-US" sz="2800" dirty="0" smtClean="0">
                <a:latin typeface="Tahoma" panose="020B0604030504040204" pitchFamily="34" charset="0"/>
                <a:ea typeface="Tahoma" panose="020B0604030504040204" pitchFamily="34" charset="0"/>
                <a:cs typeface="Tahoma" panose="020B0604030504040204" pitchFamily="34" charset="0"/>
              </a:rPr>
              <a:t>If it has a mass of .04kg, what is its acceleration?</a:t>
            </a:r>
            <a:endParaRPr lang="en-US" sz="2800" dirty="0"/>
          </a:p>
        </p:txBody>
      </p:sp>
    </p:spTree>
    <p:extLst>
      <p:ext uri="{BB962C8B-B14F-4D97-AF65-F5344CB8AC3E}">
        <p14:creationId xmlns:p14="http://schemas.microsoft.com/office/powerpoint/2010/main" val="1482944109"/>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6"/>
                                        </p:tgtEl>
                                        <p:attrNameLst>
                                          <p:attrName>style.visibility</p:attrName>
                                        </p:attrNameLst>
                                      </p:cBhvr>
                                      <p:to>
                                        <p:strVal val="visible"/>
                                      </p:to>
                                    </p:set>
                                    <p:anim calcmode="lin" valueType="num">
                                      <p:cBhvr additive="base">
                                        <p:cTn id="23" dur="500" fill="hold"/>
                                        <p:tgtEl>
                                          <p:spTgt spid="56"/>
                                        </p:tgtEl>
                                        <p:attrNameLst>
                                          <p:attrName>ppt_x</p:attrName>
                                        </p:attrNameLst>
                                      </p:cBhvr>
                                      <p:tavLst>
                                        <p:tav tm="0">
                                          <p:val>
                                            <p:strVal val="#ppt_x"/>
                                          </p:val>
                                        </p:tav>
                                        <p:tav tm="100000">
                                          <p:val>
                                            <p:strVal val="#ppt_x"/>
                                          </p:val>
                                        </p:tav>
                                      </p:tavLst>
                                    </p:anim>
                                    <p:anim calcmode="lin" valueType="num">
                                      <p:cBhvr additive="base">
                                        <p:cTn id="24" dur="500" fill="hold"/>
                                        <p:tgtEl>
                                          <p:spTgt spid="5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5" grpId="0"/>
      <p:bldP spid="5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sz="quarter"/>
          </p:nvPr>
        </p:nvSpPr>
        <p:spPr/>
        <p:txBody>
          <a:bodyPr/>
          <a:lstStyle/>
          <a:p>
            <a:r>
              <a:rPr lang="en-US" dirty="0" smtClean="0"/>
              <a:t>Example</a:t>
            </a:r>
            <a:endParaRPr lang="en-US" dirty="0"/>
          </a:p>
        </p:txBody>
      </p:sp>
      <p:pic>
        <p:nvPicPr>
          <p:cNvPr id="16386"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827584" y="1340768"/>
            <a:ext cx="6807092" cy="39147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2"/>
          <p:cNvPicPr>
            <a:picLocks noChangeAspect="1"/>
          </p:cNvPicPr>
          <p:nvPr/>
        </p:nvPicPr>
        <p:blipFill>
          <a:blip r:embed="rId3"/>
          <a:stretch>
            <a:fillRect/>
          </a:stretch>
        </p:blipFill>
        <p:spPr>
          <a:xfrm>
            <a:off x="5364088" y="3298157"/>
            <a:ext cx="364058" cy="778915"/>
          </a:xfrm>
          <a:prstGeom prst="rect">
            <a:avLst/>
          </a:prstGeom>
        </p:spPr>
      </p:pic>
      <p:pic>
        <p:nvPicPr>
          <p:cNvPr id="4" name="Picture 3"/>
          <p:cNvPicPr>
            <a:picLocks noChangeAspect="1"/>
          </p:cNvPicPr>
          <p:nvPr/>
        </p:nvPicPr>
        <p:blipFill>
          <a:blip r:embed="rId4"/>
          <a:stretch>
            <a:fillRect/>
          </a:stretch>
        </p:blipFill>
        <p:spPr>
          <a:xfrm>
            <a:off x="5716015" y="3313319"/>
            <a:ext cx="742950" cy="790575"/>
          </a:xfrm>
          <a:prstGeom prst="rect">
            <a:avLst/>
          </a:prstGeom>
        </p:spPr>
      </p:pic>
      <p:pic>
        <p:nvPicPr>
          <p:cNvPr id="5" name="Picture 4"/>
          <p:cNvPicPr>
            <a:picLocks noChangeAspect="1"/>
          </p:cNvPicPr>
          <p:nvPr/>
        </p:nvPicPr>
        <p:blipFill>
          <a:blip r:embed="rId5"/>
          <a:stretch>
            <a:fillRect/>
          </a:stretch>
        </p:blipFill>
        <p:spPr>
          <a:xfrm>
            <a:off x="5658437" y="3409976"/>
            <a:ext cx="641755" cy="352425"/>
          </a:xfrm>
          <a:prstGeom prst="rect">
            <a:avLst/>
          </a:prstGeom>
        </p:spPr>
      </p:pic>
    </p:spTree>
    <p:extLst>
      <p:ext uri="{BB962C8B-B14F-4D97-AF65-F5344CB8AC3E}">
        <p14:creationId xmlns:p14="http://schemas.microsoft.com/office/powerpoint/2010/main" val="20914368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357158" y="285728"/>
            <a:ext cx="8501122" cy="6286544"/>
          </a:xfrm>
          <a:prstGeom prst="roundRect">
            <a:avLst>
              <a:gd name="adj" fmla="val 11163"/>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t" anchorCtr="0" compatLnSpc="1">
            <a:prstTxWarp prst="textNoShape">
              <a:avLst/>
            </a:prstTxWarp>
          </a:bodyPr>
          <a:lstStyle/>
          <a:p>
            <a:pPr fontAlgn="base">
              <a:spcBef>
                <a:spcPct val="0"/>
              </a:spcBef>
              <a:spcAft>
                <a:spcPts val="1000"/>
              </a:spcAft>
            </a:pPr>
            <a:r>
              <a:rPr lang="en-US" sz="3200" dirty="0" smtClean="0">
                <a:solidFill>
                  <a:schemeClr val="tx1"/>
                </a:solidFill>
                <a:latin typeface="Calibri" pitchFamily="34" charset="0"/>
              </a:rPr>
              <a:t>Measuring voltage and current</a:t>
            </a:r>
          </a:p>
          <a:p>
            <a:pPr fontAlgn="base">
              <a:spcBef>
                <a:spcPct val="0"/>
              </a:spcBef>
              <a:spcAft>
                <a:spcPts val="1000"/>
              </a:spcAft>
            </a:pPr>
            <a:r>
              <a:rPr lang="en-US" sz="3200" dirty="0" smtClean="0">
                <a:solidFill>
                  <a:schemeClr val="tx1"/>
                </a:solidFill>
                <a:latin typeface="Calibri" pitchFamily="34" charset="0"/>
              </a:rPr>
              <a:t>We measure the voltage in a circuit using a </a:t>
            </a:r>
            <a:r>
              <a:rPr lang="en-US" sz="3200" b="1" dirty="0" smtClean="0">
                <a:solidFill>
                  <a:schemeClr val="tx1"/>
                </a:solidFill>
                <a:latin typeface="Calibri" pitchFamily="34" charset="0"/>
              </a:rPr>
              <a:t>voltmeter </a:t>
            </a:r>
            <a:r>
              <a:rPr lang="en-US" sz="3200" dirty="0" smtClean="0">
                <a:solidFill>
                  <a:schemeClr val="tx1"/>
                </a:solidFill>
                <a:latin typeface="Calibri" pitchFamily="34" charset="0"/>
              </a:rPr>
              <a:t>and the current in a circuit using and </a:t>
            </a:r>
            <a:r>
              <a:rPr lang="en-US" sz="3200" b="1" dirty="0" smtClean="0">
                <a:solidFill>
                  <a:schemeClr val="tx1"/>
                </a:solidFill>
                <a:latin typeface="Calibri" pitchFamily="34" charset="0"/>
              </a:rPr>
              <a:t>ammeter.</a:t>
            </a:r>
          </a:p>
          <a:p>
            <a:pPr fontAlgn="base">
              <a:spcBef>
                <a:spcPct val="0"/>
              </a:spcBef>
              <a:spcAft>
                <a:spcPts val="1000"/>
              </a:spcAft>
            </a:pPr>
            <a:r>
              <a:rPr lang="en-US" sz="3200" dirty="0" smtClean="0">
                <a:solidFill>
                  <a:schemeClr val="tx1"/>
                </a:solidFill>
                <a:latin typeface="Calibri" pitchFamily="34" charset="0"/>
              </a:rPr>
              <a:t>You want them to measure without affecting the circuit.</a:t>
            </a:r>
          </a:p>
          <a:p>
            <a:pPr fontAlgn="base">
              <a:spcBef>
                <a:spcPct val="0"/>
              </a:spcBef>
              <a:spcAft>
                <a:spcPts val="1000"/>
              </a:spcAft>
            </a:pPr>
            <a:endParaRPr lang="en-US" sz="3200" dirty="0" smtClean="0">
              <a:solidFill>
                <a:schemeClr val="tx1"/>
              </a:solidFill>
              <a:latin typeface="Calibri" pitchFamily="34" charset="0"/>
            </a:endParaRPr>
          </a:p>
          <a:p>
            <a:pPr lvl="0" fontAlgn="base">
              <a:spcBef>
                <a:spcPct val="0"/>
              </a:spcBef>
              <a:spcAft>
                <a:spcPts val="1000"/>
              </a:spcAft>
            </a:pPr>
            <a:r>
              <a:rPr lang="en-US" sz="3200" dirty="0" smtClean="0">
                <a:solidFill>
                  <a:schemeClr val="tx1"/>
                </a:solidFill>
                <a:latin typeface="Calibri" pitchFamily="34" charset="0"/>
              </a:rPr>
              <a:t>We need to connect these in</a:t>
            </a:r>
          </a:p>
          <a:p>
            <a:pPr lvl="0" fontAlgn="base">
              <a:spcBef>
                <a:spcPct val="0"/>
              </a:spcBef>
              <a:spcAft>
                <a:spcPts val="1000"/>
              </a:spcAft>
            </a:pPr>
            <a:r>
              <a:rPr lang="en-US" sz="3200" dirty="0" smtClean="0">
                <a:solidFill>
                  <a:schemeClr val="tx1"/>
                </a:solidFill>
                <a:latin typeface="Calibri" pitchFamily="34" charset="0"/>
              </a:rPr>
              <a:t> different ways.</a:t>
            </a:r>
          </a:p>
          <a:p>
            <a:pPr lvl="0" fontAlgn="base">
              <a:spcBef>
                <a:spcPct val="0"/>
              </a:spcBef>
              <a:spcAft>
                <a:spcPts val="1000"/>
              </a:spcAft>
            </a:pPr>
            <a:endParaRPr lang="en-US" sz="3600" dirty="0" smtClean="0">
              <a:solidFill>
                <a:schemeClr val="tx1"/>
              </a:solidFill>
              <a:latin typeface="Calibri" pitchFamily="34" charset="0"/>
            </a:endParaRPr>
          </a:p>
          <a:p>
            <a:pPr lvl="0" fontAlgn="base">
              <a:spcBef>
                <a:spcPct val="0"/>
              </a:spcBef>
              <a:spcAft>
                <a:spcPts val="1000"/>
              </a:spcAft>
            </a:pPr>
            <a:endParaRPr lang="en-US" sz="3600" dirty="0" smtClean="0">
              <a:solidFill>
                <a:schemeClr val="tx1"/>
              </a:solidFill>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6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600" b="0" i="0" u="none" strike="noStrike" cap="none" normalizeH="0" baseline="0" dirty="0" smtClean="0">
              <a:ln>
                <a:noFill/>
              </a:ln>
              <a:solidFill>
                <a:schemeClr val="tx1"/>
              </a:solidFill>
              <a:effectLst/>
              <a:latin typeface="Arial" pitchFamily="34" charset="0"/>
            </a:endParaRPr>
          </a:p>
        </p:txBody>
      </p:sp>
      <p:pic>
        <p:nvPicPr>
          <p:cNvPr id="4" name="Picture 3"/>
          <p:cNvPicPr>
            <a:picLocks noChangeAspect="1"/>
          </p:cNvPicPr>
          <p:nvPr/>
        </p:nvPicPr>
        <p:blipFill>
          <a:blip r:embed="rId2"/>
          <a:stretch>
            <a:fillRect/>
          </a:stretch>
        </p:blipFill>
        <p:spPr>
          <a:xfrm>
            <a:off x="6084168" y="3789040"/>
            <a:ext cx="2085975" cy="2190750"/>
          </a:xfrm>
          <a:prstGeom prst="rect">
            <a:avLst/>
          </a:prstGeom>
        </p:spPr>
      </p:pic>
    </p:spTree>
    <p:extLst>
      <p:ext uri="{BB962C8B-B14F-4D97-AF65-F5344CB8AC3E}">
        <p14:creationId xmlns:p14="http://schemas.microsoft.com/office/powerpoint/2010/main" val="520564487"/>
      </p:ext>
    </p:extLst>
  </p:cSld>
  <p:clrMapOvr>
    <a:masterClrMapping/>
  </p:clrMapOvr>
  <p:transition>
    <p:fade thruBlk="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357158" y="285728"/>
            <a:ext cx="8786842" cy="6286544"/>
          </a:xfrm>
          <a:prstGeom prst="roundRect">
            <a:avLst>
              <a:gd name="adj" fmla="val 11163"/>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t" anchorCtr="0" compatLnSpc="1">
            <a:prstTxWarp prst="textNoShape">
              <a:avLst/>
            </a:prstTxWarp>
          </a:bodyPr>
          <a:lstStyle/>
          <a:p>
            <a:pPr fontAlgn="base">
              <a:spcBef>
                <a:spcPct val="0"/>
              </a:spcBef>
              <a:spcAft>
                <a:spcPts val="1000"/>
              </a:spcAft>
            </a:pPr>
            <a:r>
              <a:rPr lang="en-US" sz="3200" dirty="0" smtClean="0">
                <a:solidFill>
                  <a:schemeClr val="tx1"/>
                </a:solidFill>
                <a:latin typeface="Calibri" pitchFamily="34" charset="0"/>
              </a:rPr>
              <a:t>A voltmeter must be connected in </a:t>
            </a:r>
            <a:r>
              <a:rPr lang="en-US" sz="3200" b="1" dirty="0" smtClean="0">
                <a:solidFill>
                  <a:schemeClr val="tx1"/>
                </a:solidFill>
                <a:latin typeface="Calibri" pitchFamily="34" charset="0"/>
              </a:rPr>
              <a:t>parallel</a:t>
            </a:r>
            <a:r>
              <a:rPr lang="en-US" sz="3200" dirty="0" smtClean="0">
                <a:solidFill>
                  <a:schemeClr val="tx1"/>
                </a:solidFill>
                <a:latin typeface="Calibri" pitchFamily="34" charset="0"/>
              </a:rPr>
              <a:t>. This is because a voltmeter measures the voltage drop </a:t>
            </a:r>
            <a:r>
              <a:rPr lang="en-US" sz="3200" b="1" dirty="0" smtClean="0">
                <a:solidFill>
                  <a:schemeClr val="tx1"/>
                </a:solidFill>
                <a:latin typeface="Calibri" pitchFamily="34" charset="0"/>
              </a:rPr>
              <a:t>across</a:t>
            </a:r>
            <a:r>
              <a:rPr lang="en-US" sz="3200" dirty="0" smtClean="0">
                <a:solidFill>
                  <a:schemeClr val="tx1"/>
                </a:solidFill>
                <a:latin typeface="Calibri" pitchFamily="34" charset="0"/>
              </a:rPr>
              <a:t> a device. That way you can measure the CHANGE on either side of the device</a:t>
            </a:r>
          </a:p>
          <a:p>
            <a:pPr lvl="0" fontAlgn="base">
              <a:spcBef>
                <a:spcPct val="0"/>
              </a:spcBef>
              <a:spcAft>
                <a:spcPts val="1000"/>
              </a:spcAft>
            </a:pPr>
            <a:endParaRPr lang="en-US" sz="3200" dirty="0" smtClean="0">
              <a:solidFill>
                <a:schemeClr val="tx1"/>
              </a:solidFill>
              <a:latin typeface="Calibri" pitchFamily="34" charset="0"/>
            </a:endParaRPr>
          </a:p>
          <a:p>
            <a:pPr lvl="0" fontAlgn="base">
              <a:spcBef>
                <a:spcPct val="0"/>
              </a:spcBef>
              <a:spcAft>
                <a:spcPts val="1000"/>
              </a:spcAft>
            </a:pPr>
            <a:endParaRPr lang="en-US" sz="3200" dirty="0">
              <a:solidFill>
                <a:schemeClr val="tx1"/>
              </a:solidFill>
              <a:latin typeface="Calibri" pitchFamily="34" charset="0"/>
            </a:endParaRPr>
          </a:p>
          <a:p>
            <a:pPr lvl="0" fontAlgn="base">
              <a:spcBef>
                <a:spcPct val="0"/>
              </a:spcBef>
              <a:spcAft>
                <a:spcPts val="1000"/>
              </a:spcAft>
            </a:pPr>
            <a:r>
              <a:rPr lang="en-US" sz="3200" dirty="0" smtClean="0">
                <a:solidFill>
                  <a:schemeClr val="tx1"/>
                </a:solidFill>
                <a:latin typeface="Calibri" pitchFamily="34" charset="0"/>
              </a:rPr>
              <a:t>A voltmeter must have a very </a:t>
            </a:r>
            <a:r>
              <a:rPr lang="en-US" sz="3200" b="1" dirty="0" smtClean="0">
                <a:solidFill>
                  <a:schemeClr val="tx1"/>
                </a:solidFill>
                <a:latin typeface="Calibri" pitchFamily="34" charset="0"/>
              </a:rPr>
              <a:t>HIGH </a:t>
            </a:r>
            <a:r>
              <a:rPr lang="en-US" sz="3200" dirty="0" smtClean="0">
                <a:solidFill>
                  <a:schemeClr val="tx1"/>
                </a:solidFill>
                <a:latin typeface="Calibri" pitchFamily="34" charset="0"/>
              </a:rPr>
              <a:t>resistance.  That way when current comes to the junction, almost none of it will flow through the voltmeter and it will measure the voltage without affecting the circuit</a:t>
            </a:r>
            <a:endParaRPr lang="en-US" sz="3200" dirty="0">
              <a:solidFill>
                <a:schemeClr val="tx1"/>
              </a:solidFill>
              <a:latin typeface="Calibri" pitchFamily="34" charset="0"/>
            </a:endParaRPr>
          </a:p>
          <a:p>
            <a:pPr lvl="0" fontAlgn="base">
              <a:spcBef>
                <a:spcPct val="0"/>
              </a:spcBef>
              <a:spcAft>
                <a:spcPts val="1000"/>
              </a:spcAft>
            </a:pPr>
            <a:endParaRPr lang="en-US" sz="3600" dirty="0" smtClean="0">
              <a:solidFill>
                <a:schemeClr val="tx1"/>
              </a:solidFill>
              <a:latin typeface="Calibri" pitchFamily="34" charset="0"/>
            </a:endParaRPr>
          </a:p>
          <a:p>
            <a:pPr lvl="0" fontAlgn="base">
              <a:spcBef>
                <a:spcPct val="0"/>
              </a:spcBef>
              <a:spcAft>
                <a:spcPts val="1000"/>
              </a:spcAft>
            </a:pPr>
            <a:endParaRPr lang="en-US" sz="3600" dirty="0" smtClean="0">
              <a:solidFill>
                <a:schemeClr val="tx1"/>
              </a:solidFill>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6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600" b="0" i="0" u="none" strike="noStrike" cap="none" normalizeH="0" baseline="0" dirty="0" smtClean="0">
              <a:ln>
                <a:noFill/>
              </a:ln>
              <a:solidFill>
                <a:schemeClr val="tx1"/>
              </a:solidFill>
              <a:effectLst/>
              <a:latin typeface="Arial" pitchFamily="34" charset="0"/>
            </a:endParaRPr>
          </a:p>
        </p:txBody>
      </p:sp>
      <p:pic>
        <p:nvPicPr>
          <p:cNvPr id="4" name="Picture 3"/>
          <p:cNvPicPr>
            <a:picLocks noChangeAspect="1"/>
          </p:cNvPicPr>
          <p:nvPr/>
        </p:nvPicPr>
        <p:blipFill>
          <a:blip r:embed="rId2"/>
          <a:stretch>
            <a:fillRect/>
          </a:stretch>
        </p:blipFill>
        <p:spPr>
          <a:xfrm>
            <a:off x="6804248" y="1988840"/>
            <a:ext cx="2200275" cy="1752600"/>
          </a:xfrm>
          <a:prstGeom prst="rect">
            <a:avLst/>
          </a:prstGeom>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357158" y="285728"/>
            <a:ext cx="8501122" cy="6286544"/>
          </a:xfrm>
          <a:prstGeom prst="roundRect">
            <a:avLst>
              <a:gd name="adj" fmla="val 11163"/>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lang="en-US" sz="3200" dirty="0" smtClean="0">
                <a:solidFill>
                  <a:schemeClr val="tx1"/>
                </a:solidFill>
                <a:latin typeface="Calibri" pitchFamily="34" charset="0"/>
              </a:rPr>
              <a:t>An </a:t>
            </a:r>
            <a:r>
              <a:rPr lang="en-US" sz="3200" dirty="0">
                <a:solidFill>
                  <a:schemeClr val="tx1"/>
                </a:solidFill>
                <a:latin typeface="Calibri" pitchFamily="34" charset="0"/>
              </a:rPr>
              <a:t>ammeter must be connected in </a:t>
            </a:r>
            <a:r>
              <a:rPr lang="en-US" sz="3200" b="1" dirty="0">
                <a:solidFill>
                  <a:schemeClr val="tx1"/>
                </a:solidFill>
                <a:latin typeface="Calibri" pitchFamily="34" charset="0"/>
              </a:rPr>
              <a:t>series</a:t>
            </a:r>
            <a:r>
              <a:rPr lang="en-US" sz="3200" dirty="0">
                <a:solidFill>
                  <a:schemeClr val="tx1"/>
                </a:solidFill>
                <a:latin typeface="Calibri" pitchFamily="34" charset="0"/>
              </a:rPr>
              <a:t>. This is because an ammeter measures the current </a:t>
            </a:r>
            <a:r>
              <a:rPr lang="en-US" sz="3200" b="1" dirty="0">
                <a:solidFill>
                  <a:schemeClr val="tx1"/>
                </a:solidFill>
                <a:latin typeface="Calibri" pitchFamily="34" charset="0"/>
              </a:rPr>
              <a:t>through</a:t>
            </a:r>
            <a:r>
              <a:rPr lang="en-US" sz="3200" dirty="0">
                <a:solidFill>
                  <a:schemeClr val="tx1"/>
                </a:solidFill>
                <a:latin typeface="Calibri" pitchFamily="34" charset="0"/>
              </a:rPr>
              <a:t> a circuit</a:t>
            </a:r>
            <a:r>
              <a:rPr lang="en-US" sz="3200" dirty="0" smtClean="0">
                <a:solidFill>
                  <a:schemeClr val="tx1"/>
                </a:solidFill>
                <a:latin typeface="Calibri" pitchFamily="34" charset="0"/>
              </a:rPr>
              <a:t>.</a:t>
            </a:r>
          </a:p>
          <a:p>
            <a:pPr lvl="0" fontAlgn="base">
              <a:spcBef>
                <a:spcPct val="0"/>
              </a:spcBef>
              <a:spcAft>
                <a:spcPts val="1000"/>
              </a:spcAft>
            </a:pPr>
            <a:endParaRPr lang="en-US" sz="3200" dirty="0">
              <a:solidFill>
                <a:schemeClr val="tx1"/>
              </a:solidFill>
              <a:latin typeface="Calibri" pitchFamily="34" charset="0"/>
            </a:endParaRPr>
          </a:p>
          <a:p>
            <a:pPr lvl="0" fontAlgn="base">
              <a:spcBef>
                <a:spcPct val="0"/>
              </a:spcBef>
              <a:spcAft>
                <a:spcPts val="1000"/>
              </a:spcAft>
            </a:pPr>
            <a:r>
              <a:rPr lang="en-US" sz="3200" dirty="0" smtClean="0">
                <a:solidFill>
                  <a:schemeClr val="tx1"/>
                </a:solidFill>
                <a:latin typeface="Calibri" pitchFamily="34" charset="0"/>
              </a:rPr>
              <a:t>An ammeter must have very </a:t>
            </a:r>
            <a:r>
              <a:rPr lang="en-US" sz="3200" b="1" dirty="0" smtClean="0">
                <a:solidFill>
                  <a:schemeClr val="tx1"/>
                </a:solidFill>
                <a:latin typeface="Calibri" pitchFamily="34" charset="0"/>
              </a:rPr>
              <a:t>LOW</a:t>
            </a:r>
            <a:r>
              <a:rPr lang="en-US" sz="3200" dirty="0" smtClean="0">
                <a:solidFill>
                  <a:schemeClr val="tx1"/>
                </a:solidFill>
                <a:latin typeface="Calibri" pitchFamily="34" charset="0"/>
              </a:rPr>
              <a:t> resistance, therefore when current flows through it, it will not be impeded and the ammeter can measure without affecting the circuit</a:t>
            </a:r>
            <a:endParaRPr lang="en-US" sz="3200" dirty="0">
              <a:solidFill>
                <a:schemeClr val="tx1"/>
              </a:solidFill>
              <a:latin typeface="Calibri" pitchFamily="34" charset="0"/>
            </a:endParaRPr>
          </a:p>
          <a:p>
            <a:pPr lvl="0" fontAlgn="base">
              <a:spcBef>
                <a:spcPct val="0"/>
              </a:spcBef>
              <a:spcAft>
                <a:spcPts val="1000"/>
              </a:spcAft>
            </a:pPr>
            <a:endParaRPr lang="en-US" sz="3600" dirty="0" smtClean="0">
              <a:solidFill>
                <a:schemeClr val="tx1"/>
              </a:solidFill>
              <a:latin typeface="Calibri" pitchFamily="34" charset="0"/>
            </a:endParaRPr>
          </a:p>
          <a:p>
            <a:pPr lvl="0" fontAlgn="base">
              <a:spcBef>
                <a:spcPct val="0"/>
              </a:spcBef>
              <a:spcAft>
                <a:spcPts val="1000"/>
              </a:spcAft>
            </a:pPr>
            <a:endParaRPr lang="en-US" sz="3600" dirty="0" smtClean="0">
              <a:solidFill>
                <a:schemeClr val="tx1"/>
              </a:solidFill>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6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600" b="0" i="0" u="none" strike="noStrike" cap="none" normalizeH="0" baseline="0" dirty="0" smtClean="0">
              <a:ln>
                <a:noFill/>
              </a:ln>
              <a:solidFill>
                <a:schemeClr val="tx1"/>
              </a:solidFill>
              <a:effectLst/>
              <a:latin typeface="Arial" pitchFamily="34" charset="0"/>
            </a:endParaRPr>
          </a:p>
        </p:txBody>
      </p:sp>
      <p:pic>
        <p:nvPicPr>
          <p:cNvPr id="4" name="Picture 3"/>
          <p:cNvPicPr>
            <a:picLocks noChangeAspect="1"/>
          </p:cNvPicPr>
          <p:nvPr/>
        </p:nvPicPr>
        <p:blipFill>
          <a:blip r:embed="rId2"/>
          <a:stretch>
            <a:fillRect/>
          </a:stretch>
        </p:blipFill>
        <p:spPr>
          <a:xfrm>
            <a:off x="5436096" y="4941168"/>
            <a:ext cx="2781300" cy="1314450"/>
          </a:xfrm>
          <a:prstGeom prst="rect">
            <a:avLst/>
          </a:prstGeom>
        </p:spPr>
      </p:pic>
    </p:spTree>
    <p:extLst>
      <p:ext uri="{BB962C8B-B14F-4D97-AF65-F5344CB8AC3E}">
        <p14:creationId xmlns:p14="http://schemas.microsoft.com/office/powerpoint/2010/main" val="733430915"/>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357158" y="285728"/>
            <a:ext cx="8501122" cy="6286544"/>
          </a:xfrm>
          <a:prstGeom prst="roundRect">
            <a:avLst>
              <a:gd name="adj" fmla="val 11163"/>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lang="en-US" sz="3200" dirty="0" smtClean="0">
                <a:solidFill>
                  <a:schemeClr val="tx1"/>
                </a:solidFill>
                <a:latin typeface="Calibri" pitchFamily="34" charset="0"/>
              </a:rPr>
              <a:t>Example:</a:t>
            </a:r>
          </a:p>
          <a:p>
            <a:pPr lvl="0" fontAlgn="base">
              <a:spcBef>
                <a:spcPct val="0"/>
              </a:spcBef>
              <a:spcAft>
                <a:spcPts val="1000"/>
              </a:spcAft>
            </a:pPr>
            <a:r>
              <a:rPr lang="en-US" sz="3200" dirty="0" smtClean="0">
                <a:solidFill>
                  <a:schemeClr val="tx1"/>
                </a:solidFill>
                <a:latin typeface="Calibri" pitchFamily="34" charset="0"/>
              </a:rPr>
              <a:t>What would happen if a voltmeter was connected in series?</a:t>
            </a:r>
          </a:p>
          <a:p>
            <a:pPr lvl="0" fontAlgn="base">
              <a:spcBef>
                <a:spcPct val="0"/>
              </a:spcBef>
              <a:spcAft>
                <a:spcPts val="1000"/>
              </a:spcAft>
            </a:pPr>
            <a:endParaRPr lang="en-US" sz="3200" dirty="0">
              <a:solidFill>
                <a:schemeClr val="tx1"/>
              </a:solidFill>
              <a:latin typeface="Calibri" pitchFamily="34" charset="0"/>
            </a:endParaRPr>
          </a:p>
          <a:p>
            <a:pPr lvl="0" fontAlgn="base">
              <a:spcBef>
                <a:spcPct val="0"/>
              </a:spcBef>
              <a:spcAft>
                <a:spcPts val="1000"/>
              </a:spcAft>
            </a:pPr>
            <a:endParaRPr lang="en-US" sz="3200" dirty="0" smtClean="0">
              <a:solidFill>
                <a:schemeClr val="tx1"/>
              </a:solidFill>
              <a:latin typeface="Calibri" pitchFamily="34" charset="0"/>
            </a:endParaRPr>
          </a:p>
          <a:p>
            <a:pPr lvl="0" fontAlgn="base">
              <a:spcBef>
                <a:spcPct val="0"/>
              </a:spcBef>
              <a:spcAft>
                <a:spcPts val="1000"/>
              </a:spcAft>
            </a:pPr>
            <a:endParaRPr lang="en-US" sz="3200" dirty="0">
              <a:solidFill>
                <a:schemeClr val="tx1"/>
              </a:solidFill>
              <a:latin typeface="Calibri" pitchFamily="34" charset="0"/>
            </a:endParaRPr>
          </a:p>
          <a:p>
            <a:pPr lvl="0" fontAlgn="base">
              <a:spcBef>
                <a:spcPct val="0"/>
              </a:spcBef>
              <a:spcAft>
                <a:spcPts val="1000"/>
              </a:spcAft>
            </a:pPr>
            <a:r>
              <a:rPr lang="en-US" sz="3200" dirty="0" smtClean="0">
                <a:solidFill>
                  <a:schemeClr val="tx1"/>
                </a:solidFill>
                <a:latin typeface="Calibri" pitchFamily="34" charset="0"/>
              </a:rPr>
              <a:t>What would happen if an ammeter was connected in parallel?</a:t>
            </a:r>
            <a:endParaRPr lang="en-US" sz="3200" dirty="0">
              <a:solidFill>
                <a:schemeClr val="tx1"/>
              </a:solidFill>
              <a:latin typeface="Calibri" pitchFamily="34" charset="0"/>
            </a:endParaRPr>
          </a:p>
          <a:p>
            <a:pPr lvl="0" fontAlgn="base">
              <a:spcBef>
                <a:spcPct val="0"/>
              </a:spcBef>
              <a:spcAft>
                <a:spcPts val="1000"/>
              </a:spcAft>
            </a:pPr>
            <a:endParaRPr lang="en-US" sz="3600" dirty="0" smtClean="0">
              <a:solidFill>
                <a:schemeClr val="tx1"/>
              </a:solidFill>
              <a:latin typeface="Calibri" pitchFamily="34" charset="0"/>
            </a:endParaRPr>
          </a:p>
          <a:p>
            <a:pPr lvl="0" fontAlgn="base">
              <a:spcBef>
                <a:spcPct val="0"/>
              </a:spcBef>
              <a:spcAft>
                <a:spcPts val="1000"/>
              </a:spcAft>
            </a:pPr>
            <a:endParaRPr lang="en-US" sz="3600" dirty="0" smtClean="0">
              <a:solidFill>
                <a:schemeClr val="tx1"/>
              </a:solidFill>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6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600" b="0" i="0" u="none" strike="noStrike" cap="none" normalizeH="0" baseline="0" dirty="0" smtClean="0">
              <a:ln>
                <a:noFill/>
              </a:ln>
              <a:solidFill>
                <a:schemeClr val="tx1"/>
              </a:solidFill>
              <a:effectLst/>
              <a:latin typeface="Arial" pitchFamily="34" charset="0"/>
            </a:endParaRPr>
          </a:p>
        </p:txBody>
      </p:sp>
      <p:pic>
        <p:nvPicPr>
          <p:cNvPr id="25602" name="Picture 2" descr="Image result for ammeter and voltmeter connected incorrectly in circui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176" y="1988840"/>
            <a:ext cx="2088232" cy="20014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3395910"/>
      </p:ext>
    </p:extLst>
  </p:cSld>
  <p:clrMapOvr>
    <a:masterClrMapping/>
  </p:clrMapOvr>
  <p:transition>
    <p:fade thruBlk="1"/>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357158" y="285728"/>
            <a:ext cx="8501122" cy="6286544"/>
          </a:xfrm>
          <a:prstGeom prst="roundRect">
            <a:avLst>
              <a:gd name="adj" fmla="val 11163"/>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t" anchorCtr="0" compatLnSpc="1">
            <a:prstTxWarp prst="textNoShape">
              <a:avLst/>
            </a:prstTxWarp>
          </a:bodyPr>
          <a:lstStyle/>
          <a:p>
            <a:pPr fontAlgn="base">
              <a:spcBef>
                <a:spcPct val="0"/>
              </a:spcBef>
              <a:spcAft>
                <a:spcPts val="1000"/>
              </a:spcAft>
            </a:pPr>
            <a:r>
              <a:rPr lang="en-US" sz="3200" dirty="0" smtClean="0">
                <a:solidFill>
                  <a:schemeClr val="tx1"/>
                </a:solidFill>
                <a:latin typeface="Calibri" pitchFamily="34" charset="0"/>
              </a:rPr>
              <a:t>Brightness of a bulb</a:t>
            </a:r>
          </a:p>
          <a:p>
            <a:pPr lvl="0" fontAlgn="base">
              <a:spcBef>
                <a:spcPct val="0"/>
              </a:spcBef>
              <a:spcAft>
                <a:spcPts val="1000"/>
              </a:spcAft>
            </a:pPr>
            <a:r>
              <a:rPr lang="en-US" sz="3200" dirty="0" smtClean="0">
                <a:solidFill>
                  <a:schemeClr val="tx1"/>
                </a:solidFill>
                <a:latin typeface="Calibri" pitchFamily="34" charset="0"/>
              </a:rPr>
              <a:t>A </a:t>
            </a:r>
            <a:r>
              <a:rPr lang="en-US" sz="3200" dirty="0" err="1" smtClean="0">
                <a:solidFill>
                  <a:schemeClr val="tx1"/>
                </a:solidFill>
                <a:latin typeface="Calibri" pitchFamily="34" charset="0"/>
              </a:rPr>
              <a:t>lightbulb</a:t>
            </a:r>
            <a:r>
              <a:rPr lang="en-US" sz="3200" dirty="0" smtClean="0">
                <a:solidFill>
                  <a:schemeClr val="tx1"/>
                </a:solidFill>
                <a:latin typeface="Calibri" pitchFamily="34" charset="0"/>
              </a:rPr>
              <a:t> is rated at 100W in the US, where the standard wall outlet is 120 V.  If this bulb were plugged in in Europe, where the standard wall outlet is 240V, how much brighter would it be?</a:t>
            </a:r>
          </a:p>
          <a:p>
            <a:pPr lvl="0" fontAlgn="base">
              <a:spcBef>
                <a:spcPct val="0"/>
              </a:spcBef>
              <a:spcAft>
                <a:spcPts val="1000"/>
              </a:spcAft>
            </a:pPr>
            <a:r>
              <a:rPr lang="en-US" sz="2800" dirty="0" smtClean="0">
                <a:solidFill>
                  <a:schemeClr val="tx1"/>
                </a:solidFill>
                <a:latin typeface="Calibri" pitchFamily="34" charset="0"/>
              </a:rPr>
              <a:t>Two things to understand before answering</a:t>
            </a:r>
          </a:p>
          <a:p>
            <a:pPr marL="514350" lvl="0" indent="-514350" fontAlgn="base">
              <a:spcBef>
                <a:spcPct val="0"/>
              </a:spcBef>
              <a:spcAft>
                <a:spcPts val="1000"/>
              </a:spcAft>
              <a:buAutoNum type="arabicParenR"/>
            </a:pPr>
            <a:r>
              <a:rPr lang="en-US" sz="2800" dirty="0" smtClean="0">
                <a:solidFill>
                  <a:schemeClr val="tx1"/>
                </a:solidFill>
                <a:latin typeface="Calibri" pitchFamily="34" charset="0"/>
              </a:rPr>
              <a:t>Brightness depends on power</a:t>
            </a:r>
          </a:p>
          <a:p>
            <a:pPr marL="514350" lvl="0" indent="-514350" fontAlgn="base">
              <a:spcBef>
                <a:spcPct val="0"/>
              </a:spcBef>
              <a:spcAft>
                <a:spcPts val="1000"/>
              </a:spcAft>
              <a:buAutoNum type="arabicParenR"/>
            </a:pPr>
            <a:r>
              <a:rPr lang="en-US" sz="2800" dirty="0" smtClean="0">
                <a:solidFill>
                  <a:schemeClr val="tx1"/>
                </a:solidFill>
                <a:latin typeface="Calibri" pitchFamily="34" charset="0"/>
              </a:rPr>
              <a:t>Resistance is property of lightbulb that cannot change</a:t>
            </a:r>
          </a:p>
          <a:p>
            <a:pPr lvl="0" fontAlgn="base">
              <a:spcBef>
                <a:spcPct val="0"/>
              </a:spcBef>
              <a:spcAft>
                <a:spcPts val="1000"/>
              </a:spcAft>
            </a:pPr>
            <a:r>
              <a:rPr lang="en-US" sz="2800" dirty="0" smtClean="0">
                <a:solidFill>
                  <a:schemeClr val="tx1"/>
                </a:solidFill>
                <a:latin typeface="Calibri" pitchFamily="34" charset="0"/>
              </a:rPr>
              <a:t>P=V</a:t>
            </a:r>
            <a:r>
              <a:rPr lang="en-US" sz="2800" baseline="30000" dirty="0" smtClean="0">
                <a:solidFill>
                  <a:schemeClr val="tx1"/>
                </a:solidFill>
                <a:latin typeface="Calibri" pitchFamily="34" charset="0"/>
              </a:rPr>
              <a:t>2</a:t>
            </a:r>
            <a:r>
              <a:rPr lang="en-US" sz="2800" dirty="0" smtClean="0">
                <a:solidFill>
                  <a:schemeClr val="tx1"/>
                </a:solidFill>
                <a:latin typeface="Calibri" pitchFamily="34" charset="0"/>
              </a:rPr>
              <a:t>/R, and the voltage is doubled, the bulb will be 4 times as bright.</a:t>
            </a:r>
          </a:p>
          <a:p>
            <a:pPr lvl="0" fontAlgn="base">
              <a:spcBef>
                <a:spcPct val="0"/>
              </a:spcBef>
              <a:spcAft>
                <a:spcPts val="1000"/>
              </a:spcAft>
            </a:pPr>
            <a:endParaRPr lang="en-US" sz="3600" dirty="0" smtClean="0">
              <a:solidFill>
                <a:schemeClr val="tx1"/>
              </a:solidFill>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6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6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2675762841"/>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AutoShape 4" descr="Image result for that's all folks"/>
          <p:cNvSpPr>
            <a:spLocks noChangeAspect="1" noChangeArrowheads="1"/>
          </p:cNvSpPr>
          <p:nvPr/>
        </p:nvSpPr>
        <p:spPr bwMode="auto">
          <a:xfrm>
            <a:off x="1676400" y="2057400"/>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p:cNvPicPr>
            <a:picLocks noChangeAspect="1"/>
          </p:cNvPicPr>
          <p:nvPr/>
        </p:nvPicPr>
        <p:blipFill>
          <a:blip r:embed="rId2"/>
          <a:stretch>
            <a:fillRect/>
          </a:stretch>
        </p:blipFill>
        <p:spPr>
          <a:xfrm>
            <a:off x="381000" y="273614"/>
            <a:ext cx="8036951" cy="6050986"/>
          </a:xfrm>
          <a:prstGeom prst="rect">
            <a:avLst/>
          </a:prstGeom>
        </p:spPr>
      </p:pic>
    </p:spTree>
    <p:extLst>
      <p:ext uri="{BB962C8B-B14F-4D97-AF65-F5344CB8AC3E}">
        <p14:creationId xmlns:p14="http://schemas.microsoft.com/office/powerpoint/2010/main" val="1312250188"/>
      </p:ext>
    </p:extLst>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500042"/>
            <a:ext cx="7772400" cy="1643074"/>
          </a:xfrm>
          <a:prstGeom prst="roundRect">
            <a:avLst/>
          </a:prstGeom>
        </p:spPr>
        <p:style>
          <a:lnRef idx="2">
            <a:schemeClr val="accent1"/>
          </a:lnRef>
          <a:fillRef idx="1">
            <a:schemeClr val="lt1"/>
          </a:fillRef>
          <a:effectRef idx="0">
            <a:schemeClr val="accent1"/>
          </a:effectRef>
          <a:fontRef idx="minor">
            <a:schemeClr val="dk1"/>
          </a:fontRef>
        </p:style>
        <p:txBody>
          <a:bodyPr>
            <a:normAutofit/>
          </a:bodyPr>
          <a:lstStyle/>
          <a:p>
            <a:pPr algn="ctr"/>
            <a:r>
              <a:rPr lang="en-US" sz="8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libri" pitchFamily="34" charset="0"/>
              </a:rPr>
              <a:t>Electric Circuits</a:t>
            </a:r>
            <a:endParaRPr lang="en-US" sz="8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libri" pitchFamily="34" charset="0"/>
            </a:endParaRPr>
          </a:p>
        </p:txBody>
      </p:sp>
      <p:pic>
        <p:nvPicPr>
          <p:cNvPr id="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5249" y="4293096"/>
            <a:ext cx="3562350" cy="1638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323528" y="692696"/>
            <a:ext cx="8229600" cy="1066800"/>
          </a:xfrm>
        </p:spPr>
        <p:txBody>
          <a:bodyPr/>
          <a:lstStyle/>
          <a:p>
            <a:pPr eaLnBrk="1" hangingPunct="1"/>
            <a:r>
              <a:rPr lang="en-US" altLang="en-US" dirty="0" smtClean="0"/>
              <a:t>A Basic Circuit</a:t>
            </a:r>
          </a:p>
        </p:txBody>
      </p:sp>
      <p:sp>
        <p:nvSpPr>
          <p:cNvPr id="35843" name="Rectangle 3"/>
          <p:cNvSpPr>
            <a:spLocks noGrp="1" noChangeArrowheads="1"/>
          </p:cNvSpPr>
          <p:nvPr>
            <p:ph type="body" idx="1"/>
          </p:nvPr>
        </p:nvSpPr>
        <p:spPr>
          <a:xfrm>
            <a:off x="533400" y="1556792"/>
            <a:ext cx="8001000" cy="2514600"/>
          </a:xfrm>
        </p:spPr>
        <p:txBody>
          <a:bodyPr/>
          <a:lstStyle/>
          <a:p>
            <a:pPr marL="400050" indent="-400050" eaLnBrk="1" hangingPunct="1">
              <a:lnSpc>
                <a:spcPct val="90000"/>
              </a:lnSpc>
              <a:buFont typeface="Wingdings" pitchFamily="2" charset="2"/>
              <a:buNone/>
            </a:pPr>
            <a:r>
              <a:rPr lang="en-US" altLang="en-US" sz="2100" dirty="0" smtClean="0"/>
              <a:t>All electric circuits have three main parts</a:t>
            </a:r>
            <a:br>
              <a:rPr lang="en-US" altLang="en-US" sz="2100" dirty="0" smtClean="0"/>
            </a:br>
            <a:endParaRPr lang="en-US" altLang="en-US" sz="2100" dirty="0" smtClean="0"/>
          </a:p>
          <a:p>
            <a:pPr marL="400050" indent="-400050" eaLnBrk="1" hangingPunct="1">
              <a:lnSpc>
                <a:spcPct val="90000"/>
              </a:lnSpc>
              <a:buClr>
                <a:srgbClr val="0000FF"/>
              </a:buClr>
              <a:buFont typeface="Wingdings" pitchFamily="2" charset="2"/>
              <a:buAutoNum type="arabicPeriod"/>
            </a:pPr>
            <a:r>
              <a:rPr lang="en-US" altLang="en-US" sz="2100" dirty="0" smtClean="0"/>
              <a:t>A source of energy </a:t>
            </a:r>
          </a:p>
          <a:p>
            <a:pPr marL="400050" indent="-400050" eaLnBrk="1" hangingPunct="1">
              <a:lnSpc>
                <a:spcPct val="90000"/>
              </a:lnSpc>
              <a:buClr>
                <a:srgbClr val="0000FF"/>
              </a:buClr>
              <a:buFont typeface="Wingdings" pitchFamily="2" charset="2"/>
              <a:buAutoNum type="arabicPeriod"/>
            </a:pPr>
            <a:r>
              <a:rPr lang="en-US" altLang="en-US" sz="2100" dirty="0" smtClean="0"/>
              <a:t>A closed path </a:t>
            </a:r>
          </a:p>
          <a:p>
            <a:pPr marL="400050" indent="-400050" eaLnBrk="1" hangingPunct="1">
              <a:lnSpc>
                <a:spcPct val="90000"/>
              </a:lnSpc>
              <a:buClr>
                <a:srgbClr val="0000FF"/>
              </a:buClr>
              <a:buFont typeface="Wingdings" pitchFamily="2" charset="2"/>
              <a:buAutoNum type="arabicPeriod"/>
            </a:pPr>
            <a:r>
              <a:rPr lang="en-US" altLang="en-US" sz="2100" dirty="0" smtClean="0"/>
              <a:t>A device which uses the energy </a:t>
            </a:r>
          </a:p>
          <a:p>
            <a:pPr marL="400050" indent="-400050" eaLnBrk="1" hangingPunct="1">
              <a:lnSpc>
                <a:spcPct val="90000"/>
              </a:lnSpc>
              <a:buClr>
                <a:srgbClr val="0000FF"/>
              </a:buClr>
              <a:buFont typeface="Wingdings" pitchFamily="2" charset="2"/>
              <a:buNone/>
            </a:pPr>
            <a:endParaRPr lang="en-US" altLang="en-US" sz="2100" dirty="0" smtClean="0"/>
          </a:p>
          <a:p>
            <a:pPr marL="400050" indent="-400050" eaLnBrk="1" hangingPunct="1">
              <a:lnSpc>
                <a:spcPct val="90000"/>
              </a:lnSpc>
              <a:buFont typeface="Wingdings" pitchFamily="2" charset="2"/>
              <a:buNone/>
            </a:pPr>
            <a:r>
              <a:rPr lang="en-US" altLang="en-US" sz="2100" dirty="0" smtClean="0"/>
              <a:t>If ANY part of the circuit is open the device will not work! </a:t>
            </a:r>
          </a:p>
        </p:txBody>
      </p:sp>
      <p:pic>
        <p:nvPicPr>
          <p:cNvPr id="3584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776" y="4293096"/>
            <a:ext cx="3733800" cy="1897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15021337"/>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8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8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84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58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There are 3 quantities to measure in a circuit</a:t>
            </a:r>
            <a:endParaRPr lang="en-US" dirty="0"/>
          </a:p>
        </p:txBody>
      </p:sp>
      <p:sp>
        <p:nvSpPr>
          <p:cNvPr id="4" name="Content Placeholder 3"/>
          <p:cNvSpPr>
            <a:spLocks noGrp="1"/>
          </p:cNvSpPr>
          <p:nvPr>
            <p:ph idx="1"/>
          </p:nvPr>
        </p:nvSpPr>
        <p:spPr/>
        <p:txBody>
          <a:bodyPr/>
          <a:lstStyle/>
          <a:p>
            <a:r>
              <a:rPr lang="en-US" altLang="en-US" b="1" u="sng" dirty="0">
                <a:latin typeface="Times New Roman" pitchFamily="-107" charset="0"/>
              </a:rPr>
              <a:t>Voltage</a:t>
            </a:r>
            <a:r>
              <a:rPr lang="en-US" altLang="en-US" b="1" dirty="0">
                <a:latin typeface="Times New Roman" pitchFamily="-107" charset="0"/>
              </a:rPr>
              <a:t>:  a force that pushes the current through the circuit</a:t>
            </a:r>
            <a:endParaRPr lang="en-US" dirty="0"/>
          </a:p>
        </p:txBody>
      </p:sp>
      <p:sp>
        <p:nvSpPr>
          <p:cNvPr id="5" name="Rectangle 2"/>
          <p:cNvSpPr txBox="1">
            <a:spLocks noChangeArrowheads="1"/>
          </p:cNvSpPr>
          <p:nvPr/>
        </p:nvSpPr>
        <p:spPr>
          <a:xfrm>
            <a:off x="457200" y="3448370"/>
            <a:ext cx="4053136" cy="1066800"/>
          </a:xfrm>
          <a:prstGeom prst="rect">
            <a:avLst/>
          </a:prstGeom>
        </p:spPr>
        <p:txBody>
          <a:bodyPr vert="horz" anchor="ctr">
            <a:normAutofit fontScale="62500" lnSpcReduction="20000"/>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altLang="en-US" dirty="0" smtClean="0"/>
              <a:t>Voltage is sometimes called potential difference</a:t>
            </a:r>
          </a:p>
        </p:txBody>
      </p:sp>
      <p:sp>
        <p:nvSpPr>
          <p:cNvPr id="6" name="Rectangle 3"/>
          <p:cNvSpPr txBox="1">
            <a:spLocks noChangeArrowheads="1"/>
          </p:cNvSpPr>
          <p:nvPr/>
        </p:nvSpPr>
        <p:spPr>
          <a:xfrm>
            <a:off x="4651875" y="3442917"/>
            <a:ext cx="4495800" cy="4530725"/>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a:lnSpc>
                <a:spcPct val="90000"/>
              </a:lnSpc>
              <a:buFont typeface="Wingdings" pitchFamily="2" charset="2"/>
              <a:buNone/>
            </a:pPr>
            <a:r>
              <a:rPr lang="en-US" altLang="en-US" sz="2100" dirty="0" smtClean="0"/>
              <a:t>In a battery, a series of chemical reactions occur in which electrons are transferred from one terminal to another. Therefore there is a </a:t>
            </a:r>
            <a:r>
              <a:rPr lang="en-US" altLang="en-US" sz="2100" b="1" dirty="0" smtClean="0"/>
              <a:t>potential difference (voltage) </a:t>
            </a:r>
            <a:r>
              <a:rPr lang="en-US" altLang="en-US" sz="2100" dirty="0" smtClean="0"/>
              <a:t>between these terminals</a:t>
            </a:r>
          </a:p>
          <a:p>
            <a:pPr>
              <a:lnSpc>
                <a:spcPct val="90000"/>
              </a:lnSpc>
              <a:buFont typeface="Wingdings" pitchFamily="2" charset="2"/>
              <a:buNone/>
            </a:pPr>
            <a:endParaRPr lang="en-US" altLang="en-US" sz="2100" dirty="0" smtClean="0"/>
          </a:p>
          <a:p>
            <a:pPr>
              <a:lnSpc>
                <a:spcPct val="90000"/>
              </a:lnSpc>
              <a:buFont typeface="Wingdings" pitchFamily="2" charset="2"/>
              <a:buNone/>
            </a:pPr>
            <a:r>
              <a:rPr lang="en-US" altLang="en-US" sz="2100" dirty="0" smtClean="0"/>
              <a:t>Voltage is measured in VOLTS </a:t>
            </a:r>
          </a:p>
        </p:txBody>
      </p:sp>
      <p:pic>
        <p:nvPicPr>
          <p:cNvPr id="7" name="Picture 2" descr="Image result for electric potential differen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4086" y="4941517"/>
            <a:ext cx="4286250" cy="1533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2330971"/>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971600" y="1196752"/>
            <a:ext cx="333056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ea typeface="ＭＳ Ｐゴシック" pitchFamily="-107" charset="-128"/>
              </a:defRPr>
            </a:lvl1pPr>
            <a:lvl2pPr marL="37931725" indent="-37474525" eaLnBrk="0" hangingPunct="0">
              <a:spcBef>
                <a:spcPct val="20000"/>
              </a:spcBef>
              <a:buChar char="–"/>
              <a:defRPr sz="2800">
                <a:solidFill>
                  <a:schemeClr val="tx1"/>
                </a:solidFill>
                <a:latin typeface="Arial" charset="0"/>
                <a:ea typeface="ＭＳ Ｐゴシック" pitchFamily="-107" charset="-128"/>
              </a:defRPr>
            </a:lvl2pPr>
            <a:lvl3pPr marL="1143000" indent="-228600" eaLnBrk="0" hangingPunct="0">
              <a:spcBef>
                <a:spcPct val="20000"/>
              </a:spcBef>
              <a:buChar char="•"/>
              <a:defRPr sz="2400">
                <a:solidFill>
                  <a:schemeClr val="tx1"/>
                </a:solidFill>
                <a:latin typeface="Arial" charset="0"/>
                <a:ea typeface="ＭＳ Ｐゴシック" pitchFamily="-107" charset="-128"/>
              </a:defRPr>
            </a:lvl3pPr>
            <a:lvl4pPr marL="1600200" indent="-228600" eaLnBrk="0" hangingPunct="0">
              <a:spcBef>
                <a:spcPct val="20000"/>
              </a:spcBef>
              <a:buChar char="–"/>
              <a:defRPr sz="2000">
                <a:solidFill>
                  <a:schemeClr val="tx1"/>
                </a:solidFill>
                <a:latin typeface="Arial" charset="0"/>
                <a:ea typeface="ＭＳ Ｐゴシック" pitchFamily="-107" charset="-128"/>
              </a:defRPr>
            </a:lvl4pPr>
            <a:lvl5pPr marL="2057400" indent="-228600" eaLnBrk="0" hangingPunct="0">
              <a:spcBef>
                <a:spcPct val="20000"/>
              </a:spcBef>
              <a:buChar char="»"/>
              <a:defRPr sz="2000">
                <a:solidFill>
                  <a:schemeClr val="tx1"/>
                </a:solidFill>
                <a:latin typeface="Arial" charset="0"/>
                <a:ea typeface="ＭＳ Ｐゴシック" pitchFamily="-107"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07"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07"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07"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07" charset="-128"/>
              </a:defRPr>
            </a:lvl9pPr>
          </a:lstStyle>
          <a:p>
            <a:pPr eaLnBrk="1" hangingPunct="1">
              <a:spcBef>
                <a:spcPct val="50000"/>
              </a:spcBef>
              <a:buFontTx/>
              <a:buNone/>
            </a:pPr>
            <a:r>
              <a:rPr lang="en-US" altLang="en-US" sz="2400" b="1" u="sng" dirty="0">
                <a:latin typeface="Times New Roman" pitchFamily="-107" charset="0"/>
              </a:rPr>
              <a:t>Resistance</a:t>
            </a:r>
            <a:r>
              <a:rPr lang="en-US" altLang="en-US" sz="2400" b="1" dirty="0">
                <a:latin typeface="Times New Roman" pitchFamily="-107" charset="0"/>
              </a:rPr>
              <a:t>: friction that impedes flow of current through the </a:t>
            </a:r>
            <a:r>
              <a:rPr lang="en-US" altLang="en-US" sz="2400" b="1" dirty="0" smtClean="0">
                <a:latin typeface="Times New Roman" pitchFamily="-107" charset="0"/>
              </a:rPr>
              <a:t>circuit</a:t>
            </a:r>
          </a:p>
          <a:p>
            <a:pPr eaLnBrk="1" hangingPunct="1">
              <a:spcBef>
                <a:spcPct val="50000"/>
              </a:spcBef>
              <a:buFontTx/>
              <a:buNone/>
            </a:pPr>
            <a:endParaRPr lang="en-US" altLang="en-US" sz="2400" b="1" dirty="0">
              <a:latin typeface="Times New Roman" pitchFamily="-107" charset="0"/>
            </a:endParaRPr>
          </a:p>
          <a:p>
            <a:pPr eaLnBrk="1" hangingPunct="1">
              <a:spcBef>
                <a:spcPct val="50000"/>
              </a:spcBef>
              <a:buFontTx/>
              <a:buNone/>
            </a:pPr>
            <a:r>
              <a:rPr lang="en-US" altLang="en-US" sz="2400" b="1" dirty="0" smtClean="0">
                <a:latin typeface="Times New Roman" pitchFamily="-107" charset="0"/>
              </a:rPr>
              <a:t>Resistance is provided by something that uses energy in a circuit (a light bulb)</a:t>
            </a:r>
          </a:p>
          <a:p>
            <a:pPr eaLnBrk="1" hangingPunct="1">
              <a:spcBef>
                <a:spcPct val="50000"/>
              </a:spcBef>
              <a:buFontTx/>
              <a:buNone/>
            </a:pPr>
            <a:endParaRPr lang="en-US" altLang="en-US" sz="2400" b="1" dirty="0">
              <a:latin typeface="Times New Roman" pitchFamily="-107" charset="0"/>
            </a:endParaRPr>
          </a:p>
          <a:p>
            <a:pPr eaLnBrk="1" hangingPunct="1">
              <a:spcBef>
                <a:spcPct val="50000"/>
              </a:spcBef>
              <a:buFontTx/>
              <a:buNone/>
            </a:pPr>
            <a:r>
              <a:rPr lang="en-US" altLang="en-US" sz="2400" b="1" dirty="0" smtClean="0">
                <a:latin typeface="Times New Roman" pitchFamily="-107" charset="0"/>
              </a:rPr>
              <a:t>Units of resistance are ohms (</a:t>
            </a:r>
            <a:r>
              <a:rPr lang="el-GR" altLang="en-US" sz="2400" b="1" dirty="0" smtClean="0">
                <a:latin typeface="Times New Roman" pitchFamily="-107" charset="0"/>
              </a:rPr>
              <a:t>Ω</a:t>
            </a:r>
            <a:r>
              <a:rPr lang="en-US" altLang="en-US" sz="2400" b="1" dirty="0" smtClean="0">
                <a:latin typeface="Times New Roman" pitchFamily="-107" charset="0"/>
              </a:rPr>
              <a:t>)</a:t>
            </a:r>
            <a:endParaRPr lang="en-US" altLang="en-US" sz="2400" b="1" dirty="0">
              <a:latin typeface="Times New Roman" pitchFamily="-107" charset="0"/>
            </a:endParaRPr>
          </a:p>
        </p:txBody>
      </p:sp>
      <p:pic>
        <p:nvPicPr>
          <p:cNvPr id="18434" name="Picture 2" descr="Image result for electrical resistan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064" y="2276872"/>
            <a:ext cx="3819525" cy="1514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4579260"/>
      </p:ext>
    </p:extLst>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476464" y="692696"/>
            <a:ext cx="396240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107" charset="-128"/>
              </a:defRPr>
            </a:lvl1pPr>
            <a:lvl2pPr marL="37931725" indent="-37474525" eaLnBrk="0" hangingPunct="0">
              <a:spcBef>
                <a:spcPct val="20000"/>
              </a:spcBef>
              <a:buChar char="–"/>
              <a:defRPr sz="2800">
                <a:solidFill>
                  <a:schemeClr val="tx1"/>
                </a:solidFill>
                <a:latin typeface="Arial" charset="0"/>
                <a:ea typeface="ＭＳ Ｐゴシック" pitchFamily="-107" charset="-128"/>
              </a:defRPr>
            </a:lvl2pPr>
            <a:lvl3pPr marL="1143000" indent="-228600" eaLnBrk="0" hangingPunct="0">
              <a:spcBef>
                <a:spcPct val="20000"/>
              </a:spcBef>
              <a:buChar char="•"/>
              <a:defRPr sz="2400">
                <a:solidFill>
                  <a:schemeClr val="tx1"/>
                </a:solidFill>
                <a:latin typeface="Arial" charset="0"/>
                <a:ea typeface="ＭＳ Ｐゴシック" pitchFamily="-107" charset="-128"/>
              </a:defRPr>
            </a:lvl3pPr>
            <a:lvl4pPr marL="1600200" indent="-228600" eaLnBrk="0" hangingPunct="0">
              <a:spcBef>
                <a:spcPct val="20000"/>
              </a:spcBef>
              <a:buChar char="–"/>
              <a:defRPr sz="2000">
                <a:solidFill>
                  <a:schemeClr val="tx1"/>
                </a:solidFill>
                <a:latin typeface="Arial" charset="0"/>
                <a:ea typeface="ＭＳ Ｐゴシック" pitchFamily="-107" charset="-128"/>
              </a:defRPr>
            </a:lvl4pPr>
            <a:lvl5pPr marL="2057400" indent="-228600" eaLnBrk="0" hangingPunct="0">
              <a:spcBef>
                <a:spcPct val="20000"/>
              </a:spcBef>
              <a:buChar char="»"/>
              <a:defRPr sz="2000">
                <a:solidFill>
                  <a:schemeClr val="tx1"/>
                </a:solidFill>
                <a:latin typeface="Arial" charset="0"/>
                <a:ea typeface="ＭＳ Ｐゴシック" pitchFamily="-107"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07"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07"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07"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07" charset="-128"/>
              </a:defRPr>
            </a:lvl9pPr>
          </a:lstStyle>
          <a:p>
            <a:pPr eaLnBrk="1" hangingPunct="1">
              <a:spcBef>
                <a:spcPct val="50000"/>
              </a:spcBef>
              <a:buFontTx/>
              <a:buNone/>
            </a:pPr>
            <a:r>
              <a:rPr lang="en-US" altLang="en-US" sz="2400" b="1" dirty="0" smtClean="0">
                <a:latin typeface="Times New Roman" pitchFamily="-107" charset="0"/>
              </a:rPr>
              <a:t>Resistance of a wire is based on three things.  Think of a straw…….</a:t>
            </a:r>
          </a:p>
          <a:p>
            <a:pPr eaLnBrk="1" hangingPunct="1">
              <a:spcBef>
                <a:spcPct val="50000"/>
              </a:spcBef>
              <a:buFontTx/>
              <a:buNone/>
            </a:pPr>
            <a:r>
              <a:rPr lang="en-US" altLang="en-US" sz="2400" b="1" dirty="0" smtClean="0">
                <a:latin typeface="Times New Roman" pitchFamily="-107" charset="0"/>
              </a:rPr>
              <a:t>The longer the wire is, the more resistance it has</a:t>
            </a:r>
          </a:p>
          <a:p>
            <a:pPr eaLnBrk="1" hangingPunct="1">
              <a:spcBef>
                <a:spcPct val="50000"/>
              </a:spcBef>
              <a:buFontTx/>
              <a:buNone/>
            </a:pPr>
            <a:r>
              <a:rPr lang="en-US" altLang="en-US" sz="2400" b="1" dirty="0" smtClean="0">
                <a:latin typeface="Times New Roman" pitchFamily="-107" charset="0"/>
              </a:rPr>
              <a:t>The bigger the cross sectional area, the less resistance it has</a:t>
            </a:r>
          </a:p>
          <a:p>
            <a:pPr eaLnBrk="1" hangingPunct="1">
              <a:spcBef>
                <a:spcPct val="50000"/>
              </a:spcBef>
              <a:buFontTx/>
              <a:buNone/>
            </a:pPr>
            <a:r>
              <a:rPr lang="en-US" altLang="en-US" sz="2400" b="1" dirty="0" smtClean="0">
                <a:latin typeface="Times New Roman" pitchFamily="-107" charset="0"/>
              </a:rPr>
              <a:t>Resistivity is a property of the material that the wire is made out of  (</a:t>
            </a:r>
            <a:r>
              <a:rPr lang="el-GR" altLang="en-US" sz="2400" b="1" dirty="0" smtClean="0">
                <a:latin typeface="Times New Roman" pitchFamily="-107" charset="0"/>
              </a:rPr>
              <a:t>ρ</a:t>
            </a:r>
            <a:r>
              <a:rPr lang="en-US" altLang="en-US" sz="2400" b="1" dirty="0" smtClean="0">
                <a:latin typeface="Times New Roman" pitchFamily="-107" charset="0"/>
              </a:rPr>
              <a:t>)</a:t>
            </a:r>
          </a:p>
          <a:p>
            <a:pPr eaLnBrk="1" hangingPunct="1">
              <a:spcBef>
                <a:spcPct val="50000"/>
              </a:spcBef>
              <a:buFontTx/>
              <a:buNone/>
            </a:pPr>
            <a:r>
              <a:rPr lang="en-US" altLang="en-US" sz="2400" b="1" dirty="0" smtClean="0">
                <a:latin typeface="Times New Roman" pitchFamily="-107" charset="0"/>
              </a:rPr>
              <a:t> </a:t>
            </a:r>
            <a:endParaRPr lang="en-US" altLang="en-US" sz="2400" b="1" dirty="0">
              <a:latin typeface="Times New Roman" pitchFamily="-107" charset="0"/>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1324087401"/>
              </p:ext>
            </p:extLst>
          </p:nvPr>
        </p:nvGraphicFramePr>
        <p:xfrm>
          <a:off x="3555619" y="5226220"/>
          <a:ext cx="1535667" cy="1161114"/>
        </p:xfrm>
        <a:graphic>
          <a:graphicData uri="http://schemas.openxmlformats.org/presentationml/2006/ole">
            <mc:AlternateContent xmlns:mc="http://schemas.openxmlformats.org/markup-compatibility/2006">
              <mc:Choice xmlns:v="urn:schemas-microsoft-com:vml" Requires="v">
                <p:oleObj spid="_x0000_s13354" name="Equation" r:id="rId4" imgW="520560" imgH="393480" progId="Equation.DSMT4">
                  <p:embed/>
                </p:oleObj>
              </mc:Choice>
              <mc:Fallback>
                <p:oleObj name="Equation" r:id="rId4" imgW="520560" imgH="393480" progId="Equation.DSMT4">
                  <p:embed/>
                  <p:pic>
                    <p:nvPicPr>
                      <p:cNvPr id="0" name=""/>
                      <p:cNvPicPr/>
                      <p:nvPr/>
                    </p:nvPicPr>
                    <p:blipFill>
                      <a:blip r:embed="rId5"/>
                      <a:stretch>
                        <a:fillRect/>
                      </a:stretch>
                    </p:blipFill>
                    <p:spPr>
                      <a:xfrm>
                        <a:off x="3555619" y="5226220"/>
                        <a:ext cx="1535667" cy="1161114"/>
                      </a:xfrm>
                      <a:prstGeom prst="rect">
                        <a:avLst/>
                      </a:prstGeom>
                    </p:spPr>
                  </p:pic>
                </p:oleObj>
              </mc:Fallback>
            </mc:AlternateContent>
          </a:graphicData>
        </a:graphic>
      </p:graphicFrame>
      <p:pic>
        <p:nvPicPr>
          <p:cNvPr id="13343" name="Picture 31" descr="Image result for long straw"/>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96136" y="980728"/>
            <a:ext cx="2228850" cy="2047876"/>
          </a:xfrm>
          <a:prstGeom prst="rect">
            <a:avLst/>
          </a:prstGeom>
          <a:noFill/>
          <a:extLst>
            <a:ext uri="{909E8E84-426E-40DD-AFC4-6F175D3DCCD1}">
              <a14:hiddenFill xmlns:a14="http://schemas.microsoft.com/office/drawing/2010/main">
                <a:solidFill>
                  <a:srgbClr val="FFFFFF"/>
                </a:solidFill>
              </a14:hiddenFill>
            </a:ext>
          </a:extLst>
        </p:spPr>
      </p:pic>
      <p:pic>
        <p:nvPicPr>
          <p:cNvPr id="13350" name="Picture 38" descr="Image result for thick vs thin straw"/>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91286" y="3789040"/>
            <a:ext cx="3638550" cy="12573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1930403"/>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86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6866">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34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6866">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35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6866">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836712"/>
            <a:ext cx="6768752" cy="523220"/>
          </a:xfrm>
          <a:prstGeom prst="rect">
            <a:avLst/>
          </a:prstGeom>
        </p:spPr>
        <p:txBody>
          <a:bodyPr wrap="square">
            <a:spAutoFit/>
          </a:bodyPr>
          <a:lstStyle/>
          <a:p>
            <a:pPr>
              <a:spcBef>
                <a:spcPct val="50000"/>
              </a:spcBef>
            </a:pPr>
            <a:r>
              <a:rPr lang="en-US" altLang="en-US" sz="2800" dirty="0" smtClean="0">
                <a:solidFill>
                  <a:srgbClr val="7030A0"/>
                </a:solidFill>
              </a:rPr>
              <a:t>EXAMPLE</a:t>
            </a:r>
            <a:endParaRPr lang="en-US" altLang="en-US" sz="2800" b="1" dirty="0">
              <a:solidFill>
                <a:srgbClr val="7030A0"/>
              </a:solidFill>
              <a:latin typeface="Times New Roman" pitchFamily="-107" charset="0"/>
            </a:endParaRPr>
          </a:p>
        </p:txBody>
      </p:sp>
      <p:sp>
        <p:nvSpPr>
          <p:cNvPr id="3" name="Text Box 2"/>
          <p:cNvSpPr txBox="1">
            <a:spLocks noChangeArrowheads="1"/>
          </p:cNvSpPr>
          <p:nvPr/>
        </p:nvSpPr>
        <p:spPr bwMode="auto">
          <a:xfrm>
            <a:off x="685800" y="1887537"/>
            <a:ext cx="784664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ea typeface="ＭＳ Ｐゴシック" pitchFamily="-107" charset="-128"/>
              </a:defRPr>
            </a:lvl1pPr>
            <a:lvl2pPr marL="37931725" indent="-37474525" eaLnBrk="0" hangingPunct="0">
              <a:spcBef>
                <a:spcPct val="20000"/>
              </a:spcBef>
              <a:buChar char="–"/>
              <a:defRPr sz="2800">
                <a:solidFill>
                  <a:schemeClr val="tx1"/>
                </a:solidFill>
                <a:latin typeface="Arial" charset="0"/>
                <a:ea typeface="ＭＳ Ｐゴシック" pitchFamily="-107" charset="-128"/>
              </a:defRPr>
            </a:lvl2pPr>
            <a:lvl3pPr marL="1143000" indent="-228600" eaLnBrk="0" hangingPunct="0">
              <a:spcBef>
                <a:spcPct val="20000"/>
              </a:spcBef>
              <a:buChar char="•"/>
              <a:defRPr sz="2400">
                <a:solidFill>
                  <a:schemeClr val="tx1"/>
                </a:solidFill>
                <a:latin typeface="Arial" charset="0"/>
                <a:ea typeface="ＭＳ Ｐゴシック" pitchFamily="-107" charset="-128"/>
              </a:defRPr>
            </a:lvl3pPr>
            <a:lvl4pPr marL="1600200" indent="-228600" eaLnBrk="0" hangingPunct="0">
              <a:spcBef>
                <a:spcPct val="20000"/>
              </a:spcBef>
              <a:buChar char="–"/>
              <a:defRPr sz="2000">
                <a:solidFill>
                  <a:schemeClr val="tx1"/>
                </a:solidFill>
                <a:latin typeface="Arial" charset="0"/>
                <a:ea typeface="ＭＳ Ｐゴシック" pitchFamily="-107" charset="-128"/>
              </a:defRPr>
            </a:lvl4pPr>
            <a:lvl5pPr marL="2057400" indent="-228600" eaLnBrk="0" hangingPunct="0">
              <a:spcBef>
                <a:spcPct val="20000"/>
              </a:spcBef>
              <a:buChar char="»"/>
              <a:defRPr sz="2000">
                <a:solidFill>
                  <a:schemeClr val="tx1"/>
                </a:solidFill>
                <a:latin typeface="Arial" charset="0"/>
                <a:ea typeface="ＭＳ Ｐゴシック" pitchFamily="-107"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07"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07"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07"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07" charset="-128"/>
              </a:defRPr>
            </a:lvl9pPr>
          </a:lstStyle>
          <a:p>
            <a:pPr eaLnBrk="1" hangingPunct="1">
              <a:spcBef>
                <a:spcPct val="50000"/>
              </a:spcBef>
              <a:buFontTx/>
              <a:buNone/>
            </a:pPr>
            <a:r>
              <a:rPr lang="en-US" altLang="en-US" sz="2800" b="1" dirty="0" smtClean="0">
                <a:latin typeface="Times New Roman" pitchFamily="-107" charset="0"/>
              </a:rPr>
              <a:t>How much would resistance change if a wire is used with ½ the length and ½ the radius of another wire?</a:t>
            </a:r>
            <a:endParaRPr lang="en-US" altLang="en-US" sz="2800" b="1" dirty="0">
              <a:latin typeface="Times New Roman" pitchFamily="-107" charset="0"/>
            </a:endParaRPr>
          </a:p>
        </p:txBody>
      </p:sp>
    </p:spTree>
    <p:extLst>
      <p:ext uri="{BB962C8B-B14F-4D97-AF65-F5344CB8AC3E}">
        <p14:creationId xmlns:p14="http://schemas.microsoft.com/office/powerpoint/2010/main" val="2304199514"/>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iRespondQuestionMaster">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3.xml><?xml version="1.0" encoding="utf-8"?>
<a:theme xmlns:a="http://schemas.openxmlformats.org/drawingml/2006/main" name="iRespondGraphMaster">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Urban</Template>
  <TotalTime>1554</TotalTime>
  <Words>1339</Words>
  <Application>Microsoft Office PowerPoint</Application>
  <PresentationFormat>On-screen Show (4:3)</PresentationFormat>
  <Paragraphs>259</Paragraphs>
  <Slides>36</Slides>
  <Notes>1</Notes>
  <HiddenSlides>0</HiddenSlides>
  <MMClips>0</MMClips>
  <ScaleCrop>false</ScaleCrop>
  <HeadingPairs>
    <vt:vector size="8" baseType="variant">
      <vt:variant>
        <vt:lpstr>Fonts Used</vt:lpstr>
      </vt:variant>
      <vt:variant>
        <vt:i4>11</vt:i4>
      </vt:variant>
      <vt:variant>
        <vt:lpstr>Theme</vt:lpstr>
      </vt:variant>
      <vt:variant>
        <vt:i4>3</vt:i4>
      </vt:variant>
      <vt:variant>
        <vt:lpstr>Embedded OLE Servers</vt:lpstr>
      </vt:variant>
      <vt:variant>
        <vt:i4>2</vt:i4>
      </vt:variant>
      <vt:variant>
        <vt:lpstr>Slide Titles</vt:lpstr>
      </vt:variant>
      <vt:variant>
        <vt:i4>36</vt:i4>
      </vt:variant>
    </vt:vector>
  </HeadingPairs>
  <TitlesOfParts>
    <vt:vector size="52" baseType="lpstr">
      <vt:lpstr>ＭＳ Ｐゴシック</vt:lpstr>
      <vt:lpstr>Arial</vt:lpstr>
      <vt:lpstr>Calibri</vt:lpstr>
      <vt:lpstr>Eras Demi ITC</vt:lpstr>
      <vt:lpstr>Georgia</vt:lpstr>
      <vt:lpstr>Symbol</vt:lpstr>
      <vt:lpstr>Tahoma</vt:lpstr>
      <vt:lpstr>Times New Roman</vt:lpstr>
      <vt:lpstr>Trebuchet MS</vt:lpstr>
      <vt:lpstr>Wingdings</vt:lpstr>
      <vt:lpstr>Wingdings 2</vt:lpstr>
      <vt:lpstr>Urban</vt:lpstr>
      <vt:lpstr>iRespondQuestionMaster</vt:lpstr>
      <vt:lpstr>iRespondGraphMaster</vt:lpstr>
      <vt:lpstr>Equation</vt:lpstr>
      <vt:lpstr>Paint Shop Pro Image</vt:lpstr>
      <vt:lpstr>PowerPoint Presentation</vt:lpstr>
      <vt:lpstr>PowerPoint Presentation</vt:lpstr>
      <vt:lpstr>PowerPoint Presentation</vt:lpstr>
      <vt:lpstr>Electric Circuits</vt:lpstr>
      <vt:lpstr>A Basic Circuit</vt:lpstr>
      <vt:lpstr>There are 3 quantities to measure in a circuit</vt:lpstr>
      <vt:lpstr>PowerPoint Presentation</vt:lpstr>
      <vt:lpstr>PowerPoint Presentation</vt:lpstr>
      <vt:lpstr>PowerPoint Presentation</vt:lpstr>
      <vt:lpstr>PowerPoint Presentation</vt:lpstr>
      <vt:lpstr>Current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Series Circuit</vt:lpstr>
      <vt:lpstr>Example</vt:lpstr>
      <vt:lpstr>PowerPoint Presentation</vt:lpstr>
      <vt:lpstr>Parallel Circuit</vt:lpstr>
      <vt:lpstr>Parallel Circuit</vt:lpstr>
      <vt:lpstr>Example</vt:lpstr>
      <vt:lpstr>PowerPoint Presentation</vt:lpstr>
      <vt:lpstr>Compound (Complex) Circuits</vt:lpstr>
      <vt:lpstr>Compound (Complex) Circuits</vt:lpstr>
      <vt:lpstr>Compound (Complex) Circuits</vt:lpstr>
      <vt:lpstr>Example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Electric Circuits</dc:title>
  <dc:creator>School</dc:creator>
  <cp:lastModifiedBy>Susan Ryan</cp:lastModifiedBy>
  <cp:revision>73</cp:revision>
  <dcterms:created xsi:type="dcterms:W3CDTF">2007-11-28T18:46:22Z</dcterms:created>
  <dcterms:modified xsi:type="dcterms:W3CDTF">2017-12-23T15:30:45Z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Timer">
    <vt:bool>true</vt:bool>
  </property>
  <property fmtid="{D5CDD505-2E9C-101B-9397-08002B2CF9AE}" pid="3" name="ShowPercent">
    <vt:bool>true</vt:bool>
  </property>
  <property fmtid="{D5CDD505-2E9C-101B-9397-08002B2CF9AE}" pid="4" name="KeepGraph">
    <vt:bool>false</vt:bool>
  </property>
  <property fmtid="{D5CDD505-2E9C-101B-9397-08002B2CF9AE}" pid="5" name="AutoReflect">
    <vt:bool>false</vt:bool>
  </property>
</Properties>
</file>