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5" r:id="rId2"/>
    <p:sldMasterId id="2147483681" r:id="rId3"/>
    <p:sldMasterId id="2147483697" r:id="rId4"/>
  </p:sldMasterIdLst>
  <p:sldIdLst>
    <p:sldId id="256" r:id="rId5"/>
    <p:sldId id="276" r:id="rId6"/>
    <p:sldId id="277" r:id="rId7"/>
    <p:sldId id="289" r:id="rId8"/>
    <p:sldId id="290" r:id="rId9"/>
    <p:sldId id="260" r:id="rId10"/>
    <p:sldId id="291" r:id="rId11"/>
    <p:sldId id="267" r:id="rId12"/>
    <p:sldId id="292" r:id="rId13"/>
    <p:sldId id="265" r:id="rId14"/>
    <p:sldId id="268" r:id="rId15"/>
    <p:sldId id="284" r:id="rId16"/>
    <p:sldId id="270" r:id="rId17"/>
    <p:sldId id="279" r:id="rId18"/>
    <p:sldId id="280" r:id="rId19"/>
    <p:sldId id="281" r:id="rId20"/>
    <p:sldId id="264" r:id="rId21"/>
    <p:sldId id="271" r:id="rId22"/>
    <p:sldId id="272" r:id="rId23"/>
    <p:sldId id="288" r:id="rId24"/>
    <p:sldId id="273" r:id="rId25"/>
    <p:sldId id="286" r:id="rId26"/>
    <p:sldId id="274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B9E5F01-7762-4E4B-87E5-5E3A88ADA11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5059D-2E61-4207-91FD-63C9E5727B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351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D6BA7-B947-46D2-9545-7DC1F1B246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152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2F625E9-4A9C-4FE2-8515-7BA5B48D62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275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41E9CC9-9CA4-4A87-AD33-CC4A0EBD51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762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71967A4-1EE5-4B91-AF73-F307E431CC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62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2966A72-AD02-43AA-BE20-F59A4B8F93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01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6CDCBA8-D242-47DB-AD79-703803BDA2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1409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52C89F7-560F-4FF6-BAC8-4795174EFD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8307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A4F937-00E7-4B89-9F07-6535FBA9F7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635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00CC9A5-7893-4EDD-88E2-BEADC3A2B3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42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DCBA8-D242-47DB-AD79-703803BDA2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14099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62D4715-9A32-40D5-B065-B2116BEF09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6068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49C7FE3-D3FF-4522-B89E-BB74C3EEE3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555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A82268-CFA3-466E-B961-69F2C9FD98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24459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83E8F4-DA04-4026-AE5D-8D374EF757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4998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B5059D-2E61-4207-91FD-63C9E5727B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3515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9CD6BA7-B947-46D2-9545-7DC1F1B246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1520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F625E9-4A9C-4FE2-8515-7BA5B48D62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2756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41E9CC9-9CA4-4A87-AD33-CC4A0EBD51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7627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71967A4-1EE5-4B91-AF73-F307E431CC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629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966A72-AD02-43AA-BE20-F59A4B8F93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01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C89F7-560F-4FF6-BAC8-4795174EFD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8307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6CDCBA8-D242-47DB-AD79-703803BDA2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14099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52C89F7-560F-4FF6-BAC8-4795174EFD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8307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A4F937-00E7-4B89-9F07-6535FBA9F7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6358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00CC9A5-7893-4EDD-88E2-BEADC3A2B3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4270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62D4715-9A32-40D5-B065-B2116BEF09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6068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49C7FE3-D3FF-4522-B89E-BB74C3EEE3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5550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A82268-CFA3-466E-B961-69F2C9FD98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24459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83E8F4-DA04-4026-AE5D-8D374EF757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4998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B5059D-2E61-4207-91FD-63C9E5727B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3515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9CD6BA7-B947-46D2-9545-7DC1F1B246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152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4F937-00E7-4B89-9F07-6535FBA9F7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6358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F625E9-4A9C-4FE2-8515-7BA5B48D62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2756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41E9CC9-9CA4-4A87-AD33-CC4A0EBD51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7627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71967A4-1EE5-4B91-AF73-F307E431CC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629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966A72-AD02-43AA-BE20-F59A4B8F93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0133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ChangeArrowheads="1"/>
          </p:cNvSpPr>
          <p:nvPr/>
        </p:nvSpPr>
        <p:spPr bwMode="auto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5545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ECAFADE-D759-4EC1-9C52-FF0AA4822B0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541688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8BA49-D97D-44C2-8332-1D8C8575DEE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763995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06F12-9FCE-4BF2-BA4A-618D90B4650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04282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B6B4C-67B8-44C2-A062-0CE45273E77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508443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CB57C-B4EC-443C-BFF2-B8AEAD2B6AD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708578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0D1B0-DEE7-4ADE-B31B-429391B6D2D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87742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CC9A5-7893-4EDD-88E2-BEADC3A2B3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42700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32B15-DA10-47CC-AC98-20F3A826DE2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991712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AB697-A684-4BF7-BD66-7C7F1A20095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775035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879DF-C68C-4696-94B0-A673DD73B39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242688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DFA49-A127-4E04-BFA9-5A1902A5D1B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161175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18859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5054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4FBFE-819C-4DA2-B99E-12C86C0B427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75130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D4715-9A32-40D5-B065-B2116BEF09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60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C7FE3-D3FF-4522-B89E-BB74C3EEE3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55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82268-CFA3-466E-B961-69F2C9FD98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244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3E8F4-DA04-4026-AE5D-8D374EF757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49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36B9FA7E-95B7-444A-856E-7A5A6242B69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2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2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 smtClean="0">
                <a:solidFill>
                  <a:schemeClr val="tx1"/>
                </a:solidFill>
              </a:rPr>
              <a:t>A.) Response A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 smtClean="0">
                <a:solidFill>
                  <a:schemeClr val="tx1"/>
                </a:solidFill>
              </a:rPr>
              <a:t>B.) Response B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 smtClean="0">
                <a:solidFill>
                  <a:schemeClr val="tx1"/>
                </a:solidFill>
              </a:rPr>
              <a:t>C.) Response C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 smtClean="0">
                <a:solidFill>
                  <a:schemeClr val="tx1"/>
                </a:solidFill>
              </a:rPr>
              <a:t>D.) Response D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 smtClean="0">
                <a:solidFill>
                  <a:schemeClr val="tx1"/>
                </a:solidFill>
              </a:rPr>
              <a:t>E.) Response E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096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097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ChangeArrowheads="1"/>
          </p:cNvSpPr>
          <p:nvPr/>
        </p:nvSpPr>
        <p:spPr bwMode="auto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86000"/>
            <a:ext cx="7543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 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  <a:p>
            <a:pPr lvl="3"/>
            <a:endParaRPr lang="en-US" altLang="en-US" smtClean="0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59436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eaLnBrk="0" hangingPunct="0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algn="ctr" eaLnBrk="0" hangingPunct="0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eaLnBrk="0" hangingPunct="0"/>
            <a:fld id="{84CC9E24-6B99-471F-A7BD-9B0B55027240}" type="slidenum">
              <a:rPr lang="en-US" altLang="en-US">
                <a:solidFill>
                  <a:srgbClr val="FFFFFF"/>
                </a:solidFill>
              </a:rPr>
              <a:pPr eaLnBrk="0" hangingPunct="0"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88402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kumimoji="1"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kumimoji="1" sz="2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hyperlink" Target="http://www.animations.physics.unsw.edu.au/jw/SHM.htm#projection" TargetMode="Externa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audio" Target="../media/audio4.wav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en/simulation/pendulum-lab" TargetMode="Externa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1.vml"/><Relationship Id="rId5" Type="http://schemas.openxmlformats.org/officeDocument/2006/relationships/hyperlink" Target="https://www.youtube.com/watch?v=7_AiV12XBbI" TargetMode="External"/><Relationship Id="rId4" Type="http://schemas.openxmlformats.org/officeDocument/2006/relationships/image" Target="../media/image24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audio" Target="../media/audio4.wav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45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7.wmf"/><Relationship Id="rId5" Type="http://schemas.openxmlformats.org/officeDocument/2006/relationships/audio" Target="../media/audio1.wav"/><Relationship Id="rId10" Type="http://schemas.openxmlformats.org/officeDocument/2006/relationships/oleObject" Target="../embeddings/oleObject22.bin"/><Relationship Id="rId4" Type="http://schemas.openxmlformats.org/officeDocument/2006/relationships/audio" Target="../media/audio2.wav"/><Relationship Id="rId9" Type="http://schemas.openxmlformats.org/officeDocument/2006/relationships/image" Target="../media/image2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9.png"/><Relationship Id="rId4" Type="http://schemas.openxmlformats.org/officeDocument/2006/relationships/image" Target="../media/image2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imations.physics.unsw.edu.au/jw/SHM.htm#projection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inessinsider.com/dropped-slinky-physics-google-science-fair-2015-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Simple Harmonic Motion</a:t>
            </a:r>
          </a:p>
        </p:txBody>
      </p:sp>
      <p:pic>
        <p:nvPicPr>
          <p:cNvPr id="2053" name="Picture 5" descr="pend_anim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114800"/>
            <a:ext cx="211455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267199"/>
            <a:ext cx="3276600" cy="1771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Position time graph for SHM</a:t>
            </a:r>
            <a:endParaRPr lang="en-US" altLang="en-US" dirty="0"/>
          </a:p>
        </p:txBody>
      </p:sp>
      <p:pic>
        <p:nvPicPr>
          <p:cNvPr id="24580" name="Picture 4" descr="ssh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5181600" cy="280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191000" y="1313765"/>
            <a:ext cx="405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The </a:t>
            </a:r>
            <a:r>
              <a:rPr lang="en-US" altLang="en-US" dirty="0" smtClean="0"/>
              <a:t>amplitude of the curve is the max </a:t>
            </a:r>
            <a:r>
              <a:rPr lang="en-US" altLang="en-US" dirty="0"/>
              <a:t>displacement ,</a:t>
            </a:r>
            <a:r>
              <a:rPr lang="en-US" altLang="en-US" dirty="0" smtClean="0"/>
              <a:t>x</a:t>
            </a:r>
            <a:endParaRPr lang="en-US" altLang="en-US" dirty="0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H="1">
            <a:off x="3200400" y="1676400"/>
            <a:ext cx="914400" cy="609600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6080125" y="2551113"/>
            <a:ext cx="1809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Equilibrium Line</a:t>
            </a: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5715000" y="2743200"/>
            <a:ext cx="381000" cy="152400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3" grpId="0" animBg="1"/>
      <p:bldP spid="24589" grpId="0"/>
      <p:bldP spid="2459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SHM and Uniform Circular Motion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2819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200" dirty="0"/>
              <a:t>Springs </a:t>
            </a:r>
            <a:r>
              <a:rPr lang="en-US" altLang="en-US" sz="2200" dirty="0" smtClean="0"/>
              <a:t>(and waves) </a:t>
            </a:r>
            <a:r>
              <a:rPr lang="en-US" altLang="en-US" sz="2200" dirty="0"/>
              <a:t>behave very similar to objects that move in circles.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2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200" dirty="0" smtClean="0"/>
              <a:t>If you trace out the position of an object on the outside of a circle, you get a sine function (remember the unit circle??)</a:t>
            </a:r>
            <a:endParaRPr lang="en-US" altLang="en-US" sz="2200" dirty="0"/>
          </a:p>
        </p:txBody>
      </p:sp>
      <p:graphicFrame>
        <p:nvGraphicFramePr>
          <p:cNvPr id="28677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22235249"/>
              </p:ext>
            </p:extLst>
          </p:nvPr>
        </p:nvGraphicFramePr>
        <p:xfrm>
          <a:off x="2590800" y="5105400"/>
          <a:ext cx="40386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1" name="Equation" r:id="rId3" imgW="1231560" imgH="241200" progId="Equation.DSMT4">
                  <p:embed/>
                </p:oleObj>
              </mc:Choice>
              <mc:Fallback>
                <p:oleObj name="Equation" r:id="rId3" imgW="123156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105400"/>
                        <a:ext cx="403860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0" y="3581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5"/>
              </a:rPr>
              <a:t>http://www.animations.physics.unsw.edu.au//</a:t>
            </a:r>
            <a:r>
              <a:rPr lang="en-US" dirty="0" smtClean="0">
                <a:hlinkClick r:id="rId5"/>
              </a:rPr>
              <a:t>jw/SHM.htm#projection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839200" cy="1143000"/>
          </a:xfrm>
        </p:spPr>
        <p:txBody>
          <a:bodyPr/>
          <a:lstStyle/>
          <a:p>
            <a:pPr algn="ctr"/>
            <a:r>
              <a:rPr lang="en-US" altLang="en-US" dirty="0" smtClean="0"/>
              <a:t>Period of a spring</a:t>
            </a:r>
            <a:endParaRPr lang="en-US" altLang="en-US" dirty="0"/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609600" y="1613177"/>
            <a:ext cx="8686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For a spring, in SHM, the </a:t>
            </a:r>
            <a:r>
              <a:rPr lang="en-US" altLang="en-US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net force = spring force:</a:t>
            </a:r>
            <a:endParaRPr lang="en-US" altLang="en-US" dirty="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2580849" y="2026141"/>
            <a:ext cx="301076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tIns="91440" bIns="91440" anchor="ctr">
            <a:spAutoFit/>
          </a:bodyPr>
          <a:lstStyle/>
          <a:p>
            <a:r>
              <a:rPr lang="en-US" altLang="en-US" sz="3200" i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</a:t>
            </a:r>
            <a:r>
              <a:rPr lang="en-US" altLang="en-US" sz="3200" i="1" baseline="-25000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net</a:t>
            </a:r>
            <a:r>
              <a:rPr lang="en-US" altLang="en-US" sz="3200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altLang="en-US" sz="3200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= ma = </a:t>
            </a:r>
            <a:r>
              <a:rPr lang="en-US" altLang="en-US" sz="3200" i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kx</a:t>
            </a:r>
            <a:r>
              <a:rPr lang="en-US" altLang="en-US" sz="3200" i="1" dirty="0">
                <a:solidFill>
                  <a:schemeClr val="tx1"/>
                </a:solidFill>
                <a:latin typeface="Tahoma" pitchFamily="34" charset="0"/>
              </a:rPr>
              <a:t>:</a:t>
            </a:r>
          </a:p>
        </p:txBody>
      </p:sp>
      <p:graphicFrame>
        <p:nvGraphicFramePr>
          <p:cNvPr id="809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08720"/>
              </p:ext>
            </p:extLst>
          </p:nvPr>
        </p:nvGraphicFramePr>
        <p:xfrm>
          <a:off x="3962400" y="3352800"/>
          <a:ext cx="16764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9" name="Equation" r:id="rId4" imgW="723600" imgH="444240" progId="Equation.DSMT4">
                  <p:embed/>
                </p:oleObj>
              </mc:Choice>
              <mc:Fallback>
                <p:oleObj name="Equation" r:id="rId4" imgW="7236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352800"/>
                        <a:ext cx="1676400" cy="10287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chemeClr val="bg2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429916"/>
              </p:ext>
            </p:extLst>
          </p:nvPr>
        </p:nvGraphicFramePr>
        <p:xfrm>
          <a:off x="6553200" y="2364694"/>
          <a:ext cx="1752600" cy="35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0" name="Equation" r:id="rId6" imgW="977760" imgH="1968480" progId="Equation.DSMT4">
                  <p:embed/>
                </p:oleObj>
              </mc:Choice>
              <mc:Fallback>
                <p:oleObj name="Equation" r:id="rId6" imgW="977760" imgH="1968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553200" y="2364694"/>
                        <a:ext cx="1752600" cy="352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86609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80903" grpId="0" autoUpdateAnimBg="0"/>
      <p:bldP spid="8090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1600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/>
              <a:t>A 200 g mass is attached to a spring and executes simple harmonic motion with a period of 0.25 s If the total energy of the system is 2.0 J, find the (a) force constant of the spring (b) the amplitude of the motion</a:t>
            </a:r>
          </a:p>
        </p:txBody>
      </p:sp>
      <p:graphicFrame>
        <p:nvGraphicFramePr>
          <p:cNvPr id="31748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557750164"/>
              </p:ext>
            </p:extLst>
          </p:nvPr>
        </p:nvGraphicFramePr>
        <p:xfrm>
          <a:off x="1066800" y="3276600"/>
          <a:ext cx="548640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9" name="Equation" r:id="rId3" imgW="2425680" imgH="444240" progId="Equation.DSMT4">
                  <p:embed/>
                </p:oleObj>
              </mc:Choice>
              <mc:Fallback>
                <p:oleObj name="Equation" r:id="rId3" imgW="242568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276600"/>
                        <a:ext cx="5486400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834620795"/>
              </p:ext>
            </p:extLst>
          </p:nvPr>
        </p:nvGraphicFramePr>
        <p:xfrm>
          <a:off x="1282700" y="4495800"/>
          <a:ext cx="49022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0" name="Equation" r:id="rId5" imgW="1993680" imgH="304560" progId="Equation.DSMT4">
                  <p:embed/>
                </p:oleObj>
              </mc:Choice>
              <mc:Fallback>
                <p:oleObj name="Equation" r:id="rId5" imgW="1993680" imgH="304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700" y="4495800"/>
                        <a:ext cx="49022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6765925" y="3541713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126.3 N/m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6613525" y="4659313"/>
            <a:ext cx="973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</a:rPr>
              <a:t>0.18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315200" cy="1143000"/>
          </a:xfrm>
        </p:spPr>
        <p:txBody>
          <a:bodyPr/>
          <a:lstStyle/>
          <a:p>
            <a:pPr algn="ctr"/>
            <a:r>
              <a:rPr lang="en-US" altLang="en-US"/>
              <a:t>Velocity in SHM</a:t>
            </a:r>
          </a:p>
        </p:txBody>
      </p:sp>
      <p:grpSp>
        <p:nvGrpSpPr>
          <p:cNvPr id="53329" name="Group 81"/>
          <p:cNvGrpSpPr>
            <a:grpSpLocks/>
          </p:cNvGrpSpPr>
          <p:nvPr/>
        </p:nvGrpSpPr>
        <p:grpSpPr bwMode="auto">
          <a:xfrm>
            <a:off x="1295400" y="2278063"/>
            <a:ext cx="6705600" cy="1371600"/>
            <a:chOff x="816" y="1435"/>
            <a:chExt cx="4224" cy="864"/>
          </a:xfrm>
        </p:grpSpPr>
        <p:grpSp>
          <p:nvGrpSpPr>
            <p:cNvPr id="53252" name="Group 4"/>
            <p:cNvGrpSpPr>
              <a:grpSpLocks/>
            </p:cNvGrpSpPr>
            <p:nvPr/>
          </p:nvGrpSpPr>
          <p:grpSpPr bwMode="auto">
            <a:xfrm>
              <a:off x="816" y="1435"/>
              <a:ext cx="4224" cy="480"/>
              <a:chOff x="816" y="1440"/>
              <a:chExt cx="4224" cy="480"/>
            </a:xfrm>
          </p:grpSpPr>
          <p:sp>
            <p:nvSpPr>
              <p:cNvPr id="53253" name="Rectangle 5"/>
              <p:cNvSpPr>
                <a:spLocks noChangeArrowheads="1"/>
              </p:cNvSpPr>
              <p:nvPr/>
            </p:nvSpPr>
            <p:spPr bwMode="auto">
              <a:xfrm>
                <a:off x="816" y="1824"/>
                <a:ext cx="4224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54" name="Rectangle 6"/>
              <p:cNvSpPr>
                <a:spLocks noChangeArrowheads="1"/>
              </p:cNvSpPr>
              <p:nvPr/>
            </p:nvSpPr>
            <p:spPr bwMode="auto">
              <a:xfrm>
                <a:off x="816" y="1440"/>
                <a:ext cx="11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3255" name="Group 7"/>
              <p:cNvGrpSpPr>
                <a:grpSpLocks/>
              </p:cNvGrpSpPr>
              <p:nvPr/>
            </p:nvGrpSpPr>
            <p:grpSpPr bwMode="auto">
              <a:xfrm>
                <a:off x="928" y="1584"/>
                <a:ext cx="1911" cy="192"/>
                <a:chOff x="1344" y="1632"/>
                <a:chExt cx="1344" cy="240"/>
              </a:xfrm>
            </p:grpSpPr>
            <p:grpSp>
              <p:nvGrpSpPr>
                <p:cNvPr id="53256" name="Group 8"/>
                <p:cNvGrpSpPr>
                  <a:grpSpLocks/>
                </p:cNvGrpSpPr>
                <p:nvPr/>
              </p:nvGrpSpPr>
              <p:grpSpPr bwMode="auto">
                <a:xfrm rot="-5400000">
                  <a:off x="1560" y="1416"/>
                  <a:ext cx="240" cy="672"/>
                  <a:chOff x="2952" y="2352"/>
                  <a:chExt cx="240" cy="672"/>
                </a:xfrm>
              </p:grpSpPr>
              <p:sp>
                <p:nvSpPr>
                  <p:cNvPr id="53257" name="Line 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328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58" name="Line 1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424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59" name="Line 1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520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60" name="Line 1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616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61" name="Line 1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712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62" name="Line 1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808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63" name="Line 1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904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64" name="Line 1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376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65" name="Line 1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472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66" name="Line 1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568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67" name="Line 1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664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68" name="Line 2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760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69" name="Line 2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856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70" name="Line 2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280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3271" name="Group 23"/>
                <p:cNvGrpSpPr>
                  <a:grpSpLocks/>
                </p:cNvGrpSpPr>
                <p:nvPr/>
              </p:nvGrpSpPr>
              <p:grpSpPr bwMode="auto">
                <a:xfrm rot="-5400000">
                  <a:off x="2232" y="1416"/>
                  <a:ext cx="240" cy="672"/>
                  <a:chOff x="2952" y="2352"/>
                  <a:chExt cx="240" cy="672"/>
                </a:xfrm>
              </p:grpSpPr>
              <p:sp>
                <p:nvSpPr>
                  <p:cNvPr id="53272" name="Line 2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328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73" name="Line 2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424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74" name="Line 2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520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75" name="Line 2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616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76" name="Line 2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712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77" name="Line 2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808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78" name="Line 3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904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79" name="Line 3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376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80" name="Line 3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472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81" name="Line 3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568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82" name="Line 3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664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83" name="Line 3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760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84" name="Line 3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856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85" name="Line 3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280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3286" name="Rectangle 38"/>
              <p:cNvSpPr>
                <a:spLocks noChangeArrowheads="1"/>
              </p:cNvSpPr>
              <p:nvPr/>
            </p:nvSpPr>
            <p:spPr bwMode="auto">
              <a:xfrm>
                <a:off x="4512" y="1536"/>
                <a:ext cx="293" cy="288"/>
              </a:xfrm>
              <a:prstGeom prst="rect">
                <a:avLst/>
              </a:prstGeom>
              <a:solidFill>
                <a:srgbClr val="CCFFCC">
                  <a:alpha val="50000"/>
                </a:srgbClr>
              </a:solid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87" name="Line 39"/>
              <p:cNvSpPr>
                <a:spLocks noChangeShapeType="1"/>
              </p:cNvSpPr>
              <p:nvPr/>
            </p:nvSpPr>
            <p:spPr bwMode="auto">
              <a:xfrm>
                <a:off x="3908" y="1583"/>
                <a:ext cx="0" cy="192"/>
              </a:xfrm>
              <a:prstGeom prst="line">
                <a:avLst/>
              </a:prstGeom>
              <a:noFill/>
              <a:ln w="28575" cap="rnd">
                <a:solidFill>
                  <a:srgbClr val="66FF66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88" name="Line 40"/>
              <p:cNvSpPr>
                <a:spLocks noChangeShapeType="1"/>
              </p:cNvSpPr>
              <p:nvPr/>
            </p:nvSpPr>
            <p:spPr bwMode="auto">
              <a:xfrm>
                <a:off x="4093" y="1583"/>
                <a:ext cx="0" cy="192"/>
              </a:xfrm>
              <a:prstGeom prst="line">
                <a:avLst/>
              </a:prstGeom>
              <a:noFill/>
              <a:ln w="28575" cap="rnd">
                <a:solidFill>
                  <a:srgbClr val="66FF66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89" name="Line 41"/>
              <p:cNvSpPr>
                <a:spLocks noChangeShapeType="1"/>
              </p:cNvSpPr>
              <p:nvPr/>
            </p:nvSpPr>
            <p:spPr bwMode="auto">
              <a:xfrm>
                <a:off x="4278" y="1583"/>
                <a:ext cx="0" cy="192"/>
              </a:xfrm>
              <a:prstGeom prst="line">
                <a:avLst/>
              </a:prstGeom>
              <a:noFill/>
              <a:ln w="28575" cap="rnd">
                <a:solidFill>
                  <a:srgbClr val="66FF66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90" name="Line 42"/>
              <p:cNvSpPr>
                <a:spLocks noChangeShapeType="1"/>
              </p:cNvSpPr>
              <p:nvPr/>
            </p:nvSpPr>
            <p:spPr bwMode="auto">
              <a:xfrm>
                <a:off x="4463" y="1583"/>
                <a:ext cx="0" cy="192"/>
              </a:xfrm>
              <a:prstGeom prst="line">
                <a:avLst/>
              </a:prstGeom>
              <a:noFill/>
              <a:ln w="28575" cap="rnd">
                <a:solidFill>
                  <a:srgbClr val="66FF66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91" name="Line 43"/>
              <p:cNvSpPr>
                <a:spLocks noChangeShapeType="1"/>
              </p:cNvSpPr>
              <p:nvPr/>
            </p:nvSpPr>
            <p:spPr bwMode="auto">
              <a:xfrm>
                <a:off x="3908" y="1583"/>
                <a:ext cx="185" cy="192"/>
              </a:xfrm>
              <a:prstGeom prst="line">
                <a:avLst/>
              </a:prstGeom>
              <a:noFill/>
              <a:ln w="28575" cap="rnd">
                <a:solidFill>
                  <a:srgbClr val="66FF66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92" name="Line 44"/>
              <p:cNvSpPr>
                <a:spLocks noChangeShapeType="1"/>
              </p:cNvSpPr>
              <p:nvPr/>
            </p:nvSpPr>
            <p:spPr bwMode="auto">
              <a:xfrm>
                <a:off x="4093" y="1583"/>
                <a:ext cx="185" cy="192"/>
              </a:xfrm>
              <a:prstGeom prst="line">
                <a:avLst/>
              </a:prstGeom>
              <a:noFill/>
              <a:ln w="28575" cap="rnd">
                <a:solidFill>
                  <a:srgbClr val="66FF66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93" name="Line 45"/>
              <p:cNvSpPr>
                <a:spLocks noChangeShapeType="1"/>
              </p:cNvSpPr>
              <p:nvPr/>
            </p:nvSpPr>
            <p:spPr bwMode="auto">
              <a:xfrm>
                <a:off x="4278" y="1583"/>
                <a:ext cx="185" cy="192"/>
              </a:xfrm>
              <a:prstGeom prst="line">
                <a:avLst/>
              </a:prstGeom>
              <a:noFill/>
              <a:ln w="28575" cap="rnd">
                <a:solidFill>
                  <a:srgbClr val="66FF66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94" name="Rectangle 46"/>
              <p:cNvSpPr>
                <a:spLocks noChangeArrowheads="1"/>
              </p:cNvSpPr>
              <p:nvPr/>
            </p:nvSpPr>
            <p:spPr bwMode="auto">
              <a:xfrm>
                <a:off x="3840" y="1530"/>
                <a:ext cx="293" cy="294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spcBef>
                    <a:spcPct val="0"/>
                  </a:spcBef>
                </a:pPr>
                <a:endParaRPr lang="en-US" altLang="en-US" sz="2400"/>
              </a:p>
            </p:txBody>
          </p:sp>
          <p:sp>
            <p:nvSpPr>
              <p:cNvPr id="53295" name="Text Box 47"/>
              <p:cNvSpPr txBox="1">
                <a:spLocks noChangeArrowheads="1"/>
              </p:cNvSpPr>
              <p:nvPr/>
            </p:nvSpPr>
            <p:spPr bwMode="auto">
              <a:xfrm>
                <a:off x="3783" y="1488"/>
                <a:ext cx="393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r>
                  <a:rPr lang="en-US" altLang="en-US" sz="3000" i="1">
                    <a:solidFill>
                      <a:schemeClr val="bg2"/>
                    </a:solidFill>
                    <a:latin typeface="Tahoma" pitchFamily="34" charset="0"/>
                  </a:rPr>
                  <a:t>m</a:t>
                </a:r>
                <a:endParaRPr lang="en-US" altLang="en-US" sz="3000" i="1">
                  <a:solidFill>
                    <a:srgbClr val="FFFF99"/>
                  </a:solidFill>
                  <a:latin typeface="Tahoma" pitchFamily="34" charset="0"/>
                </a:endParaRPr>
              </a:p>
            </p:txBody>
          </p:sp>
          <p:sp>
            <p:nvSpPr>
              <p:cNvPr id="53296" name="Rectangle 48"/>
              <p:cNvSpPr>
                <a:spLocks noChangeArrowheads="1"/>
              </p:cNvSpPr>
              <p:nvPr/>
            </p:nvSpPr>
            <p:spPr bwMode="auto">
              <a:xfrm>
                <a:off x="1291" y="1536"/>
                <a:ext cx="293" cy="288"/>
              </a:xfrm>
              <a:prstGeom prst="rect">
                <a:avLst/>
              </a:prstGeom>
              <a:solidFill>
                <a:srgbClr val="CCFFCC">
                  <a:alpha val="50000"/>
                </a:srgbClr>
              </a:solid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97" name="Rectangle 49"/>
              <p:cNvSpPr>
                <a:spLocks noChangeArrowheads="1"/>
              </p:cNvSpPr>
              <p:nvPr/>
            </p:nvSpPr>
            <p:spPr bwMode="auto">
              <a:xfrm>
                <a:off x="2880" y="1536"/>
                <a:ext cx="293" cy="288"/>
              </a:xfrm>
              <a:prstGeom prst="rect">
                <a:avLst/>
              </a:prstGeom>
              <a:solidFill>
                <a:srgbClr val="CCFFCC">
                  <a:alpha val="50000"/>
                </a:srgbClr>
              </a:solid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53298" name="Group 50"/>
              <p:cNvGrpSpPr>
                <a:grpSpLocks/>
              </p:cNvGrpSpPr>
              <p:nvPr/>
            </p:nvGrpSpPr>
            <p:grpSpPr bwMode="auto">
              <a:xfrm rot="-5400000">
                <a:off x="3214" y="1202"/>
                <a:ext cx="192" cy="956"/>
                <a:chOff x="2952" y="2352"/>
                <a:chExt cx="240" cy="672"/>
              </a:xfrm>
            </p:grpSpPr>
            <p:sp>
              <p:nvSpPr>
                <p:cNvPr id="53299" name="Line 51"/>
                <p:cNvSpPr>
                  <a:spLocks noChangeShapeType="1"/>
                </p:cNvSpPr>
                <p:nvPr/>
              </p:nvSpPr>
              <p:spPr bwMode="auto">
                <a:xfrm rot="5400000">
                  <a:off x="3072" y="2328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300" name="Line 52"/>
                <p:cNvSpPr>
                  <a:spLocks noChangeShapeType="1"/>
                </p:cNvSpPr>
                <p:nvPr/>
              </p:nvSpPr>
              <p:spPr bwMode="auto">
                <a:xfrm rot="5400000">
                  <a:off x="3072" y="2424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301" name="Line 53"/>
                <p:cNvSpPr>
                  <a:spLocks noChangeShapeType="1"/>
                </p:cNvSpPr>
                <p:nvPr/>
              </p:nvSpPr>
              <p:spPr bwMode="auto">
                <a:xfrm rot="5400000">
                  <a:off x="3072" y="2520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302" name="Line 54"/>
                <p:cNvSpPr>
                  <a:spLocks noChangeShapeType="1"/>
                </p:cNvSpPr>
                <p:nvPr/>
              </p:nvSpPr>
              <p:spPr bwMode="auto">
                <a:xfrm rot="5400000">
                  <a:off x="3072" y="2616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303" name="Line 55"/>
                <p:cNvSpPr>
                  <a:spLocks noChangeShapeType="1"/>
                </p:cNvSpPr>
                <p:nvPr/>
              </p:nvSpPr>
              <p:spPr bwMode="auto">
                <a:xfrm rot="5400000">
                  <a:off x="3072" y="2712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304" name="Line 56"/>
                <p:cNvSpPr>
                  <a:spLocks noChangeShapeType="1"/>
                </p:cNvSpPr>
                <p:nvPr/>
              </p:nvSpPr>
              <p:spPr bwMode="auto">
                <a:xfrm rot="5400000">
                  <a:off x="3072" y="2808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305" name="Line 57"/>
                <p:cNvSpPr>
                  <a:spLocks noChangeShapeType="1"/>
                </p:cNvSpPr>
                <p:nvPr/>
              </p:nvSpPr>
              <p:spPr bwMode="auto">
                <a:xfrm rot="5400000">
                  <a:off x="3072" y="2904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306" name="Line 58"/>
                <p:cNvSpPr>
                  <a:spLocks noChangeShapeType="1"/>
                </p:cNvSpPr>
                <p:nvPr/>
              </p:nvSpPr>
              <p:spPr bwMode="auto">
                <a:xfrm rot="5400000">
                  <a:off x="3024" y="2376"/>
                  <a:ext cx="96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307" name="Line 59"/>
                <p:cNvSpPr>
                  <a:spLocks noChangeShapeType="1"/>
                </p:cNvSpPr>
                <p:nvPr/>
              </p:nvSpPr>
              <p:spPr bwMode="auto">
                <a:xfrm rot="5400000">
                  <a:off x="3024" y="2472"/>
                  <a:ext cx="96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308" name="Line 60"/>
                <p:cNvSpPr>
                  <a:spLocks noChangeShapeType="1"/>
                </p:cNvSpPr>
                <p:nvPr/>
              </p:nvSpPr>
              <p:spPr bwMode="auto">
                <a:xfrm rot="5400000">
                  <a:off x="3024" y="2568"/>
                  <a:ext cx="96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309" name="Line 61"/>
                <p:cNvSpPr>
                  <a:spLocks noChangeShapeType="1"/>
                </p:cNvSpPr>
                <p:nvPr/>
              </p:nvSpPr>
              <p:spPr bwMode="auto">
                <a:xfrm rot="5400000">
                  <a:off x="3024" y="2664"/>
                  <a:ext cx="96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310" name="Line 62"/>
                <p:cNvSpPr>
                  <a:spLocks noChangeShapeType="1"/>
                </p:cNvSpPr>
                <p:nvPr/>
              </p:nvSpPr>
              <p:spPr bwMode="auto">
                <a:xfrm rot="5400000">
                  <a:off x="3024" y="2760"/>
                  <a:ext cx="96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311" name="Line 63"/>
                <p:cNvSpPr>
                  <a:spLocks noChangeShapeType="1"/>
                </p:cNvSpPr>
                <p:nvPr/>
              </p:nvSpPr>
              <p:spPr bwMode="auto">
                <a:xfrm rot="5400000">
                  <a:off x="3024" y="2856"/>
                  <a:ext cx="96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312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3024" y="2280"/>
                  <a:ext cx="96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53313" name="Text Box 65"/>
            <p:cNvSpPr txBox="1">
              <a:spLocks noChangeArrowheads="1"/>
            </p:cNvSpPr>
            <p:nvPr/>
          </p:nvSpPr>
          <p:spPr bwMode="auto">
            <a:xfrm>
              <a:off x="2784" y="2011"/>
              <a:ext cx="5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2400" i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 = 0</a:t>
              </a:r>
            </a:p>
          </p:txBody>
        </p:sp>
        <p:sp>
          <p:nvSpPr>
            <p:cNvPr id="53314" name="Line 66"/>
            <p:cNvSpPr>
              <a:spLocks noChangeShapeType="1"/>
            </p:cNvSpPr>
            <p:nvPr/>
          </p:nvSpPr>
          <p:spPr bwMode="auto">
            <a:xfrm>
              <a:off x="3024" y="1819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5" name="Line 67"/>
            <p:cNvSpPr>
              <a:spLocks noChangeShapeType="1"/>
            </p:cNvSpPr>
            <p:nvPr/>
          </p:nvSpPr>
          <p:spPr bwMode="auto">
            <a:xfrm>
              <a:off x="1440" y="1819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7" name="Line 69"/>
            <p:cNvSpPr>
              <a:spLocks noChangeShapeType="1"/>
            </p:cNvSpPr>
            <p:nvPr/>
          </p:nvSpPr>
          <p:spPr bwMode="auto">
            <a:xfrm>
              <a:off x="4656" y="1819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8" name="Text Box 70"/>
            <p:cNvSpPr txBox="1">
              <a:spLocks noChangeArrowheads="1"/>
            </p:cNvSpPr>
            <p:nvPr/>
          </p:nvSpPr>
          <p:spPr bwMode="auto">
            <a:xfrm>
              <a:off x="4293" y="2011"/>
              <a:ext cx="6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2400" i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 = +A</a:t>
              </a:r>
            </a:p>
          </p:txBody>
        </p:sp>
        <p:sp>
          <p:nvSpPr>
            <p:cNvPr id="53319" name="Text Box 71"/>
            <p:cNvSpPr txBox="1">
              <a:spLocks noChangeArrowheads="1"/>
            </p:cNvSpPr>
            <p:nvPr/>
          </p:nvSpPr>
          <p:spPr bwMode="auto">
            <a:xfrm>
              <a:off x="1137" y="2011"/>
              <a:ext cx="6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2400" i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 = -A</a:t>
              </a:r>
            </a:p>
          </p:txBody>
        </p:sp>
      </p:grpSp>
      <p:grpSp>
        <p:nvGrpSpPr>
          <p:cNvPr id="53328" name="Group 80"/>
          <p:cNvGrpSpPr>
            <a:grpSpLocks/>
          </p:cNvGrpSpPr>
          <p:nvPr/>
        </p:nvGrpSpPr>
        <p:grpSpPr bwMode="auto">
          <a:xfrm>
            <a:off x="6383338" y="1752600"/>
            <a:ext cx="1008062" cy="533400"/>
            <a:chOff x="3984" y="1008"/>
            <a:chExt cx="635" cy="336"/>
          </a:xfrm>
        </p:grpSpPr>
        <p:sp>
          <p:nvSpPr>
            <p:cNvPr id="53320" name="Line 72"/>
            <p:cNvSpPr>
              <a:spLocks noChangeShapeType="1"/>
            </p:cNvSpPr>
            <p:nvPr/>
          </p:nvSpPr>
          <p:spPr bwMode="auto">
            <a:xfrm>
              <a:off x="3984" y="1344"/>
              <a:ext cx="624" cy="0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1" name="Text Box 73"/>
            <p:cNvSpPr txBox="1">
              <a:spLocks noChangeArrowheads="1"/>
            </p:cNvSpPr>
            <p:nvPr/>
          </p:nvSpPr>
          <p:spPr bwMode="auto">
            <a:xfrm>
              <a:off x="4047" y="1008"/>
              <a:ext cx="5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i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 (+)</a:t>
              </a:r>
              <a:endParaRPr lang="en-US" alt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53322" name="Text Box 74"/>
          <p:cNvSpPr txBox="1">
            <a:spLocks noChangeArrowheads="1"/>
          </p:cNvSpPr>
          <p:nvPr/>
        </p:nvSpPr>
        <p:spPr bwMode="auto">
          <a:xfrm>
            <a:off x="1143000" y="3942547"/>
            <a:ext cx="7620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1313" indent="-341313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The </a:t>
            </a: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direction</a:t>
            </a:r>
            <a:r>
              <a:rPr lang="en-US" alt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the spring moves determines the sign of </a:t>
            </a: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velocity</a:t>
            </a:r>
            <a:r>
              <a:rPr lang="en-US" altLang="en-US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.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53323" name="Text Box 75"/>
          <p:cNvSpPr txBox="1">
            <a:spLocks noChangeArrowheads="1"/>
          </p:cNvSpPr>
          <p:nvPr/>
        </p:nvSpPr>
        <p:spPr bwMode="auto">
          <a:xfrm>
            <a:off x="1143000" y="5029200"/>
            <a:ext cx="7543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87338" indent="-287338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It is </a:t>
            </a:r>
            <a:r>
              <a:rPr lang="en-US" altLang="en-US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zero</a:t>
            </a:r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at the end points and a </a:t>
            </a:r>
            <a:r>
              <a:rPr lang="en-US" altLang="en-US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maximum</a:t>
            </a:r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at the midpoint in either direction (+ or -).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grpSp>
        <p:nvGrpSpPr>
          <p:cNvPr id="53327" name="Group 79"/>
          <p:cNvGrpSpPr>
            <a:grpSpLocks/>
          </p:cNvGrpSpPr>
          <p:nvPr/>
        </p:nvGrpSpPr>
        <p:grpSpPr bwMode="auto">
          <a:xfrm>
            <a:off x="5257800" y="1752600"/>
            <a:ext cx="990600" cy="533400"/>
            <a:chOff x="3057" y="1008"/>
            <a:chExt cx="624" cy="336"/>
          </a:xfrm>
        </p:grpSpPr>
        <p:sp>
          <p:nvSpPr>
            <p:cNvPr id="53325" name="Line 77"/>
            <p:cNvSpPr>
              <a:spLocks noChangeShapeType="1"/>
            </p:cNvSpPr>
            <p:nvPr/>
          </p:nvSpPr>
          <p:spPr bwMode="auto">
            <a:xfrm flipH="1">
              <a:off x="3057" y="1344"/>
              <a:ext cx="624" cy="0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6" name="Text Box 78"/>
            <p:cNvSpPr txBox="1">
              <a:spLocks noChangeArrowheads="1"/>
            </p:cNvSpPr>
            <p:nvPr/>
          </p:nvSpPr>
          <p:spPr bwMode="auto">
            <a:xfrm>
              <a:off x="3158" y="1008"/>
              <a:ext cx="49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i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 (-)</a:t>
              </a:r>
              <a:endParaRPr lang="en-US" alt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0564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  <p:bldP spid="53322" grpId="0" build="p" autoUpdateAnimBg="0" advAuto="0"/>
      <p:bldP spid="5332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315200" cy="1143000"/>
          </a:xfrm>
        </p:spPr>
        <p:txBody>
          <a:bodyPr/>
          <a:lstStyle/>
          <a:p>
            <a:pPr algn="ctr"/>
            <a:r>
              <a:rPr lang="en-US" altLang="en-US"/>
              <a:t>Acceleration in SHM</a:t>
            </a:r>
          </a:p>
        </p:txBody>
      </p:sp>
      <p:grpSp>
        <p:nvGrpSpPr>
          <p:cNvPr id="54354" name="Group 82"/>
          <p:cNvGrpSpPr>
            <a:grpSpLocks/>
          </p:cNvGrpSpPr>
          <p:nvPr/>
        </p:nvGrpSpPr>
        <p:grpSpPr bwMode="auto">
          <a:xfrm>
            <a:off x="1371600" y="1905000"/>
            <a:ext cx="6705600" cy="1371600"/>
            <a:chOff x="816" y="1440"/>
            <a:chExt cx="4224" cy="864"/>
          </a:xfrm>
        </p:grpSpPr>
        <p:grpSp>
          <p:nvGrpSpPr>
            <p:cNvPr id="54276" name="Group 4"/>
            <p:cNvGrpSpPr>
              <a:grpSpLocks/>
            </p:cNvGrpSpPr>
            <p:nvPr/>
          </p:nvGrpSpPr>
          <p:grpSpPr bwMode="auto">
            <a:xfrm>
              <a:off x="816" y="1440"/>
              <a:ext cx="4224" cy="480"/>
              <a:chOff x="816" y="1440"/>
              <a:chExt cx="4224" cy="480"/>
            </a:xfrm>
          </p:grpSpPr>
          <p:sp>
            <p:nvSpPr>
              <p:cNvPr id="54277" name="Rectangle 5"/>
              <p:cNvSpPr>
                <a:spLocks noChangeArrowheads="1"/>
              </p:cNvSpPr>
              <p:nvPr/>
            </p:nvSpPr>
            <p:spPr bwMode="auto">
              <a:xfrm>
                <a:off x="816" y="1824"/>
                <a:ext cx="4224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8" name="Rectangle 6"/>
              <p:cNvSpPr>
                <a:spLocks noChangeArrowheads="1"/>
              </p:cNvSpPr>
              <p:nvPr/>
            </p:nvSpPr>
            <p:spPr bwMode="auto">
              <a:xfrm>
                <a:off x="816" y="1440"/>
                <a:ext cx="11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279" name="Group 7"/>
              <p:cNvGrpSpPr>
                <a:grpSpLocks/>
              </p:cNvGrpSpPr>
              <p:nvPr/>
            </p:nvGrpSpPr>
            <p:grpSpPr bwMode="auto">
              <a:xfrm>
                <a:off x="928" y="1584"/>
                <a:ext cx="1911" cy="192"/>
                <a:chOff x="1344" y="1632"/>
                <a:chExt cx="1344" cy="240"/>
              </a:xfrm>
            </p:grpSpPr>
            <p:grpSp>
              <p:nvGrpSpPr>
                <p:cNvPr id="54280" name="Group 8"/>
                <p:cNvGrpSpPr>
                  <a:grpSpLocks/>
                </p:cNvGrpSpPr>
                <p:nvPr/>
              </p:nvGrpSpPr>
              <p:grpSpPr bwMode="auto">
                <a:xfrm rot="-5400000">
                  <a:off x="1560" y="1416"/>
                  <a:ext cx="240" cy="672"/>
                  <a:chOff x="2952" y="2352"/>
                  <a:chExt cx="240" cy="672"/>
                </a:xfrm>
              </p:grpSpPr>
              <p:sp>
                <p:nvSpPr>
                  <p:cNvPr id="54281" name="Line 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328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282" name="Line 1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424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283" name="Line 1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520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284" name="Line 1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616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285" name="Line 1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712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286" name="Line 1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808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287" name="Line 1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904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288" name="Line 1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376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289" name="Line 1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472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290" name="Line 1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568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291" name="Line 1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664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292" name="Line 2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760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293" name="Line 2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856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294" name="Line 2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280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295" name="Group 23"/>
                <p:cNvGrpSpPr>
                  <a:grpSpLocks/>
                </p:cNvGrpSpPr>
                <p:nvPr/>
              </p:nvGrpSpPr>
              <p:grpSpPr bwMode="auto">
                <a:xfrm rot="-5400000">
                  <a:off x="2232" y="1416"/>
                  <a:ext cx="240" cy="672"/>
                  <a:chOff x="2952" y="2352"/>
                  <a:chExt cx="240" cy="672"/>
                </a:xfrm>
              </p:grpSpPr>
              <p:sp>
                <p:nvSpPr>
                  <p:cNvPr id="54296" name="Line 2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328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297" name="Line 2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424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298" name="Line 2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520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299" name="Line 2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616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300" name="Line 2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712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301" name="Line 2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808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302" name="Line 3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72" y="2904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303" name="Line 3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376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304" name="Line 3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472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305" name="Line 3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568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306" name="Line 3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664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307" name="Line 3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760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308" name="Line 3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856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309" name="Line 3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24" y="2280"/>
                    <a:ext cx="9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4310" name="Rectangle 38"/>
              <p:cNvSpPr>
                <a:spLocks noChangeArrowheads="1"/>
              </p:cNvSpPr>
              <p:nvPr/>
            </p:nvSpPr>
            <p:spPr bwMode="auto">
              <a:xfrm>
                <a:off x="4512" y="1536"/>
                <a:ext cx="293" cy="288"/>
              </a:xfrm>
              <a:prstGeom prst="rect">
                <a:avLst/>
              </a:prstGeom>
              <a:solidFill>
                <a:srgbClr val="CCFFCC">
                  <a:alpha val="50000"/>
                </a:srgbClr>
              </a:solid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311" name="Line 39"/>
              <p:cNvSpPr>
                <a:spLocks noChangeShapeType="1"/>
              </p:cNvSpPr>
              <p:nvPr/>
            </p:nvSpPr>
            <p:spPr bwMode="auto">
              <a:xfrm>
                <a:off x="3908" y="1583"/>
                <a:ext cx="0" cy="192"/>
              </a:xfrm>
              <a:prstGeom prst="line">
                <a:avLst/>
              </a:prstGeom>
              <a:noFill/>
              <a:ln w="28575" cap="rnd">
                <a:solidFill>
                  <a:srgbClr val="66FF66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312" name="Line 40"/>
              <p:cNvSpPr>
                <a:spLocks noChangeShapeType="1"/>
              </p:cNvSpPr>
              <p:nvPr/>
            </p:nvSpPr>
            <p:spPr bwMode="auto">
              <a:xfrm>
                <a:off x="4093" y="1583"/>
                <a:ext cx="0" cy="192"/>
              </a:xfrm>
              <a:prstGeom prst="line">
                <a:avLst/>
              </a:prstGeom>
              <a:noFill/>
              <a:ln w="28575" cap="rnd">
                <a:solidFill>
                  <a:srgbClr val="66FF66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313" name="Line 41"/>
              <p:cNvSpPr>
                <a:spLocks noChangeShapeType="1"/>
              </p:cNvSpPr>
              <p:nvPr/>
            </p:nvSpPr>
            <p:spPr bwMode="auto">
              <a:xfrm>
                <a:off x="4278" y="1583"/>
                <a:ext cx="0" cy="192"/>
              </a:xfrm>
              <a:prstGeom prst="line">
                <a:avLst/>
              </a:prstGeom>
              <a:noFill/>
              <a:ln w="28575" cap="rnd">
                <a:solidFill>
                  <a:srgbClr val="66FF66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314" name="Line 42"/>
              <p:cNvSpPr>
                <a:spLocks noChangeShapeType="1"/>
              </p:cNvSpPr>
              <p:nvPr/>
            </p:nvSpPr>
            <p:spPr bwMode="auto">
              <a:xfrm>
                <a:off x="4463" y="1583"/>
                <a:ext cx="0" cy="192"/>
              </a:xfrm>
              <a:prstGeom prst="line">
                <a:avLst/>
              </a:prstGeom>
              <a:noFill/>
              <a:ln w="28575" cap="rnd">
                <a:solidFill>
                  <a:srgbClr val="66FF66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315" name="Line 43"/>
              <p:cNvSpPr>
                <a:spLocks noChangeShapeType="1"/>
              </p:cNvSpPr>
              <p:nvPr/>
            </p:nvSpPr>
            <p:spPr bwMode="auto">
              <a:xfrm>
                <a:off x="3908" y="1583"/>
                <a:ext cx="185" cy="192"/>
              </a:xfrm>
              <a:prstGeom prst="line">
                <a:avLst/>
              </a:prstGeom>
              <a:noFill/>
              <a:ln w="28575" cap="rnd">
                <a:solidFill>
                  <a:srgbClr val="66FF66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316" name="Line 44"/>
              <p:cNvSpPr>
                <a:spLocks noChangeShapeType="1"/>
              </p:cNvSpPr>
              <p:nvPr/>
            </p:nvSpPr>
            <p:spPr bwMode="auto">
              <a:xfrm>
                <a:off x="4093" y="1583"/>
                <a:ext cx="185" cy="192"/>
              </a:xfrm>
              <a:prstGeom prst="line">
                <a:avLst/>
              </a:prstGeom>
              <a:noFill/>
              <a:ln w="28575" cap="rnd">
                <a:solidFill>
                  <a:srgbClr val="66FF66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317" name="Line 45"/>
              <p:cNvSpPr>
                <a:spLocks noChangeShapeType="1"/>
              </p:cNvSpPr>
              <p:nvPr/>
            </p:nvSpPr>
            <p:spPr bwMode="auto">
              <a:xfrm>
                <a:off x="4278" y="1583"/>
                <a:ext cx="185" cy="192"/>
              </a:xfrm>
              <a:prstGeom prst="line">
                <a:avLst/>
              </a:prstGeom>
              <a:noFill/>
              <a:ln w="28575" cap="rnd">
                <a:solidFill>
                  <a:srgbClr val="66FF66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318" name="Rectangle 46"/>
              <p:cNvSpPr>
                <a:spLocks noChangeArrowheads="1"/>
              </p:cNvSpPr>
              <p:nvPr/>
            </p:nvSpPr>
            <p:spPr bwMode="auto">
              <a:xfrm>
                <a:off x="3840" y="1530"/>
                <a:ext cx="293" cy="294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spcBef>
                    <a:spcPct val="0"/>
                  </a:spcBef>
                </a:pPr>
                <a:endParaRPr lang="en-US" altLang="en-US" sz="2400"/>
              </a:p>
            </p:txBody>
          </p:sp>
          <p:sp>
            <p:nvSpPr>
              <p:cNvPr id="54319" name="Text Box 47"/>
              <p:cNvSpPr txBox="1">
                <a:spLocks noChangeArrowheads="1"/>
              </p:cNvSpPr>
              <p:nvPr/>
            </p:nvSpPr>
            <p:spPr bwMode="auto">
              <a:xfrm>
                <a:off x="3783" y="1488"/>
                <a:ext cx="393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r>
                  <a:rPr lang="en-US" altLang="en-US" sz="3000" i="1">
                    <a:solidFill>
                      <a:schemeClr val="bg2"/>
                    </a:solidFill>
                    <a:latin typeface="Tahoma" pitchFamily="34" charset="0"/>
                  </a:rPr>
                  <a:t>m</a:t>
                </a:r>
                <a:endParaRPr lang="en-US" altLang="en-US" sz="3000" i="1">
                  <a:solidFill>
                    <a:srgbClr val="FFFF99"/>
                  </a:solidFill>
                  <a:latin typeface="Tahoma" pitchFamily="34" charset="0"/>
                </a:endParaRPr>
              </a:p>
            </p:txBody>
          </p:sp>
          <p:sp>
            <p:nvSpPr>
              <p:cNvPr id="54320" name="Rectangle 48"/>
              <p:cNvSpPr>
                <a:spLocks noChangeArrowheads="1"/>
              </p:cNvSpPr>
              <p:nvPr/>
            </p:nvSpPr>
            <p:spPr bwMode="auto">
              <a:xfrm>
                <a:off x="1291" y="1536"/>
                <a:ext cx="293" cy="288"/>
              </a:xfrm>
              <a:prstGeom prst="rect">
                <a:avLst/>
              </a:prstGeom>
              <a:solidFill>
                <a:srgbClr val="CCFFCC">
                  <a:alpha val="50000"/>
                </a:srgbClr>
              </a:solid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321" name="Rectangle 49"/>
              <p:cNvSpPr>
                <a:spLocks noChangeArrowheads="1"/>
              </p:cNvSpPr>
              <p:nvPr/>
            </p:nvSpPr>
            <p:spPr bwMode="auto">
              <a:xfrm>
                <a:off x="2880" y="1536"/>
                <a:ext cx="293" cy="288"/>
              </a:xfrm>
              <a:prstGeom prst="rect">
                <a:avLst/>
              </a:prstGeom>
              <a:solidFill>
                <a:srgbClr val="CCFFCC">
                  <a:alpha val="50000"/>
                </a:srgbClr>
              </a:solid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54322" name="Group 50"/>
              <p:cNvGrpSpPr>
                <a:grpSpLocks/>
              </p:cNvGrpSpPr>
              <p:nvPr/>
            </p:nvGrpSpPr>
            <p:grpSpPr bwMode="auto">
              <a:xfrm rot="-5400000">
                <a:off x="3214" y="1202"/>
                <a:ext cx="192" cy="956"/>
                <a:chOff x="2952" y="2352"/>
                <a:chExt cx="240" cy="672"/>
              </a:xfrm>
            </p:grpSpPr>
            <p:sp>
              <p:nvSpPr>
                <p:cNvPr id="54323" name="Line 51"/>
                <p:cNvSpPr>
                  <a:spLocks noChangeShapeType="1"/>
                </p:cNvSpPr>
                <p:nvPr/>
              </p:nvSpPr>
              <p:spPr bwMode="auto">
                <a:xfrm rot="5400000">
                  <a:off x="3072" y="2328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324" name="Line 52"/>
                <p:cNvSpPr>
                  <a:spLocks noChangeShapeType="1"/>
                </p:cNvSpPr>
                <p:nvPr/>
              </p:nvSpPr>
              <p:spPr bwMode="auto">
                <a:xfrm rot="5400000">
                  <a:off x="3072" y="2424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325" name="Line 53"/>
                <p:cNvSpPr>
                  <a:spLocks noChangeShapeType="1"/>
                </p:cNvSpPr>
                <p:nvPr/>
              </p:nvSpPr>
              <p:spPr bwMode="auto">
                <a:xfrm rot="5400000">
                  <a:off x="3072" y="2520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326" name="Line 54"/>
                <p:cNvSpPr>
                  <a:spLocks noChangeShapeType="1"/>
                </p:cNvSpPr>
                <p:nvPr/>
              </p:nvSpPr>
              <p:spPr bwMode="auto">
                <a:xfrm rot="5400000">
                  <a:off x="3072" y="2616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327" name="Line 55"/>
                <p:cNvSpPr>
                  <a:spLocks noChangeShapeType="1"/>
                </p:cNvSpPr>
                <p:nvPr/>
              </p:nvSpPr>
              <p:spPr bwMode="auto">
                <a:xfrm rot="5400000">
                  <a:off x="3072" y="2712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328" name="Line 56"/>
                <p:cNvSpPr>
                  <a:spLocks noChangeShapeType="1"/>
                </p:cNvSpPr>
                <p:nvPr/>
              </p:nvSpPr>
              <p:spPr bwMode="auto">
                <a:xfrm rot="5400000">
                  <a:off x="3072" y="2808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329" name="Line 57"/>
                <p:cNvSpPr>
                  <a:spLocks noChangeShapeType="1"/>
                </p:cNvSpPr>
                <p:nvPr/>
              </p:nvSpPr>
              <p:spPr bwMode="auto">
                <a:xfrm rot="5400000">
                  <a:off x="3072" y="2904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330" name="Line 58"/>
                <p:cNvSpPr>
                  <a:spLocks noChangeShapeType="1"/>
                </p:cNvSpPr>
                <p:nvPr/>
              </p:nvSpPr>
              <p:spPr bwMode="auto">
                <a:xfrm rot="5400000">
                  <a:off x="3024" y="2376"/>
                  <a:ext cx="96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331" name="Line 59"/>
                <p:cNvSpPr>
                  <a:spLocks noChangeShapeType="1"/>
                </p:cNvSpPr>
                <p:nvPr/>
              </p:nvSpPr>
              <p:spPr bwMode="auto">
                <a:xfrm rot="5400000">
                  <a:off x="3024" y="2472"/>
                  <a:ext cx="96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332" name="Line 60"/>
                <p:cNvSpPr>
                  <a:spLocks noChangeShapeType="1"/>
                </p:cNvSpPr>
                <p:nvPr/>
              </p:nvSpPr>
              <p:spPr bwMode="auto">
                <a:xfrm rot="5400000">
                  <a:off x="3024" y="2568"/>
                  <a:ext cx="96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333" name="Line 61"/>
                <p:cNvSpPr>
                  <a:spLocks noChangeShapeType="1"/>
                </p:cNvSpPr>
                <p:nvPr/>
              </p:nvSpPr>
              <p:spPr bwMode="auto">
                <a:xfrm rot="5400000">
                  <a:off x="3024" y="2664"/>
                  <a:ext cx="96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334" name="Line 62"/>
                <p:cNvSpPr>
                  <a:spLocks noChangeShapeType="1"/>
                </p:cNvSpPr>
                <p:nvPr/>
              </p:nvSpPr>
              <p:spPr bwMode="auto">
                <a:xfrm rot="5400000">
                  <a:off x="3024" y="2760"/>
                  <a:ext cx="96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335" name="Line 63"/>
                <p:cNvSpPr>
                  <a:spLocks noChangeShapeType="1"/>
                </p:cNvSpPr>
                <p:nvPr/>
              </p:nvSpPr>
              <p:spPr bwMode="auto">
                <a:xfrm rot="5400000">
                  <a:off x="3024" y="2856"/>
                  <a:ext cx="96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336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3024" y="2280"/>
                  <a:ext cx="96" cy="240"/>
                </a:xfrm>
                <a:prstGeom prst="line">
                  <a:avLst/>
                </a:prstGeom>
                <a:noFill/>
                <a:ln w="28575">
                  <a:solidFill>
                    <a:srgbClr val="66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54337" name="Text Box 65"/>
            <p:cNvSpPr txBox="1">
              <a:spLocks noChangeArrowheads="1"/>
            </p:cNvSpPr>
            <p:nvPr/>
          </p:nvSpPr>
          <p:spPr bwMode="auto">
            <a:xfrm>
              <a:off x="2784" y="2016"/>
              <a:ext cx="5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2400" i="1">
                  <a:solidFill>
                    <a:schemeClr val="tx1"/>
                  </a:solidFill>
                </a:rPr>
                <a:t>x = 0</a:t>
              </a:r>
            </a:p>
          </p:txBody>
        </p:sp>
        <p:sp>
          <p:nvSpPr>
            <p:cNvPr id="54338" name="Line 66"/>
            <p:cNvSpPr>
              <a:spLocks noChangeShapeType="1"/>
            </p:cNvSpPr>
            <p:nvPr/>
          </p:nvSpPr>
          <p:spPr bwMode="auto">
            <a:xfrm>
              <a:off x="3024" y="1824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9" name="Line 67"/>
            <p:cNvSpPr>
              <a:spLocks noChangeShapeType="1"/>
            </p:cNvSpPr>
            <p:nvPr/>
          </p:nvSpPr>
          <p:spPr bwMode="auto">
            <a:xfrm>
              <a:off x="1440" y="1824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41" name="Line 69"/>
            <p:cNvSpPr>
              <a:spLocks noChangeShapeType="1"/>
            </p:cNvSpPr>
            <p:nvPr/>
          </p:nvSpPr>
          <p:spPr bwMode="auto">
            <a:xfrm>
              <a:off x="4656" y="1824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42" name="Text Box 70"/>
            <p:cNvSpPr txBox="1">
              <a:spLocks noChangeArrowheads="1"/>
            </p:cNvSpPr>
            <p:nvPr/>
          </p:nvSpPr>
          <p:spPr bwMode="auto">
            <a:xfrm>
              <a:off x="4293" y="2016"/>
              <a:ext cx="6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2400" i="1">
                  <a:solidFill>
                    <a:schemeClr val="tx1"/>
                  </a:solidFill>
                </a:rPr>
                <a:t>x = +A</a:t>
              </a:r>
            </a:p>
          </p:txBody>
        </p:sp>
        <p:sp>
          <p:nvSpPr>
            <p:cNvPr id="54343" name="Text Box 71"/>
            <p:cNvSpPr txBox="1">
              <a:spLocks noChangeArrowheads="1"/>
            </p:cNvSpPr>
            <p:nvPr/>
          </p:nvSpPr>
          <p:spPr bwMode="auto">
            <a:xfrm>
              <a:off x="1137" y="2016"/>
              <a:ext cx="6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2400" i="1">
                  <a:solidFill>
                    <a:schemeClr val="tx1"/>
                  </a:solidFill>
                </a:rPr>
                <a:t>x = -A</a:t>
              </a:r>
            </a:p>
          </p:txBody>
        </p:sp>
      </p:grpSp>
      <p:sp>
        <p:nvSpPr>
          <p:cNvPr id="54346" name="Text Box 74"/>
          <p:cNvSpPr txBox="1">
            <a:spLocks noChangeArrowheads="1"/>
          </p:cNvSpPr>
          <p:nvPr/>
        </p:nvSpPr>
        <p:spPr bwMode="auto">
          <a:xfrm>
            <a:off x="1219200" y="3336925"/>
            <a:ext cx="7391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1313" indent="-341313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Acceleration is in the direction of the </a:t>
            </a:r>
            <a:r>
              <a:rPr lang="en-US" altLang="en-US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restoring force</a:t>
            </a:r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. (</a:t>
            </a:r>
            <a:r>
              <a:rPr lang="en-US" altLang="en-US" sz="2800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</a:t>
            </a:r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is</a:t>
            </a:r>
            <a:r>
              <a:rPr lang="en-US" altLang="en-US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positive</a:t>
            </a:r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when </a:t>
            </a:r>
            <a:r>
              <a:rPr lang="en-US" altLang="en-US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x</a:t>
            </a:r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is negative, and </a:t>
            </a:r>
            <a:r>
              <a:rPr lang="en-US" altLang="en-US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negative</a:t>
            </a:r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when x is positive.)</a:t>
            </a:r>
          </a:p>
        </p:txBody>
      </p:sp>
      <p:sp>
        <p:nvSpPr>
          <p:cNvPr id="54347" name="Text Box 75"/>
          <p:cNvSpPr txBox="1">
            <a:spLocks noChangeArrowheads="1"/>
          </p:cNvSpPr>
          <p:nvPr/>
        </p:nvSpPr>
        <p:spPr bwMode="auto">
          <a:xfrm>
            <a:off x="1143000" y="5348288"/>
            <a:ext cx="7620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87338" indent="-287338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dirty="0">
                <a:latin typeface="Tahoma" pitchFamily="34" charset="0"/>
              </a:rPr>
              <a:t>Acceleration is a </a:t>
            </a:r>
            <a:r>
              <a:rPr lang="en-US" altLang="en-US" sz="2800" dirty="0">
                <a:solidFill>
                  <a:srgbClr val="FFFF66"/>
                </a:solidFill>
                <a:latin typeface="Tahoma" pitchFamily="34" charset="0"/>
              </a:rPr>
              <a:t>maximum</a:t>
            </a:r>
            <a:r>
              <a:rPr lang="en-US" altLang="en-US" sz="2800" dirty="0">
                <a:latin typeface="Tahoma" pitchFamily="34" charset="0"/>
              </a:rPr>
              <a:t> at the end points and it is zero at the </a:t>
            </a:r>
            <a:r>
              <a:rPr lang="en-US" altLang="en-US" sz="2800" dirty="0" smtClean="0">
                <a:latin typeface="Tahoma" pitchFamily="34" charset="0"/>
              </a:rPr>
              <a:t>midpoint </a:t>
            </a:r>
            <a:r>
              <a:rPr lang="en-US" altLang="en-US" sz="2800" dirty="0">
                <a:latin typeface="Tahoma" pitchFamily="34" charset="0"/>
              </a:rPr>
              <a:t>of oscillation.</a:t>
            </a:r>
          </a:p>
        </p:txBody>
      </p:sp>
      <p:grpSp>
        <p:nvGrpSpPr>
          <p:cNvPr id="54353" name="Group 81"/>
          <p:cNvGrpSpPr>
            <a:grpSpLocks/>
          </p:cNvGrpSpPr>
          <p:nvPr/>
        </p:nvGrpSpPr>
        <p:grpSpPr bwMode="auto">
          <a:xfrm>
            <a:off x="4876800" y="1066800"/>
            <a:ext cx="1981200" cy="754063"/>
            <a:chOff x="3024" y="768"/>
            <a:chExt cx="1248" cy="475"/>
          </a:xfrm>
        </p:grpSpPr>
        <p:grpSp>
          <p:nvGrpSpPr>
            <p:cNvPr id="54352" name="Group 80"/>
            <p:cNvGrpSpPr>
              <a:grpSpLocks/>
            </p:cNvGrpSpPr>
            <p:nvPr/>
          </p:nvGrpSpPr>
          <p:grpSpPr bwMode="auto">
            <a:xfrm>
              <a:off x="3024" y="912"/>
              <a:ext cx="1248" cy="331"/>
              <a:chOff x="2976" y="1109"/>
              <a:chExt cx="1248" cy="331"/>
            </a:xfrm>
          </p:grpSpPr>
          <p:sp>
            <p:nvSpPr>
              <p:cNvPr id="54344" name="Line 72"/>
              <p:cNvSpPr>
                <a:spLocks noChangeShapeType="1"/>
              </p:cNvSpPr>
              <p:nvPr/>
            </p:nvSpPr>
            <p:spPr bwMode="auto">
              <a:xfrm>
                <a:off x="2976" y="1440"/>
                <a:ext cx="1008" cy="0"/>
              </a:xfrm>
              <a:prstGeom prst="line">
                <a:avLst/>
              </a:prstGeom>
              <a:noFill/>
              <a:ln w="38100">
                <a:solidFill>
                  <a:srgbClr val="FFFF66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45" name="Text Box 73"/>
              <p:cNvSpPr txBox="1">
                <a:spLocks noChangeArrowheads="1"/>
              </p:cNvSpPr>
              <p:nvPr/>
            </p:nvSpPr>
            <p:spPr bwMode="auto">
              <a:xfrm>
                <a:off x="3250" y="1109"/>
                <a:ext cx="36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en-US" i="1">
                    <a:solidFill>
                      <a:srgbClr val="FFFF66"/>
                    </a:solidFill>
                  </a:rPr>
                  <a:t>+x</a:t>
                </a:r>
                <a:endParaRPr lang="en-US" altLang="en-US" i="1">
                  <a:solidFill>
                    <a:schemeClr val="tx1"/>
                  </a:solidFill>
                </a:endParaRPr>
              </a:p>
            </p:txBody>
          </p:sp>
          <p:sp>
            <p:nvSpPr>
              <p:cNvPr id="54349" name="Line 77"/>
              <p:cNvSpPr>
                <a:spLocks noChangeShapeType="1"/>
              </p:cNvSpPr>
              <p:nvPr/>
            </p:nvSpPr>
            <p:spPr bwMode="auto">
              <a:xfrm flipH="1">
                <a:off x="3648" y="1248"/>
                <a:ext cx="5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350" name="Text Box 78"/>
            <p:cNvSpPr txBox="1">
              <a:spLocks noChangeArrowheads="1"/>
            </p:cNvSpPr>
            <p:nvPr/>
          </p:nvSpPr>
          <p:spPr bwMode="auto">
            <a:xfrm>
              <a:off x="3840" y="768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2400" i="1">
                  <a:solidFill>
                    <a:schemeClr val="tx1"/>
                  </a:solidFill>
                </a:rPr>
                <a:t>-a</a:t>
              </a:r>
            </a:p>
          </p:txBody>
        </p:sp>
      </p:grpSp>
      <p:grpSp>
        <p:nvGrpSpPr>
          <p:cNvPr id="54361" name="Group 89"/>
          <p:cNvGrpSpPr>
            <a:grpSpLocks/>
          </p:cNvGrpSpPr>
          <p:nvPr/>
        </p:nvGrpSpPr>
        <p:grpSpPr bwMode="auto">
          <a:xfrm>
            <a:off x="2514600" y="1066800"/>
            <a:ext cx="1981200" cy="754063"/>
            <a:chOff x="1584" y="672"/>
            <a:chExt cx="1248" cy="475"/>
          </a:xfrm>
        </p:grpSpPr>
        <p:sp>
          <p:nvSpPr>
            <p:cNvPr id="54357" name="Line 85"/>
            <p:cNvSpPr>
              <a:spLocks noChangeShapeType="1"/>
            </p:cNvSpPr>
            <p:nvPr/>
          </p:nvSpPr>
          <p:spPr bwMode="auto">
            <a:xfrm flipH="1">
              <a:off x="1824" y="1147"/>
              <a:ext cx="1008" cy="0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58" name="Text Box 86"/>
            <p:cNvSpPr txBox="1">
              <a:spLocks noChangeArrowheads="1"/>
            </p:cNvSpPr>
            <p:nvPr/>
          </p:nvSpPr>
          <p:spPr bwMode="auto">
            <a:xfrm flipH="1">
              <a:off x="2256" y="816"/>
              <a:ext cx="2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i="1">
                  <a:solidFill>
                    <a:srgbClr val="FFFF66"/>
                  </a:solidFill>
                </a:rPr>
                <a:t>-x</a:t>
              </a:r>
              <a:endParaRPr lang="en-US" altLang="en-US" i="1">
                <a:solidFill>
                  <a:schemeClr val="tx1"/>
                </a:solidFill>
              </a:endParaRPr>
            </a:p>
          </p:txBody>
        </p:sp>
        <p:sp>
          <p:nvSpPr>
            <p:cNvPr id="54359" name="Line 87"/>
            <p:cNvSpPr>
              <a:spLocks noChangeShapeType="1"/>
            </p:cNvSpPr>
            <p:nvPr/>
          </p:nvSpPr>
          <p:spPr bwMode="auto">
            <a:xfrm>
              <a:off x="1584" y="955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60" name="Text Box 88"/>
            <p:cNvSpPr txBox="1">
              <a:spLocks noChangeArrowheads="1"/>
            </p:cNvSpPr>
            <p:nvPr/>
          </p:nvSpPr>
          <p:spPr bwMode="auto">
            <a:xfrm flipH="1">
              <a:off x="1728" y="672"/>
              <a:ext cx="34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2400" i="1">
                  <a:solidFill>
                    <a:schemeClr val="tx1"/>
                  </a:solidFill>
                </a:rPr>
                <a:t>+a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94529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utoUpdateAnimBg="0"/>
      <p:bldP spid="54346" grpId="0" autoUpdateAnimBg="0"/>
      <p:bldP spid="5434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73152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r>
              <a:rPr lang="en-US" altLang="en-US" sz="2800" b="1" u="sng" dirty="0" smtClean="0"/>
              <a:t>Example</a:t>
            </a:r>
            <a:r>
              <a:rPr lang="en-US" altLang="en-US" sz="2800" dirty="0" smtClean="0"/>
              <a:t> </a:t>
            </a:r>
            <a:r>
              <a:rPr lang="en-US" altLang="en-US" sz="2800" dirty="0">
                <a:solidFill>
                  <a:schemeClr val="tx1"/>
                </a:solidFill>
              </a:rPr>
              <a:t>A </a:t>
            </a:r>
            <a:r>
              <a:rPr lang="en-US" altLang="en-US" sz="2800" dirty="0">
                <a:solidFill>
                  <a:srgbClr val="FFFF66"/>
                </a:solidFill>
              </a:rPr>
              <a:t>2-kg</a:t>
            </a:r>
            <a:r>
              <a:rPr lang="en-US" altLang="en-US" sz="2800" dirty="0">
                <a:solidFill>
                  <a:schemeClr val="tx1"/>
                </a:solidFill>
              </a:rPr>
              <a:t> mass hangs at the end of a spring whose constant is </a:t>
            </a:r>
            <a:r>
              <a:rPr lang="en-US" altLang="en-US" sz="2800" dirty="0">
                <a:solidFill>
                  <a:srgbClr val="FFFF66"/>
                </a:solidFill>
              </a:rPr>
              <a:t>k = 400 N/m</a:t>
            </a:r>
            <a:r>
              <a:rPr lang="en-US" altLang="en-US" sz="2800" dirty="0">
                <a:solidFill>
                  <a:schemeClr val="tx1"/>
                </a:solidFill>
              </a:rPr>
              <a:t>. The mass is displaced a distance of </a:t>
            </a:r>
            <a:r>
              <a:rPr lang="en-US" altLang="en-US" sz="2800" dirty="0">
                <a:solidFill>
                  <a:srgbClr val="FFFF66"/>
                </a:solidFill>
              </a:rPr>
              <a:t>12 cm</a:t>
            </a:r>
            <a:r>
              <a:rPr lang="en-US" altLang="en-US" sz="2800" dirty="0">
                <a:solidFill>
                  <a:schemeClr val="tx1"/>
                </a:solidFill>
              </a:rPr>
              <a:t> and released.  What is the acceleration at the instant the displacement is </a:t>
            </a:r>
            <a:r>
              <a:rPr lang="en-US" altLang="en-US" sz="2800" dirty="0">
                <a:solidFill>
                  <a:srgbClr val="FFFF66"/>
                </a:solidFill>
              </a:rPr>
              <a:t>x = +7 cm</a:t>
            </a:r>
            <a:r>
              <a:rPr lang="en-US" altLang="en-US" sz="2800" dirty="0">
                <a:solidFill>
                  <a:schemeClr val="tx1"/>
                </a:solidFill>
              </a:rPr>
              <a:t>?</a:t>
            </a:r>
            <a:endParaRPr lang="en-US" altLang="en-US" sz="2800" dirty="0"/>
          </a:p>
        </p:txBody>
      </p:sp>
      <p:grpSp>
        <p:nvGrpSpPr>
          <p:cNvPr id="56359" name="Group 39"/>
          <p:cNvGrpSpPr>
            <a:grpSpLocks/>
          </p:cNvGrpSpPr>
          <p:nvPr/>
        </p:nvGrpSpPr>
        <p:grpSpPr bwMode="auto">
          <a:xfrm>
            <a:off x="7239000" y="2438400"/>
            <a:ext cx="1679575" cy="2682875"/>
            <a:chOff x="4488" y="1536"/>
            <a:chExt cx="1058" cy="1690"/>
          </a:xfrm>
        </p:grpSpPr>
        <p:sp>
          <p:nvSpPr>
            <p:cNvPr id="56324" name="Rectangle 4"/>
            <p:cNvSpPr>
              <a:spLocks noChangeArrowheads="1"/>
            </p:cNvSpPr>
            <p:nvPr/>
          </p:nvSpPr>
          <p:spPr bwMode="auto">
            <a:xfrm rot="5400000">
              <a:off x="4792" y="1232"/>
              <a:ext cx="231" cy="8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325" name="Line 5"/>
            <p:cNvSpPr>
              <a:spLocks noChangeShapeType="1"/>
            </p:cNvSpPr>
            <p:nvPr/>
          </p:nvSpPr>
          <p:spPr bwMode="auto">
            <a:xfrm rot="5400000">
              <a:off x="4908" y="1811"/>
              <a:ext cx="0" cy="222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326" name="Line 6"/>
            <p:cNvSpPr>
              <a:spLocks noChangeShapeType="1"/>
            </p:cNvSpPr>
            <p:nvPr/>
          </p:nvSpPr>
          <p:spPr bwMode="auto">
            <a:xfrm rot="5400000">
              <a:off x="4908" y="1965"/>
              <a:ext cx="0" cy="222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327" name="Line 7"/>
            <p:cNvSpPr>
              <a:spLocks noChangeShapeType="1"/>
            </p:cNvSpPr>
            <p:nvPr/>
          </p:nvSpPr>
          <p:spPr bwMode="auto">
            <a:xfrm rot="5400000">
              <a:off x="4908" y="2119"/>
              <a:ext cx="0" cy="222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328" name="Line 8"/>
            <p:cNvSpPr>
              <a:spLocks noChangeShapeType="1"/>
            </p:cNvSpPr>
            <p:nvPr/>
          </p:nvSpPr>
          <p:spPr bwMode="auto">
            <a:xfrm rot="5400000">
              <a:off x="4908" y="2274"/>
              <a:ext cx="0" cy="222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329" name="Line 9"/>
            <p:cNvSpPr>
              <a:spLocks noChangeShapeType="1"/>
            </p:cNvSpPr>
            <p:nvPr/>
          </p:nvSpPr>
          <p:spPr bwMode="auto">
            <a:xfrm rot="5400000">
              <a:off x="4908" y="2428"/>
              <a:ext cx="0" cy="222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330" name="Line 10"/>
            <p:cNvSpPr>
              <a:spLocks noChangeShapeType="1"/>
            </p:cNvSpPr>
            <p:nvPr/>
          </p:nvSpPr>
          <p:spPr bwMode="auto">
            <a:xfrm rot="5400000">
              <a:off x="4908" y="2582"/>
              <a:ext cx="0" cy="222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331" name="Line 11"/>
            <p:cNvSpPr>
              <a:spLocks noChangeShapeType="1"/>
            </p:cNvSpPr>
            <p:nvPr/>
          </p:nvSpPr>
          <p:spPr bwMode="auto">
            <a:xfrm rot="5400000">
              <a:off x="4908" y="2736"/>
              <a:ext cx="0" cy="222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332" name="Line 12"/>
            <p:cNvSpPr>
              <a:spLocks noChangeShapeType="1"/>
            </p:cNvSpPr>
            <p:nvPr/>
          </p:nvSpPr>
          <p:spPr bwMode="auto">
            <a:xfrm rot="5400000">
              <a:off x="4831" y="1888"/>
              <a:ext cx="154" cy="222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333" name="Line 13"/>
            <p:cNvSpPr>
              <a:spLocks noChangeShapeType="1"/>
            </p:cNvSpPr>
            <p:nvPr/>
          </p:nvSpPr>
          <p:spPr bwMode="auto">
            <a:xfrm rot="5400000">
              <a:off x="4831" y="2042"/>
              <a:ext cx="154" cy="222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334" name="Line 14"/>
            <p:cNvSpPr>
              <a:spLocks noChangeShapeType="1"/>
            </p:cNvSpPr>
            <p:nvPr/>
          </p:nvSpPr>
          <p:spPr bwMode="auto">
            <a:xfrm rot="5400000">
              <a:off x="4830" y="2197"/>
              <a:ext cx="155" cy="222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335" name="Line 15"/>
            <p:cNvSpPr>
              <a:spLocks noChangeShapeType="1"/>
            </p:cNvSpPr>
            <p:nvPr/>
          </p:nvSpPr>
          <p:spPr bwMode="auto">
            <a:xfrm rot="5400000">
              <a:off x="4831" y="2351"/>
              <a:ext cx="154" cy="222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336" name="Line 16"/>
            <p:cNvSpPr>
              <a:spLocks noChangeShapeType="1"/>
            </p:cNvSpPr>
            <p:nvPr/>
          </p:nvSpPr>
          <p:spPr bwMode="auto">
            <a:xfrm rot="5400000">
              <a:off x="4831" y="2505"/>
              <a:ext cx="154" cy="222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 rot="5400000">
              <a:off x="4831" y="2659"/>
              <a:ext cx="154" cy="222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338" name="Line 18"/>
            <p:cNvSpPr>
              <a:spLocks noChangeShapeType="1"/>
            </p:cNvSpPr>
            <p:nvPr/>
          </p:nvSpPr>
          <p:spPr bwMode="auto">
            <a:xfrm rot="5400000">
              <a:off x="4830" y="1734"/>
              <a:ext cx="155" cy="222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348" name="Rectangle 28"/>
            <p:cNvSpPr>
              <a:spLocks noChangeArrowheads="1"/>
            </p:cNvSpPr>
            <p:nvPr/>
          </p:nvSpPr>
          <p:spPr bwMode="auto">
            <a:xfrm>
              <a:off x="4656" y="2880"/>
              <a:ext cx="480" cy="33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349" name="Text Box 29"/>
            <p:cNvSpPr txBox="1">
              <a:spLocks noChangeArrowheads="1"/>
            </p:cNvSpPr>
            <p:nvPr/>
          </p:nvSpPr>
          <p:spPr bwMode="auto">
            <a:xfrm>
              <a:off x="4728" y="2880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altLang="en-US" sz="3000" i="1">
                  <a:solidFill>
                    <a:schemeClr val="bg2"/>
                  </a:solidFill>
                  <a:latin typeface="Tahoma" pitchFamily="34" charset="0"/>
                </a:rPr>
                <a:t>m</a:t>
              </a:r>
              <a:endParaRPr lang="en-US" altLang="en-US" sz="3000" i="1">
                <a:solidFill>
                  <a:srgbClr val="FFFF99"/>
                </a:solidFill>
                <a:latin typeface="Tahoma" pitchFamily="34" charset="0"/>
              </a:endParaRPr>
            </a:p>
          </p:txBody>
        </p:sp>
        <p:sp>
          <p:nvSpPr>
            <p:cNvPr id="56352" name="Rectangle 32"/>
            <p:cNvSpPr>
              <a:spLocks noChangeArrowheads="1"/>
            </p:cNvSpPr>
            <p:nvPr/>
          </p:nvSpPr>
          <p:spPr bwMode="auto">
            <a:xfrm>
              <a:off x="4656" y="2400"/>
              <a:ext cx="480" cy="336"/>
            </a:xfrm>
            <a:prstGeom prst="rect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353" name="Text Box 33"/>
            <p:cNvSpPr txBox="1">
              <a:spLocks noChangeArrowheads="1"/>
            </p:cNvSpPr>
            <p:nvPr/>
          </p:nvSpPr>
          <p:spPr bwMode="auto">
            <a:xfrm>
              <a:off x="4728" y="2400"/>
              <a:ext cx="336" cy="346"/>
            </a:xfrm>
            <a:prstGeom prst="rect">
              <a:avLst/>
            </a:prstGeom>
            <a:solidFill>
              <a:srgbClr val="FFCC99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 sz="3000" i="1">
                <a:solidFill>
                  <a:srgbClr val="FFFF99"/>
                </a:solidFill>
                <a:latin typeface="Tahoma" pitchFamily="34" charset="0"/>
              </a:endParaRPr>
            </a:p>
          </p:txBody>
        </p:sp>
        <p:sp>
          <p:nvSpPr>
            <p:cNvPr id="56355" name="Rectangle 35"/>
            <p:cNvSpPr>
              <a:spLocks noChangeArrowheads="1"/>
            </p:cNvSpPr>
            <p:nvPr/>
          </p:nvSpPr>
          <p:spPr bwMode="auto">
            <a:xfrm>
              <a:off x="4656" y="1920"/>
              <a:ext cx="480" cy="336"/>
            </a:xfrm>
            <a:prstGeom prst="rect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356" name="Text Box 36"/>
            <p:cNvSpPr txBox="1">
              <a:spLocks noChangeArrowheads="1"/>
            </p:cNvSpPr>
            <p:nvPr/>
          </p:nvSpPr>
          <p:spPr bwMode="auto">
            <a:xfrm>
              <a:off x="4728" y="1920"/>
              <a:ext cx="336" cy="346"/>
            </a:xfrm>
            <a:prstGeom prst="rect">
              <a:avLst/>
            </a:prstGeom>
            <a:solidFill>
              <a:srgbClr val="FFCC99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 sz="3000" i="1">
                <a:solidFill>
                  <a:srgbClr val="FFFF99"/>
                </a:solidFill>
                <a:latin typeface="Tahoma" pitchFamily="34" charset="0"/>
              </a:endParaRPr>
            </a:p>
          </p:txBody>
        </p:sp>
        <p:sp>
          <p:nvSpPr>
            <p:cNvPr id="56357" name="Line 37"/>
            <p:cNvSpPr>
              <a:spLocks noChangeShapeType="1"/>
            </p:cNvSpPr>
            <p:nvPr/>
          </p:nvSpPr>
          <p:spPr bwMode="auto">
            <a:xfrm>
              <a:off x="5232" y="2592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8" name="Text Box 38"/>
            <p:cNvSpPr txBox="1">
              <a:spLocks noChangeArrowheads="1"/>
            </p:cNvSpPr>
            <p:nvPr/>
          </p:nvSpPr>
          <p:spPr bwMode="auto">
            <a:xfrm>
              <a:off x="5237" y="2640"/>
              <a:ext cx="3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2400">
                  <a:solidFill>
                    <a:schemeClr val="tx1"/>
                  </a:solidFill>
                </a:rPr>
                <a:t>+</a:t>
              </a:r>
              <a:r>
                <a:rPr lang="en-US" altLang="en-US" sz="2400" i="1">
                  <a:solidFill>
                    <a:schemeClr val="tx1"/>
                  </a:solidFill>
                </a:rPr>
                <a:t>x</a:t>
              </a:r>
              <a:endParaRPr lang="en-US" altLang="en-US" sz="240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56363" name="Object 43"/>
          <p:cNvGraphicFramePr>
            <a:graphicFrameLocks noChangeAspect="1"/>
          </p:cNvGraphicFramePr>
          <p:nvPr/>
        </p:nvGraphicFramePr>
        <p:xfrm>
          <a:off x="3136900" y="2667000"/>
          <a:ext cx="3859213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8" name="Equation" r:id="rId5" imgW="1638000" imgH="419040" progId="Equation.DSMT4">
                  <p:embed/>
                </p:oleObj>
              </mc:Choice>
              <mc:Fallback>
                <p:oleObj name="Equation" r:id="rId5" imgW="16380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900" y="2667000"/>
                        <a:ext cx="3859213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64" name="Text Box 44"/>
          <p:cNvSpPr txBox="1">
            <a:spLocks noChangeArrowheads="1"/>
          </p:cNvSpPr>
          <p:nvPr/>
        </p:nvSpPr>
        <p:spPr bwMode="auto">
          <a:xfrm>
            <a:off x="2895600" y="4114800"/>
            <a:ext cx="2405063" cy="63658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tIns="91440" bIns="91440" anchor="ctr">
            <a:spAutoFit/>
          </a:bodyPr>
          <a:lstStyle/>
          <a:p>
            <a:r>
              <a:rPr lang="en-US" altLang="en-US" b="1" i="1" dirty="0"/>
              <a:t>a</a:t>
            </a:r>
            <a:r>
              <a:rPr lang="en-US" altLang="en-US" i="1" dirty="0"/>
              <a:t> = -</a:t>
            </a:r>
            <a:r>
              <a:rPr lang="en-US" altLang="en-US" dirty="0"/>
              <a:t>14.0 m/s</a:t>
            </a:r>
            <a:r>
              <a:rPr lang="en-US" altLang="en-US" baseline="30000" dirty="0"/>
              <a:t>2</a:t>
            </a:r>
          </a:p>
        </p:txBody>
      </p:sp>
      <p:grpSp>
        <p:nvGrpSpPr>
          <p:cNvPr id="56368" name="Group 48"/>
          <p:cNvGrpSpPr>
            <a:grpSpLocks/>
          </p:cNvGrpSpPr>
          <p:nvPr/>
        </p:nvGrpSpPr>
        <p:grpSpPr bwMode="auto">
          <a:xfrm>
            <a:off x="6705600" y="3962400"/>
            <a:ext cx="457200" cy="838200"/>
            <a:chOff x="4224" y="2496"/>
            <a:chExt cx="288" cy="528"/>
          </a:xfrm>
        </p:grpSpPr>
        <p:sp>
          <p:nvSpPr>
            <p:cNvPr id="56365" name="Line 45"/>
            <p:cNvSpPr>
              <a:spLocks noChangeShapeType="1"/>
            </p:cNvSpPr>
            <p:nvPr/>
          </p:nvSpPr>
          <p:spPr bwMode="auto">
            <a:xfrm flipV="1">
              <a:off x="4512" y="2496"/>
              <a:ext cx="0" cy="528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 type="triangle" w="med" len="med"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6" name="Text Box 46"/>
            <p:cNvSpPr txBox="1">
              <a:spLocks noChangeArrowheads="1"/>
            </p:cNvSpPr>
            <p:nvPr/>
          </p:nvSpPr>
          <p:spPr bwMode="auto">
            <a:xfrm>
              <a:off x="4224" y="259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3200" i="1">
                  <a:solidFill>
                    <a:srgbClr val="FFFF66"/>
                  </a:solidFill>
                </a:rPr>
                <a:t>a</a:t>
              </a:r>
              <a:endParaRPr lang="en-US" altLang="en-US" sz="2400" i="1">
                <a:solidFill>
                  <a:schemeClr val="tx1"/>
                </a:solidFill>
              </a:endParaRPr>
            </a:p>
          </p:txBody>
        </p:sp>
      </p:grpSp>
      <p:sp>
        <p:nvSpPr>
          <p:cNvPr id="56367" name="Text Box 47"/>
          <p:cNvSpPr txBox="1">
            <a:spLocks noChangeArrowheads="1"/>
          </p:cNvSpPr>
          <p:nvPr/>
        </p:nvSpPr>
        <p:spPr bwMode="auto">
          <a:xfrm>
            <a:off x="457200" y="5089525"/>
            <a:ext cx="8229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911225" indent="-9112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5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98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Note: When the displacement is </a:t>
            </a:r>
            <a:r>
              <a:rPr lang="en-US" altLang="en-US" sz="28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+7 cm</a:t>
            </a: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(downward), the acceleration is </a:t>
            </a:r>
            <a:r>
              <a:rPr lang="en-US" altLang="en-US" sz="28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-14.0 m/s</a:t>
            </a:r>
            <a:r>
              <a:rPr lang="en-US" altLang="en-US" sz="2800" baseline="300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</a:t>
            </a: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(upward) independent of motion direction.</a:t>
            </a:r>
          </a:p>
        </p:txBody>
      </p:sp>
      <p:graphicFrame>
        <p:nvGraphicFramePr>
          <p:cNvPr id="56369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015385"/>
              </p:ext>
            </p:extLst>
          </p:nvPr>
        </p:nvGraphicFramePr>
        <p:xfrm>
          <a:off x="1219200" y="2667000"/>
          <a:ext cx="1371600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9" name="Equation" r:id="rId7" imgW="533160" imgH="393480" progId="Equation.DSMT4">
                  <p:embed/>
                </p:oleObj>
              </mc:Choice>
              <mc:Fallback>
                <p:oleObj name="Equation" r:id="rId7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667000"/>
                        <a:ext cx="1371600" cy="101123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chemeClr val="bg2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8955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6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6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63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 autoUpdateAnimBg="0" advAuto="0"/>
      <p:bldP spid="56364" grpId="0" animBg="1" autoUpdateAnimBg="0"/>
      <p:bldP spid="5636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90600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200" dirty="0"/>
              <a:t>A slingshot consists of a light leather cup, containing a stone, that is pulled back against 2 rubber bands. It takes a force of 30 N to stretch the bands 1.0 cm (a) What is the potential energy stored in the bands when a 50.0 g stone is placed in the cup and pulled back 0.20 m from the equilibrium position? (b) With what speed does it leave the slingshot?</a:t>
            </a:r>
          </a:p>
        </p:txBody>
      </p:sp>
      <p:graphicFrame>
        <p:nvGraphicFramePr>
          <p:cNvPr id="2253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27951010"/>
              </p:ext>
            </p:extLst>
          </p:nvPr>
        </p:nvGraphicFramePr>
        <p:xfrm>
          <a:off x="685800" y="2759075"/>
          <a:ext cx="37084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8" name="Equation" r:id="rId3" imgW="1866600" imgH="228600" progId="Equation.DSMT4">
                  <p:embed/>
                </p:oleObj>
              </mc:Choice>
              <mc:Fallback>
                <p:oleObj name="Equation" r:id="rId3" imgW="18666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759075"/>
                        <a:ext cx="37084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495800" y="2590800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</a:rPr>
              <a:t>3000</a:t>
            </a:r>
            <a:r>
              <a:rPr lang="en-US" altLang="en-US" sz="2400" b="1">
                <a:solidFill>
                  <a:srgbClr val="FF0000"/>
                </a:solidFill>
              </a:rPr>
              <a:t> N/m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495800" y="3657600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</a:rPr>
              <a:t>60 J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524000" y="5181600"/>
            <a:ext cx="973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rgbClr val="FF0000"/>
                </a:solidFill>
              </a:rPr>
              <a:t>49 m/s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401932"/>
              </p:ext>
            </p:extLst>
          </p:nvPr>
        </p:nvGraphicFramePr>
        <p:xfrm>
          <a:off x="938213" y="3551238"/>
          <a:ext cx="3001962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9" name="Equation" r:id="rId5" imgW="1765080" imgH="304560" progId="Equation.DSMT4">
                  <p:embed/>
                </p:oleObj>
              </mc:Choice>
              <mc:Fallback>
                <p:oleObj name="Equation" r:id="rId5" imgW="17650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38213" y="3551238"/>
                        <a:ext cx="3001962" cy="51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938928"/>
              </p:ext>
            </p:extLst>
          </p:nvPr>
        </p:nvGraphicFramePr>
        <p:xfrm>
          <a:off x="942975" y="4191000"/>
          <a:ext cx="3081338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0" name="Equation" r:id="rId7" imgW="1752480" imgH="723600" progId="Equation.DSMT4">
                  <p:embed/>
                </p:oleObj>
              </mc:Choice>
              <mc:Fallback>
                <p:oleObj name="Equation" r:id="rId7" imgW="17524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42975" y="4191000"/>
                        <a:ext cx="3081338" cy="1273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  <p:bldP spid="22535" grpId="0"/>
      <p:bldP spid="225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Pendulums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4038600" cy="1066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/>
              <a:t>Pendulums, like springs, oscillate back and forth exhibiting simple harmonic </a:t>
            </a:r>
            <a:r>
              <a:rPr lang="en-US" altLang="en-US" sz="2000" dirty="0" smtClean="0"/>
              <a:t>behavior (if the angle is small).</a:t>
            </a:r>
            <a:endParaRPr lang="en-US" altLang="en-US" sz="2000" dirty="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04800" y="3886200"/>
            <a:ext cx="838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 smtClean="0"/>
              <a:t>The restoring force is the force that brings the pendulum back to its equilibrium</a:t>
            </a:r>
            <a:endParaRPr lang="en-US" altLang="en-US" dirty="0"/>
          </a:p>
        </p:txBody>
      </p:sp>
      <p:graphicFrame>
        <p:nvGraphicFramePr>
          <p:cNvPr id="34823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5486400" y="457200"/>
          <a:ext cx="2574925" cy="287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8" name="Paint Shop Pro Image" r:id="rId3" imgW="2575610" imgH="2878049" progId="PaintShopPro">
                  <p:embed/>
                </p:oleObj>
              </mc:Choice>
              <mc:Fallback>
                <p:oleObj name="Paint Shop Pro Image" r:id="rId3" imgW="2575610" imgH="2878049" progId="PaintShopPro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7200"/>
                        <a:ext cx="2574925" cy="287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Pendulums</a:t>
            </a:r>
          </a:p>
        </p:txBody>
      </p:sp>
      <p:graphicFrame>
        <p:nvGraphicFramePr>
          <p:cNvPr id="3686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533400" y="1295400"/>
          <a:ext cx="2185988" cy="285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4" name="Paint Shop Pro Image" r:id="rId3" imgW="2185366" imgH="2858537" progId="PaintShopPro">
                  <p:embed/>
                </p:oleObj>
              </mc:Choice>
              <mc:Fallback>
                <p:oleObj name="Paint Shop Pro Image" r:id="rId3" imgW="2185366" imgH="2858537" progId="PaintShopPro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2185988" cy="285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971800" y="1066800"/>
            <a:ext cx="56546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Consider the FBD for a pendulum. Here we have the weight and tension. Even though the weight isn’t at an angle let’s draw an axis along the tension.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381000" y="1066800"/>
            <a:ext cx="2590800" cy="2514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V="1">
            <a:off x="914400" y="1524000"/>
            <a:ext cx="1905000" cy="1905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685800" y="990600"/>
            <a:ext cx="0" cy="1600200"/>
          </a:xfrm>
          <a:prstGeom prst="line">
            <a:avLst/>
          </a:prstGeom>
          <a:noFill/>
          <a:ln w="2540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828800" y="26670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Symbol" pitchFamily="18" charset="2"/>
              </a:rPr>
              <a:t>q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685800" y="16002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Symbol" pitchFamily="18" charset="2"/>
              </a:rPr>
              <a:t>q</a:t>
            </a:r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1905000" y="2514600"/>
            <a:ext cx="609600" cy="609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2209800" y="2438400"/>
            <a:ext cx="976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mgcos</a:t>
            </a:r>
            <a:r>
              <a:rPr lang="en-US" altLang="en-US">
                <a:latin typeface="Symbol" pitchFamily="18" charset="2"/>
              </a:rPr>
              <a:t>q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1905000" y="3124200"/>
            <a:ext cx="533400" cy="5334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1981200" y="3657600"/>
            <a:ext cx="912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mgsin</a:t>
            </a:r>
            <a:r>
              <a:rPr lang="en-US" altLang="en-US">
                <a:latin typeface="Symbol" pitchFamily="18" charset="2"/>
              </a:rPr>
              <a:t>q</a:t>
            </a:r>
          </a:p>
        </p:txBody>
      </p:sp>
      <p:graphicFrame>
        <p:nvGraphicFramePr>
          <p:cNvPr id="36880" name="Object 16"/>
          <p:cNvGraphicFramePr>
            <a:graphicFrameLocks noGrp="1" noChangeAspect="1"/>
          </p:cNvGraphicFramePr>
          <p:nvPr>
            <p:ph sz="half" idx="2"/>
          </p:nvPr>
        </p:nvGraphicFramePr>
        <p:xfrm>
          <a:off x="3657600" y="2362200"/>
          <a:ext cx="403860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5" name="Equation" r:id="rId5" imgW="1676160" imgH="431640" progId="Equation.DSMT4">
                  <p:embed/>
                </p:oleObj>
              </mc:Choice>
              <mc:Fallback>
                <p:oleObj name="Equation" r:id="rId5" imgW="1676160" imgH="4316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362200"/>
                        <a:ext cx="4038600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  <p:bldP spid="36871" grpId="0" animBg="1"/>
      <p:bldP spid="36872" grpId="0" animBg="1"/>
      <p:bldP spid="36873" grpId="0"/>
      <p:bldP spid="36874" grpId="0"/>
      <p:bldP spid="36875" grpId="0" animBg="1"/>
      <p:bldP spid="36876" grpId="0"/>
      <p:bldP spid="36877" grpId="0" animBg="1"/>
      <p:bldP spid="368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2" name="Rectangle 84"/>
          <p:cNvSpPr>
            <a:spLocks noChangeArrowheads="1"/>
          </p:cNvSpPr>
          <p:nvPr/>
        </p:nvSpPr>
        <p:spPr bwMode="auto">
          <a:xfrm>
            <a:off x="609600" y="2819400"/>
            <a:ext cx="4495800" cy="35814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tIns="91440" bIns="9144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315200" cy="1143000"/>
          </a:xfrm>
        </p:spPr>
        <p:txBody>
          <a:bodyPr/>
          <a:lstStyle/>
          <a:p>
            <a:pPr algn="ctr"/>
            <a:r>
              <a:rPr lang="en-US" altLang="en-US" dirty="0" smtClean="0"/>
              <a:t>Simple Harmonic </a:t>
            </a:r>
            <a:r>
              <a:rPr lang="en-US" altLang="en-US" dirty="0"/>
              <a:t>Motion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17913" y="808038"/>
            <a:ext cx="7924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800" u="sng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Simple </a:t>
            </a:r>
            <a:r>
              <a:rPr lang="en-US" altLang="en-US" sz="2800" u="sng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harmonic </a:t>
            </a:r>
            <a:r>
              <a:rPr lang="en-US" altLang="en-US" sz="2800" u="sng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motion</a:t>
            </a:r>
            <a:r>
              <a:rPr lang="en-US" alt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altLang="en-US" sz="2400" b="1" dirty="0"/>
              <a:t>Back and forth </a:t>
            </a:r>
            <a:r>
              <a:rPr lang="en-US" altLang="en-US" sz="2400" dirty="0"/>
              <a:t>motion that is caused by a force that is </a:t>
            </a:r>
            <a:r>
              <a:rPr lang="en-US" altLang="en-US" sz="2400" b="1" dirty="0"/>
              <a:t>directly proportional</a:t>
            </a:r>
            <a:r>
              <a:rPr lang="en-US" altLang="en-US" sz="2400" dirty="0"/>
              <a:t> to the displacement. </a:t>
            </a:r>
            <a:r>
              <a:rPr lang="en-US" altLang="en-US" sz="2400" dirty="0" smtClean="0"/>
              <a:t>The </a:t>
            </a:r>
            <a:r>
              <a:rPr lang="en-US" altLang="en-US" sz="2400" dirty="0"/>
              <a:t>displacement centers around an </a:t>
            </a:r>
            <a:r>
              <a:rPr lang="en-US" altLang="en-US" sz="2400" b="1" dirty="0"/>
              <a:t>equilibrium position</a:t>
            </a:r>
            <a:r>
              <a:rPr lang="en-US" altLang="en-US" sz="2400" dirty="0" smtClean="0"/>
              <a:t>.  Springs and pendulums move in SHM</a:t>
            </a:r>
            <a:endParaRPr lang="en-US" altLang="en-US" sz="2400" dirty="0"/>
          </a:p>
        </p:txBody>
      </p:sp>
      <p:grpSp>
        <p:nvGrpSpPr>
          <p:cNvPr id="2103" name="Group 55"/>
          <p:cNvGrpSpPr>
            <a:grpSpLocks/>
          </p:cNvGrpSpPr>
          <p:nvPr/>
        </p:nvGrpSpPr>
        <p:grpSpPr bwMode="auto">
          <a:xfrm>
            <a:off x="3048000" y="3165475"/>
            <a:ext cx="1752600" cy="3082925"/>
            <a:chOff x="4320" y="1104"/>
            <a:chExt cx="1104" cy="1942"/>
          </a:xfrm>
        </p:grpSpPr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 flipH="1">
              <a:off x="4770" y="2042"/>
              <a:ext cx="122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 flipH="1">
              <a:off x="4770" y="1238"/>
              <a:ext cx="122" cy="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flipV="1">
              <a:off x="4770" y="1149"/>
              <a:ext cx="204" cy="134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4320" y="1104"/>
              <a:ext cx="1104" cy="13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4770" y="1327"/>
              <a:ext cx="1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4770" y="1417"/>
              <a:ext cx="1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4770" y="1506"/>
              <a:ext cx="1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4770" y="1596"/>
              <a:ext cx="1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4770" y="1685"/>
              <a:ext cx="1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>
              <a:off x="4770" y="1774"/>
              <a:ext cx="1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4770" y="1864"/>
              <a:ext cx="1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4770" y="1953"/>
              <a:ext cx="1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4770" y="2042"/>
              <a:ext cx="1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H="1">
              <a:off x="4770" y="1953"/>
              <a:ext cx="163" cy="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 flipH="1">
              <a:off x="4770" y="1864"/>
              <a:ext cx="163" cy="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 flipH="1">
              <a:off x="4770" y="1774"/>
              <a:ext cx="163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 flipH="1">
              <a:off x="4770" y="1685"/>
              <a:ext cx="163" cy="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 flipH="1">
              <a:off x="4770" y="1596"/>
              <a:ext cx="163" cy="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 flipH="1">
              <a:off x="4770" y="1506"/>
              <a:ext cx="163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8" name="Line 20"/>
            <p:cNvSpPr>
              <a:spLocks noChangeShapeType="1"/>
            </p:cNvSpPr>
            <p:nvPr/>
          </p:nvSpPr>
          <p:spPr bwMode="auto">
            <a:xfrm flipH="1">
              <a:off x="4770" y="1417"/>
              <a:ext cx="163" cy="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 flipH="1">
              <a:off x="4770" y="1327"/>
              <a:ext cx="163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4647" y="2087"/>
              <a:ext cx="409" cy="313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>
              <a:off x="4779" y="2430"/>
              <a:ext cx="1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>
              <a:off x="4779" y="2519"/>
              <a:ext cx="1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>
              <a:off x="4779" y="2609"/>
              <a:ext cx="1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>
              <a:off x="4779" y="2698"/>
              <a:ext cx="1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82" name="Line 34"/>
            <p:cNvSpPr>
              <a:spLocks noChangeShapeType="1"/>
            </p:cNvSpPr>
            <p:nvPr/>
          </p:nvSpPr>
          <p:spPr bwMode="auto">
            <a:xfrm flipH="1">
              <a:off x="4779" y="2698"/>
              <a:ext cx="163" cy="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83" name="Line 35"/>
            <p:cNvSpPr>
              <a:spLocks noChangeShapeType="1"/>
            </p:cNvSpPr>
            <p:nvPr/>
          </p:nvSpPr>
          <p:spPr bwMode="auto">
            <a:xfrm flipH="1">
              <a:off x="4779" y="2609"/>
              <a:ext cx="163" cy="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84" name="Line 36"/>
            <p:cNvSpPr>
              <a:spLocks noChangeShapeType="1"/>
            </p:cNvSpPr>
            <p:nvPr/>
          </p:nvSpPr>
          <p:spPr bwMode="auto">
            <a:xfrm flipH="1">
              <a:off x="4779" y="2519"/>
              <a:ext cx="163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85" name="Line 37"/>
            <p:cNvSpPr>
              <a:spLocks noChangeShapeType="1"/>
            </p:cNvSpPr>
            <p:nvPr/>
          </p:nvSpPr>
          <p:spPr bwMode="auto">
            <a:xfrm flipH="1">
              <a:off x="4779" y="2430"/>
              <a:ext cx="163" cy="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087" name="Group 39"/>
            <p:cNvGrpSpPr>
              <a:grpSpLocks/>
            </p:cNvGrpSpPr>
            <p:nvPr/>
          </p:nvGrpSpPr>
          <p:grpSpPr bwMode="auto">
            <a:xfrm>
              <a:off x="4656" y="2688"/>
              <a:ext cx="409" cy="358"/>
              <a:chOff x="4656" y="2787"/>
              <a:chExt cx="409" cy="358"/>
            </a:xfrm>
          </p:grpSpPr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 flipH="1">
                <a:off x="4779" y="2787"/>
                <a:ext cx="122" cy="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4779" y="2787"/>
                <a:ext cx="1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6" name="Rectangle 38"/>
              <p:cNvSpPr>
                <a:spLocks noChangeArrowheads="1"/>
              </p:cNvSpPr>
              <p:nvPr/>
            </p:nvSpPr>
            <p:spPr bwMode="auto">
              <a:xfrm>
                <a:off x="4656" y="2832"/>
                <a:ext cx="409" cy="31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99" name="Group 51"/>
            <p:cNvGrpSpPr>
              <a:grpSpLocks/>
            </p:cNvGrpSpPr>
            <p:nvPr/>
          </p:nvGrpSpPr>
          <p:grpSpPr bwMode="auto">
            <a:xfrm>
              <a:off x="4656" y="1440"/>
              <a:ext cx="409" cy="358"/>
              <a:chOff x="4656" y="2787"/>
              <a:chExt cx="409" cy="358"/>
            </a:xfrm>
          </p:grpSpPr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 flipH="1">
                <a:off x="4779" y="2787"/>
                <a:ext cx="122" cy="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4779" y="2787"/>
                <a:ext cx="1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2" name="Rectangle 54"/>
              <p:cNvSpPr>
                <a:spLocks noChangeArrowheads="1"/>
              </p:cNvSpPr>
              <p:nvPr/>
            </p:nvSpPr>
            <p:spPr bwMode="auto">
              <a:xfrm>
                <a:off x="4656" y="2832"/>
                <a:ext cx="409" cy="31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115" name="Group 67"/>
          <p:cNvGrpSpPr>
            <a:grpSpLocks/>
          </p:cNvGrpSpPr>
          <p:nvPr/>
        </p:nvGrpSpPr>
        <p:grpSpPr bwMode="auto">
          <a:xfrm>
            <a:off x="762000" y="3851275"/>
            <a:ext cx="4038600" cy="2362200"/>
            <a:chOff x="480" y="2304"/>
            <a:chExt cx="2544" cy="1488"/>
          </a:xfrm>
        </p:grpSpPr>
        <p:sp>
          <p:nvSpPr>
            <p:cNvPr id="2104" name="Oval 56"/>
            <p:cNvSpPr>
              <a:spLocks noChangeArrowheads="1"/>
            </p:cNvSpPr>
            <p:nvPr/>
          </p:nvSpPr>
          <p:spPr bwMode="auto">
            <a:xfrm>
              <a:off x="2928" y="2304"/>
              <a:ext cx="96" cy="14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05" name="Line 57"/>
            <p:cNvSpPr>
              <a:spLocks noChangeShapeType="1"/>
            </p:cNvSpPr>
            <p:nvPr/>
          </p:nvSpPr>
          <p:spPr bwMode="auto">
            <a:xfrm>
              <a:off x="2928" y="2928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06" name="Line 58"/>
            <p:cNvSpPr>
              <a:spLocks noChangeShapeType="1"/>
            </p:cNvSpPr>
            <p:nvPr/>
          </p:nvSpPr>
          <p:spPr bwMode="auto">
            <a:xfrm flipV="1">
              <a:off x="3024" y="2736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07" name="Line 59"/>
            <p:cNvSpPr>
              <a:spLocks noChangeShapeType="1"/>
            </p:cNvSpPr>
            <p:nvPr/>
          </p:nvSpPr>
          <p:spPr bwMode="auto">
            <a:xfrm flipH="1">
              <a:off x="1584" y="240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08" name="Line 60"/>
            <p:cNvSpPr>
              <a:spLocks noChangeShapeType="1"/>
            </p:cNvSpPr>
            <p:nvPr/>
          </p:nvSpPr>
          <p:spPr bwMode="auto">
            <a:xfrm flipH="1">
              <a:off x="1584" y="364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09" name="Line 61"/>
            <p:cNvSpPr>
              <a:spLocks noChangeShapeType="1"/>
            </p:cNvSpPr>
            <p:nvPr/>
          </p:nvSpPr>
          <p:spPr bwMode="auto">
            <a:xfrm flipH="1">
              <a:off x="1584" y="302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10" name="Line 62"/>
            <p:cNvSpPr>
              <a:spLocks noChangeShapeType="1"/>
            </p:cNvSpPr>
            <p:nvPr/>
          </p:nvSpPr>
          <p:spPr bwMode="auto">
            <a:xfrm flipV="1">
              <a:off x="1872" y="2448"/>
              <a:ext cx="0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11" name="Line 63"/>
            <p:cNvSpPr>
              <a:spLocks noChangeShapeType="1"/>
            </p:cNvSpPr>
            <p:nvPr/>
          </p:nvSpPr>
          <p:spPr bwMode="auto">
            <a:xfrm>
              <a:off x="1872" y="3072"/>
              <a:ext cx="0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12" name="Text Box 64"/>
            <p:cNvSpPr txBox="1">
              <a:spLocks noChangeArrowheads="1"/>
            </p:cNvSpPr>
            <p:nvPr/>
          </p:nvSpPr>
          <p:spPr bwMode="auto">
            <a:xfrm>
              <a:off x="480" y="2688"/>
              <a:ext cx="100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FF66"/>
                  </a:solidFill>
                  <a:latin typeface="Times New Roman" pitchFamily="18" charset="0"/>
                </a:rPr>
                <a:t>AmplitudeA</a:t>
              </a:r>
              <a:endParaRPr lang="en-US" alt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113" name="Line 65"/>
            <p:cNvSpPr>
              <a:spLocks noChangeShapeType="1"/>
            </p:cNvSpPr>
            <p:nvPr/>
          </p:nvSpPr>
          <p:spPr bwMode="auto">
            <a:xfrm flipV="1">
              <a:off x="1344" y="2736"/>
              <a:ext cx="480" cy="240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14" name="Line 66"/>
            <p:cNvSpPr>
              <a:spLocks noChangeShapeType="1"/>
            </p:cNvSpPr>
            <p:nvPr/>
          </p:nvSpPr>
          <p:spPr bwMode="auto">
            <a:xfrm>
              <a:off x="1296" y="3024"/>
              <a:ext cx="528" cy="240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5334000" y="2895600"/>
            <a:ext cx="3124200" cy="122555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Period</a:t>
            </a:r>
            <a:r>
              <a:rPr lang="en-US" altLang="en-US" sz="2400" b="1" dirty="0">
                <a:solidFill>
                  <a:srgbClr val="FFFFFF"/>
                </a:solidFill>
                <a:latin typeface="Times New Roman" pitchFamily="18" charset="0"/>
              </a:rPr>
              <a:t>, T, is the time for one complete oscillation. </a:t>
            </a:r>
            <a:r>
              <a:rPr lang="en-US" altLang="en-US" sz="2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</a:t>
            </a:r>
            <a:r>
              <a:rPr lang="en-US" alt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seconds)</a:t>
            </a:r>
            <a:endParaRPr lang="en-US" altLang="en-US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5334000" y="4800600"/>
            <a:ext cx="3048000" cy="1590675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Frequency</a:t>
            </a:r>
            <a:r>
              <a:rPr lang="en-US" altLang="en-US" sz="2400" b="1">
                <a:solidFill>
                  <a:srgbClr val="FFFFFF"/>
                </a:solidFill>
                <a:latin typeface="Times New Roman" pitchFamily="18" charset="0"/>
              </a:rPr>
              <a:t>, f, is the number of complete oscillations per second</a:t>
            </a:r>
            <a:r>
              <a:rPr lang="en-US" altLang="en-US" sz="2400">
                <a:solidFill>
                  <a:srgbClr val="FFFFFF"/>
                </a:solidFill>
                <a:latin typeface="Times New Roman" pitchFamily="18" charset="0"/>
              </a:rPr>
              <a:t>. </a:t>
            </a:r>
            <a:r>
              <a:rPr lang="en-US" altLang="en-US" sz="24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Hertz (s</a:t>
            </a:r>
            <a:r>
              <a:rPr lang="en-US" altLang="en-US" sz="2400" baseline="300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-1</a:t>
            </a:r>
            <a:r>
              <a:rPr lang="en-US" altLang="en-US" sz="24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)</a:t>
            </a:r>
            <a:endParaRPr lang="en-US" altLang="en-US" sz="4000" b="1">
              <a:solidFill>
                <a:srgbClr val="006666"/>
              </a:solidFill>
              <a:latin typeface="Times New Roman" pitchFamily="18" charset="0"/>
            </a:endParaRPr>
          </a:p>
        </p:txBody>
      </p:sp>
      <p:graphicFrame>
        <p:nvGraphicFramePr>
          <p:cNvPr id="2133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970677"/>
              </p:ext>
            </p:extLst>
          </p:nvPr>
        </p:nvGraphicFramePr>
        <p:xfrm>
          <a:off x="8039100" y="5797551"/>
          <a:ext cx="9906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9" name="Equation" r:id="rId5" imgW="431640" imgH="393480" progId="Equation.DSMT4">
                  <p:embed/>
                </p:oleObj>
              </mc:Choice>
              <mc:Fallback>
                <p:oleObj name="Equation" r:id="rId5" imgW="431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9100" y="5797551"/>
                        <a:ext cx="990600" cy="9017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34" name="Rectangle 86"/>
          <p:cNvSpPr>
            <a:spLocks noChangeArrowheads="1"/>
          </p:cNvSpPr>
          <p:nvPr/>
        </p:nvSpPr>
        <p:spPr bwMode="auto">
          <a:xfrm>
            <a:off x="5943600" y="4419600"/>
            <a:ext cx="1676400" cy="762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tIns="91440" bIns="9144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8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8231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2" grpId="0" animBg="1"/>
      <p:bldP spid="2050" grpId="0" build="p" autoUpdateAnimBg="0" advAuto="0"/>
      <p:bldP spid="2051" grpId="0" build="p" autoUpdateAnimBg="0" advAuto="0"/>
      <p:bldP spid="2122" grpId="0" animBg="1" autoUpdateAnimBg="0"/>
      <p:bldP spid="2123" grpId="0" animBg="1" autoUpdateAnimBg="0"/>
      <p:bldP spid="213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Pendulums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phet.colorado.edu/en/simulation/pendulum-lab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7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/>
              <a:t>Pendulums</a:t>
            </a: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2819400" y="1549602"/>
            <a:ext cx="3200400" cy="1143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948" name="Object 12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23944243"/>
              </p:ext>
            </p:extLst>
          </p:nvPr>
        </p:nvGraphicFramePr>
        <p:xfrm>
          <a:off x="3124200" y="1549602"/>
          <a:ext cx="243840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65" name="Equation" r:id="rId3" imgW="1066680" imgH="469800" progId="Equation.DSMT4">
                  <p:embed/>
                </p:oleObj>
              </mc:Choice>
              <mc:Fallback>
                <p:oleObj name="Equation" r:id="rId3" imgW="1066680" imgH="469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549602"/>
                        <a:ext cx="243840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524000" y="4876800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www.youtube.com/watch?v=7_AiV12XBbI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744662" y="3352800"/>
            <a:ext cx="5654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 smtClean="0"/>
              <a:t>Remember this equation only works if </a:t>
            </a:r>
            <a:r>
              <a:rPr lang="el-GR" altLang="en-US" dirty="0" smtClean="0"/>
              <a:t>θ</a:t>
            </a:r>
            <a:r>
              <a:rPr lang="en-US" altLang="en-US" dirty="0" smtClean="0"/>
              <a:t> is small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6" grpId="0" animBg="1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r>
              <a:rPr lang="en-US" altLang="en-US" sz="2800" b="1" u="sng" dirty="0">
                <a:solidFill>
                  <a:schemeClr val="accent1"/>
                </a:solidFill>
              </a:rPr>
              <a:t>Example </a:t>
            </a:r>
            <a:r>
              <a:rPr lang="en-US" altLang="en-US" sz="2800" dirty="0" smtClean="0">
                <a:solidFill>
                  <a:schemeClr val="tx1"/>
                </a:solidFill>
                <a:effectLst/>
              </a:rPr>
              <a:t>  </a:t>
            </a:r>
            <a:r>
              <a:rPr lang="en-US" altLang="en-US" sz="2800" dirty="0">
                <a:solidFill>
                  <a:schemeClr val="tx1"/>
                </a:solidFill>
                <a:effectLst/>
              </a:rPr>
              <a:t>What must be the length of a simple pendulum for a clock which has a period of two seconds (tick-tock)?</a:t>
            </a:r>
            <a:endParaRPr lang="en-US" altLang="en-US" sz="2800" b="1" u="sng" dirty="0">
              <a:solidFill>
                <a:schemeClr val="accent1"/>
              </a:solidFill>
              <a:effectLst/>
            </a:endParaRPr>
          </a:p>
        </p:txBody>
      </p:sp>
      <p:grpSp>
        <p:nvGrpSpPr>
          <p:cNvPr id="70665" name="Group 9"/>
          <p:cNvGrpSpPr>
            <a:grpSpLocks/>
          </p:cNvGrpSpPr>
          <p:nvPr/>
        </p:nvGrpSpPr>
        <p:grpSpPr bwMode="auto">
          <a:xfrm>
            <a:off x="2133600" y="1828800"/>
            <a:ext cx="2514600" cy="1371600"/>
            <a:chOff x="624" y="1728"/>
            <a:chExt cx="1584" cy="864"/>
          </a:xfrm>
        </p:grpSpPr>
        <p:sp>
          <p:nvSpPr>
            <p:cNvPr id="70666" name="Rectangle 10"/>
            <p:cNvSpPr>
              <a:spLocks noChangeArrowheads="1"/>
            </p:cNvSpPr>
            <p:nvPr/>
          </p:nvSpPr>
          <p:spPr bwMode="auto">
            <a:xfrm>
              <a:off x="624" y="1728"/>
              <a:ext cx="1584" cy="86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tIns="91440" bIns="91440" anchor="ctr"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70667" name="Object 11"/>
            <p:cNvGraphicFramePr>
              <a:graphicFrameLocks noChangeAspect="1"/>
            </p:cNvGraphicFramePr>
            <p:nvPr/>
          </p:nvGraphicFramePr>
          <p:xfrm>
            <a:off x="816" y="1776"/>
            <a:ext cx="1152" cy="7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61" name="Equation" r:id="rId6" imgW="711000" imgH="469800" progId="Equation.DSMT4">
                    <p:embed/>
                  </p:oleObj>
                </mc:Choice>
                <mc:Fallback>
                  <p:oleObj name="Equation" r:id="rId6" imgW="711000" imgH="469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1776"/>
                          <a:ext cx="1152" cy="7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0681" name="Group 25"/>
          <p:cNvGrpSpPr>
            <a:grpSpLocks/>
          </p:cNvGrpSpPr>
          <p:nvPr/>
        </p:nvGrpSpPr>
        <p:grpSpPr bwMode="auto">
          <a:xfrm>
            <a:off x="5257800" y="1752600"/>
            <a:ext cx="1524000" cy="1600200"/>
            <a:chOff x="4368" y="1104"/>
            <a:chExt cx="960" cy="1008"/>
          </a:xfrm>
        </p:grpSpPr>
        <p:sp>
          <p:nvSpPr>
            <p:cNvPr id="70672" name="Rectangle 16"/>
            <p:cNvSpPr>
              <a:spLocks noChangeArrowheads="1"/>
            </p:cNvSpPr>
            <p:nvPr/>
          </p:nvSpPr>
          <p:spPr bwMode="auto">
            <a:xfrm>
              <a:off x="4416" y="1104"/>
              <a:ext cx="864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n-US"/>
            </a:p>
          </p:txBody>
        </p:sp>
        <p:sp>
          <p:nvSpPr>
            <p:cNvPr id="70673" name="Line 17"/>
            <p:cNvSpPr>
              <a:spLocks noChangeShapeType="1"/>
            </p:cNvSpPr>
            <p:nvPr/>
          </p:nvSpPr>
          <p:spPr bwMode="auto">
            <a:xfrm flipH="1">
              <a:off x="4512" y="1152"/>
              <a:ext cx="3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n-US"/>
            </a:p>
          </p:txBody>
        </p:sp>
        <p:sp>
          <p:nvSpPr>
            <p:cNvPr id="70674" name="Oval 18"/>
            <p:cNvSpPr>
              <a:spLocks noChangeArrowheads="1"/>
            </p:cNvSpPr>
            <p:nvPr/>
          </p:nvSpPr>
          <p:spPr bwMode="auto">
            <a:xfrm>
              <a:off x="4368" y="1776"/>
              <a:ext cx="240" cy="24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n-US"/>
            </a:p>
          </p:txBody>
        </p:sp>
        <p:sp>
          <p:nvSpPr>
            <p:cNvPr id="70675" name="Line 19"/>
            <p:cNvSpPr>
              <a:spLocks noChangeShapeType="1"/>
            </p:cNvSpPr>
            <p:nvPr/>
          </p:nvSpPr>
          <p:spPr bwMode="auto">
            <a:xfrm>
              <a:off x="4848" y="115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n-US"/>
            </a:p>
          </p:txBody>
        </p:sp>
        <p:sp>
          <p:nvSpPr>
            <p:cNvPr id="70676" name="Line 20"/>
            <p:cNvSpPr>
              <a:spLocks noChangeShapeType="1"/>
            </p:cNvSpPr>
            <p:nvPr/>
          </p:nvSpPr>
          <p:spPr bwMode="auto">
            <a:xfrm>
              <a:off x="4848" y="1152"/>
              <a:ext cx="3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n-US"/>
            </a:p>
          </p:txBody>
        </p:sp>
        <p:sp>
          <p:nvSpPr>
            <p:cNvPr id="70677" name="Oval 21"/>
            <p:cNvSpPr>
              <a:spLocks noChangeArrowheads="1"/>
            </p:cNvSpPr>
            <p:nvPr/>
          </p:nvSpPr>
          <p:spPr bwMode="auto">
            <a:xfrm flipH="1">
              <a:off x="5088" y="1776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n-US"/>
            </a:p>
          </p:txBody>
        </p:sp>
        <p:sp>
          <p:nvSpPr>
            <p:cNvPr id="70679" name="Oval 23"/>
            <p:cNvSpPr>
              <a:spLocks noChangeArrowheads="1"/>
            </p:cNvSpPr>
            <p:nvPr/>
          </p:nvSpPr>
          <p:spPr bwMode="auto">
            <a:xfrm flipH="1">
              <a:off x="4704" y="1872"/>
              <a:ext cx="240" cy="24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n-US"/>
            </a:p>
          </p:txBody>
        </p:sp>
        <p:sp>
          <p:nvSpPr>
            <p:cNvPr id="70680" name="Text Box 24"/>
            <p:cNvSpPr txBox="1">
              <a:spLocks noChangeArrowheads="1"/>
            </p:cNvSpPr>
            <p:nvPr/>
          </p:nvSpPr>
          <p:spPr bwMode="auto">
            <a:xfrm>
              <a:off x="5040" y="1344"/>
              <a:ext cx="204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r>
                <a:rPr lang="en-US" altLang="en-US" sz="1800">
                  <a:solidFill>
                    <a:schemeClr val="tx1"/>
                  </a:solidFill>
                </a:rPr>
                <a:t>L</a:t>
              </a:r>
              <a:endParaRPr lang="en-US" altLang="en-US"/>
            </a:p>
          </p:txBody>
        </p:sp>
      </p:grpSp>
      <p:graphicFrame>
        <p:nvGraphicFramePr>
          <p:cNvPr id="70682" name="Object 26"/>
          <p:cNvGraphicFramePr>
            <a:graphicFrameLocks noChangeAspect="1"/>
          </p:cNvGraphicFramePr>
          <p:nvPr/>
        </p:nvGraphicFramePr>
        <p:xfrm>
          <a:off x="2286000" y="3554413"/>
          <a:ext cx="4343400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2" name="Equation" r:id="rId8" imgW="1625400" imgH="444240" progId="Equation.DSMT4">
                  <p:embed/>
                </p:oleObj>
              </mc:Choice>
              <mc:Fallback>
                <p:oleObj name="Equation" r:id="rId8" imgW="16254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54413"/>
                        <a:ext cx="4343400" cy="118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83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718293"/>
              </p:ext>
            </p:extLst>
          </p:nvPr>
        </p:nvGraphicFramePr>
        <p:xfrm>
          <a:off x="1936750" y="4953000"/>
          <a:ext cx="2220913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3" name="Equation" r:id="rId10" imgW="812520" imgH="419040" progId="Equation.DSMT4">
                  <p:embed/>
                </p:oleObj>
              </mc:Choice>
              <mc:Fallback>
                <p:oleObj name="Equation" r:id="rId10" imgW="8125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0" y="4953000"/>
                        <a:ext cx="2220913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687" name="Group 31"/>
          <p:cNvGrpSpPr>
            <a:grpSpLocks/>
          </p:cNvGrpSpPr>
          <p:nvPr/>
        </p:nvGrpSpPr>
        <p:grpSpPr bwMode="auto">
          <a:xfrm>
            <a:off x="5562600" y="5181600"/>
            <a:ext cx="2209800" cy="762000"/>
            <a:chOff x="3552" y="3168"/>
            <a:chExt cx="1392" cy="480"/>
          </a:xfrm>
        </p:grpSpPr>
        <p:sp>
          <p:nvSpPr>
            <p:cNvPr id="70684" name="Rectangle 28"/>
            <p:cNvSpPr>
              <a:spLocks noChangeArrowheads="1"/>
            </p:cNvSpPr>
            <p:nvPr/>
          </p:nvSpPr>
          <p:spPr bwMode="auto">
            <a:xfrm>
              <a:off x="3552" y="3168"/>
              <a:ext cx="1392" cy="48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tIns="91440" bIns="91440" anchor="ctr">
              <a:spAutoFit/>
            </a:bodyPr>
            <a:lstStyle/>
            <a:p>
              <a:endParaRPr lang="en-US"/>
            </a:p>
          </p:txBody>
        </p:sp>
        <p:sp>
          <p:nvSpPr>
            <p:cNvPr id="70686" name="Text Box 30"/>
            <p:cNvSpPr txBox="1">
              <a:spLocks noChangeArrowheads="1"/>
            </p:cNvSpPr>
            <p:nvPr/>
          </p:nvSpPr>
          <p:spPr bwMode="auto">
            <a:xfrm>
              <a:off x="3648" y="3263"/>
              <a:ext cx="80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r>
                <a:rPr lang="en-US" altLang="en-US" dirty="0">
                  <a:solidFill>
                    <a:srgbClr val="FF0000"/>
                  </a:solidFill>
                </a:rPr>
                <a:t>L = </a:t>
              </a:r>
              <a:r>
                <a:rPr lang="en-US" altLang="en-US" dirty="0" smtClean="0">
                  <a:solidFill>
                    <a:srgbClr val="FF0000"/>
                  </a:solidFill>
                </a:rPr>
                <a:t>1.01 </a:t>
              </a:r>
              <a:r>
                <a:rPr lang="en-US" altLang="en-US" dirty="0">
                  <a:solidFill>
                    <a:srgbClr val="FF0000"/>
                  </a:solidFill>
                </a:rPr>
                <a:t>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4230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0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0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0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67000" y="1066800"/>
            <a:ext cx="5791200" cy="1600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/>
              <a:t>A visitor to a lighthouse wishes to determine the height of the tower. She ties a spool of thread to a small rock to make a simple pendulum, which she hangs down the center of a spiral staircase of the tower. The period of oscillation is 9.40 s. What is the height of the tower?</a:t>
            </a: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graphicFrame>
        <p:nvGraphicFramePr>
          <p:cNvPr id="4506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58651741"/>
              </p:ext>
            </p:extLst>
          </p:nvPr>
        </p:nvGraphicFramePr>
        <p:xfrm>
          <a:off x="3117850" y="2743200"/>
          <a:ext cx="4659313" cy="205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4" name="Equation" r:id="rId3" imgW="2133360" imgH="939600" progId="Equation.DSMT4">
                  <p:embed/>
                </p:oleObj>
              </mc:Choice>
              <mc:Fallback>
                <p:oleObj name="Equation" r:id="rId3" imgW="2133360" imgH="939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7850" y="2743200"/>
                        <a:ext cx="4659313" cy="205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1878013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4419600" y="5105400"/>
            <a:ext cx="25124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rgbClr val="FF0000"/>
                </a:solidFill>
              </a:rPr>
              <a:t>L = Height </a:t>
            </a:r>
            <a:r>
              <a:rPr lang="en-US" altLang="en-US" sz="2000" b="1">
                <a:solidFill>
                  <a:srgbClr val="FF0000"/>
                </a:solidFill>
              </a:rPr>
              <a:t>= </a:t>
            </a:r>
            <a:r>
              <a:rPr lang="en-US" altLang="en-US" sz="2000" b="1" smtClean="0">
                <a:solidFill>
                  <a:srgbClr val="FF0000"/>
                </a:solidFill>
              </a:rPr>
              <a:t>22.4 </a:t>
            </a:r>
            <a:r>
              <a:rPr lang="en-US" altLang="en-US" sz="2000" b="1" dirty="0">
                <a:solidFill>
                  <a:srgbClr val="FF0000"/>
                </a:solidFill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u="sng" dirty="0" smtClean="0"/>
              <a:t>Example</a:t>
            </a:r>
            <a:r>
              <a:rPr lang="en-US" altLang="en-US" sz="2800" dirty="0" smtClean="0"/>
              <a:t> </a:t>
            </a:r>
            <a:r>
              <a:rPr lang="en-US" altLang="en-US" sz="2800" dirty="0">
                <a:solidFill>
                  <a:schemeClr val="tx1"/>
                </a:solidFill>
              </a:rPr>
              <a:t>The suspended mass makes 30 complete oscillations in 15 s.  What is the period and frequency of the motion?</a:t>
            </a:r>
            <a:endParaRPr lang="en-US" altLang="en-US" sz="2800" u="sng" dirty="0"/>
          </a:p>
        </p:txBody>
      </p:sp>
      <p:grpSp>
        <p:nvGrpSpPr>
          <p:cNvPr id="59450" name="Group 58"/>
          <p:cNvGrpSpPr>
            <a:grpSpLocks/>
          </p:cNvGrpSpPr>
          <p:nvPr/>
        </p:nvGrpSpPr>
        <p:grpSpPr bwMode="auto">
          <a:xfrm>
            <a:off x="990600" y="1905000"/>
            <a:ext cx="2438400" cy="2895600"/>
            <a:chOff x="432" y="1152"/>
            <a:chExt cx="1536" cy="1824"/>
          </a:xfrm>
        </p:grpSpPr>
        <p:sp>
          <p:nvSpPr>
            <p:cNvPr id="59449" name="Rectangle 57"/>
            <p:cNvSpPr>
              <a:spLocks noChangeArrowheads="1"/>
            </p:cNvSpPr>
            <p:nvPr/>
          </p:nvSpPr>
          <p:spPr bwMode="auto">
            <a:xfrm>
              <a:off x="432" y="1152"/>
              <a:ext cx="1488" cy="1824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tIns="91440" bIns="91440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59396" name="Group 4"/>
            <p:cNvGrpSpPr>
              <a:grpSpLocks/>
            </p:cNvGrpSpPr>
            <p:nvPr/>
          </p:nvGrpSpPr>
          <p:grpSpPr bwMode="auto">
            <a:xfrm>
              <a:off x="672" y="1248"/>
              <a:ext cx="960" cy="1584"/>
              <a:chOff x="4320" y="1104"/>
              <a:chExt cx="1104" cy="1942"/>
            </a:xfrm>
          </p:grpSpPr>
          <p:sp>
            <p:nvSpPr>
              <p:cNvPr id="59397" name="Line 5"/>
              <p:cNvSpPr>
                <a:spLocks noChangeShapeType="1"/>
              </p:cNvSpPr>
              <p:nvPr/>
            </p:nvSpPr>
            <p:spPr bwMode="auto">
              <a:xfrm flipH="1">
                <a:off x="4770" y="2042"/>
                <a:ext cx="122" cy="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398" name="Line 6"/>
              <p:cNvSpPr>
                <a:spLocks noChangeShapeType="1"/>
              </p:cNvSpPr>
              <p:nvPr/>
            </p:nvSpPr>
            <p:spPr bwMode="auto">
              <a:xfrm flipH="1">
                <a:off x="4770" y="1238"/>
                <a:ext cx="122" cy="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399" name="AutoShape 7"/>
              <p:cNvSpPr>
                <a:spLocks noChangeArrowheads="1"/>
              </p:cNvSpPr>
              <p:nvPr/>
            </p:nvSpPr>
            <p:spPr bwMode="auto">
              <a:xfrm flipV="1">
                <a:off x="4770" y="1149"/>
                <a:ext cx="204" cy="134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00" name="Rectangle 8"/>
              <p:cNvSpPr>
                <a:spLocks noChangeArrowheads="1"/>
              </p:cNvSpPr>
              <p:nvPr/>
            </p:nvSpPr>
            <p:spPr bwMode="auto">
              <a:xfrm>
                <a:off x="4320" y="1104"/>
                <a:ext cx="1104" cy="13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alt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01" name="Line 9"/>
              <p:cNvSpPr>
                <a:spLocks noChangeShapeType="1"/>
              </p:cNvSpPr>
              <p:nvPr/>
            </p:nvSpPr>
            <p:spPr bwMode="auto">
              <a:xfrm>
                <a:off x="4770" y="1327"/>
                <a:ext cx="1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02" name="Line 10"/>
              <p:cNvSpPr>
                <a:spLocks noChangeShapeType="1"/>
              </p:cNvSpPr>
              <p:nvPr/>
            </p:nvSpPr>
            <p:spPr bwMode="auto">
              <a:xfrm>
                <a:off x="4770" y="1417"/>
                <a:ext cx="1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03" name="Line 11"/>
              <p:cNvSpPr>
                <a:spLocks noChangeShapeType="1"/>
              </p:cNvSpPr>
              <p:nvPr/>
            </p:nvSpPr>
            <p:spPr bwMode="auto">
              <a:xfrm>
                <a:off x="4770" y="1506"/>
                <a:ext cx="1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04" name="Line 12"/>
              <p:cNvSpPr>
                <a:spLocks noChangeShapeType="1"/>
              </p:cNvSpPr>
              <p:nvPr/>
            </p:nvSpPr>
            <p:spPr bwMode="auto">
              <a:xfrm>
                <a:off x="4770" y="1596"/>
                <a:ext cx="1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05" name="Line 13"/>
              <p:cNvSpPr>
                <a:spLocks noChangeShapeType="1"/>
              </p:cNvSpPr>
              <p:nvPr/>
            </p:nvSpPr>
            <p:spPr bwMode="auto">
              <a:xfrm>
                <a:off x="4770" y="1685"/>
                <a:ext cx="1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06" name="Line 14"/>
              <p:cNvSpPr>
                <a:spLocks noChangeShapeType="1"/>
              </p:cNvSpPr>
              <p:nvPr/>
            </p:nvSpPr>
            <p:spPr bwMode="auto">
              <a:xfrm>
                <a:off x="4770" y="1774"/>
                <a:ext cx="1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07" name="Line 15"/>
              <p:cNvSpPr>
                <a:spLocks noChangeShapeType="1"/>
              </p:cNvSpPr>
              <p:nvPr/>
            </p:nvSpPr>
            <p:spPr bwMode="auto">
              <a:xfrm>
                <a:off x="4770" y="1864"/>
                <a:ext cx="1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08" name="Line 16"/>
              <p:cNvSpPr>
                <a:spLocks noChangeShapeType="1"/>
              </p:cNvSpPr>
              <p:nvPr/>
            </p:nvSpPr>
            <p:spPr bwMode="auto">
              <a:xfrm>
                <a:off x="4770" y="1953"/>
                <a:ext cx="1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09" name="Line 17"/>
              <p:cNvSpPr>
                <a:spLocks noChangeShapeType="1"/>
              </p:cNvSpPr>
              <p:nvPr/>
            </p:nvSpPr>
            <p:spPr bwMode="auto">
              <a:xfrm>
                <a:off x="4770" y="2042"/>
                <a:ext cx="1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10" name="Line 18"/>
              <p:cNvSpPr>
                <a:spLocks noChangeShapeType="1"/>
              </p:cNvSpPr>
              <p:nvPr/>
            </p:nvSpPr>
            <p:spPr bwMode="auto">
              <a:xfrm flipH="1">
                <a:off x="4770" y="1953"/>
                <a:ext cx="163" cy="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11" name="Line 19"/>
              <p:cNvSpPr>
                <a:spLocks noChangeShapeType="1"/>
              </p:cNvSpPr>
              <p:nvPr/>
            </p:nvSpPr>
            <p:spPr bwMode="auto">
              <a:xfrm flipH="1">
                <a:off x="4770" y="1864"/>
                <a:ext cx="163" cy="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12" name="Line 20"/>
              <p:cNvSpPr>
                <a:spLocks noChangeShapeType="1"/>
              </p:cNvSpPr>
              <p:nvPr/>
            </p:nvSpPr>
            <p:spPr bwMode="auto">
              <a:xfrm flipH="1">
                <a:off x="4770" y="1774"/>
                <a:ext cx="163" cy="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13" name="Line 21"/>
              <p:cNvSpPr>
                <a:spLocks noChangeShapeType="1"/>
              </p:cNvSpPr>
              <p:nvPr/>
            </p:nvSpPr>
            <p:spPr bwMode="auto">
              <a:xfrm flipH="1">
                <a:off x="4770" y="1685"/>
                <a:ext cx="163" cy="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14" name="Line 22"/>
              <p:cNvSpPr>
                <a:spLocks noChangeShapeType="1"/>
              </p:cNvSpPr>
              <p:nvPr/>
            </p:nvSpPr>
            <p:spPr bwMode="auto">
              <a:xfrm flipH="1">
                <a:off x="4770" y="1596"/>
                <a:ext cx="163" cy="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15" name="Line 23"/>
              <p:cNvSpPr>
                <a:spLocks noChangeShapeType="1"/>
              </p:cNvSpPr>
              <p:nvPr/>
            </p:nvSpPr>
            <p:spPr bwMode="auto">
              <a:xfrm flipH="1">
                <a:off x="4770" y="1506"/>
                <a:ext cx="163" cy="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16" name="Line 24"/>
              <p:cNvSpPr>
                <a:spLocks noChangeShapeType="1"/>
              </p:cNvSpPr>
              <p:nvPr/>
            </p:nvSpPr>
            <p:spPr bwMode="auto">
              <a:xfrm flipH="1">
                <a:off x="4770" y="1417"/>
                <a:ext cx="163" cy="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17" name="Line 25"/>
              <p:cNvSpPr>
                <a:spLocks noChangeShapeType="1"/>
              </p:cNvSpPr>
              <p:nvPr/>
            </p:nvSpPr>
            <p:spPr bwMode="auto">
              <a:xfrm flipH="1">
                <a:off x="4770" y="1327"/>
                <a:ext cx="163" cy="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18" name="Rectangle 26"/>
              <p:cNvSpPr>
                <a:spLocks noChangeArrowheads="1"/>
              </p:cNvSpPr>
              <p:nvPr/>
            </p:nvSpPr>
            <p:spPr bwMode="auto">
              <a:xfrm>
                <a:off x="4647" y="2087"/>
                <a:ext cx="409" cy="313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19" name="Line 27"/>
              <p:cNvSpPr>
                <a:spLocks noChangeShapeType="1"/>
              </p:cNvSpPr>
              <p:nvPr/>
            </p:nvSpPr>
            <p:spPr bwMode="auto">
              <a:xfrm>
                <a:off x="4779" y="2430"/>
                <a:ext cx="1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20" name="Line 28"/>
              <p:cNvSpPr>
                <a:spLocks noChangeShapeType="1"/>
              </p:cNvSpPr>
              <p:nvPr/>
            </p:nvSpPr>
            <p:spPr bwMode="auto">
              <a:xfrm>
                <a:off x="4779" y="2519"/>
                <a:ext cx="1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21" name="Line 29"/>
              <p:cNvSpPr>
                <a:spLocks noChangeShapeType="1"/>
              </p:cNvSpPr>
              <p:nvPr/>
            </p:nvSpPr>
            <p:spPr bwMode="auto">
              <a:xfrm>
                <a:off x="4779" y="2609"/>
                <a:ext cx="1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22" name="Line 30"/>
              <p:cNvSpPr>
                <a:spLocks noChangeShapeType="1"/>
              </p:cNvSpPr>
              <p:nvPr/>
            </p:nvSpPr>
            <p:spPr bwMode="auto">
              <a:xfrm>
                <a:off x="4779" y="2698"/>
                <a:ext cx="1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23" name="Line 31"/>
              <p:cNvSpPr>
                <a:spLocks noChangeShapeType="1"/>
              </p:cNvSpPr>
              <p:nvPr/>
            </p:nvSpPr>
            <p:spPr bwMode="auto">
              <a:xfrm flipH="1">
                <a:off x="4779" y="2698"/>
                <a:ext cx="163" cy="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24" name="Line 32"/>
              <p:cNvSpPr>
                <a:spLocks noChangeShapeType="1"/>
              </p:cNvSpPr>
              <p:nvPr/>
            </p:nvSpPr>
            <p:spPr bwMode="auto">
              <a:xfrm flipH="1">
                <a:off x="4779" y="2609"/>
                <a:ext cx="163" cy="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25" name="Line 33"/>
              <p:cNvSpPr>
                <a:spLocks noChangeShapeType="1"/>
              </p:cNvSpPr>
              <p:nvPr/>
            </p:nvSpPr>
            <p:spPr bwMode="auto">
              <a:xfrm flipH="1">
                <a:off x="4779" y="2519"/>
                <a:ext cx="163" cy="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26" name="Line 34"/>
              <p:cNvSpPr>
                <a:spLocks noChangeShapeType="1"/>
              </p:cNvSpPr>
              <p:nvPr/>
            </p:nvSpPr>
            <p:spPr bwMode="auto">
              <a:xfrm flipH="1">
                <a:off x="4779" y="2430"/>
                <a:ext cx="163" cy="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59427" name="Group 35"/>
              <p:cNvGrpSpPr>
                <a:grpSpLocks/>
              </p:cNvGrpSpPr>
              <p:nvPr/>
            </p:nvGrpSpPr>
            <p:grpSpPr bwMode="auto">
              <a:xfrm>
                <a:off x="4656" y="2688"/>
                <a:ext cx="409" cy="358"/>
                <a:chOff x="4656" y="2787"/>
                <a:chExt cx="409" cy="358"/>
              </a:xfrm>
            </p:grpSpPr>
            <p:sp>
              <p:nvSpPr>
                <p:cNvPr id="59428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4779" y="2787"/>
                  <a:ext cx="122" cy="9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28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9429" name="Line 37"/>
                <p:cNvSpPr>
                  <a:spLocks noChangeShapeType="1"/>
                </p:cNvSpPr>
                <p:nvPr/>
              </p:nvSpPr>
              <p:spPr bwMode="auto">
                <a:xfrm>
                  <a:off x="4779" y="2787"/>
                  <a:ext cx="16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28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9430" name="Rectangle 38"/>
                <p:cNvSpPr>
                  <a:spLocks noChangeArrowheads="1"/>
                </p:cNvSpPr>
                <p:nvPr/>
              </p:nvSpPr>
              <p:spPr bwMode="auto">
                <a:xfrm>
                  <a:off x="4656" y="2832"/>
                  <a:ext cx="409" cy="31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28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59431" name="Group 39"/>
              <p:cNvGrpSpPr>
                <a:grpSpLocks/>
              </p:cNvGrpSpPr>
              <p:nvPr/>
            </p:nvGrpSpPr>
            <p:grpSpPr bwMode="auto">
              <a:xfrm>
                <a:off x="4656" y="1440"/>
                <a:ext cx="409" cy="358"/>
                <a:chOff x="4656" y="2787"/>
                <a:chExt cx="409" cy="358"/>
              </a:xfrm>
            </p:grpSpPr>
            <p:sp>
              <p:nvSpPr>
                <p:cNvPr id="59432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4779" y="2787"/>
                  <a:ext cx="122" cy="9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28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9433" name="Line 41"/>
                <p:cNvSpPr>
                  <a:spLocks noChangeShapeType="1"/>
                </p:cNvSpPr>
                <p:nvPr/>
              </p:nvSpPr>
              <p:spPr bwMode="auto">
                <a:xfrm>
                  <a:off x="4779" y="2787"/>
                  <a:ext cx="16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28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9434" name="Rectangle 42"/>
                <p:cNvSpPr>
                  <a:spLocks noChangeArrowheads="1"/>
                </p:cNvSpPr>
                <p:nvPr/>
              </p:nvSpPr>
              <p:spPr bwMode="auto">
                <a:xfrm>
                  <a:off x="4656" y="2832"/>
                  <a:ext cx="409" cy="31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28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59435" name="Line 43"/>
            <p:cNvSpPr>
              <a:spLocks noChangeShapeType="1"/>
            </p:cNvSpPr>
            <p:nvPr/>
          </p:nvSpPr>
          <p:spPr bwMode="auto">
            <a:xfrm flipV="1">
              <a:off x="816" y="172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9436" name="AutoShape 44"/>
            <p:cNvSpPr>
              <a:spLocks noChangeArrowheads="1"/>
            </p:cNvSpPr>
            <p:nvPr/>
          </p:nvSpPr>
          <p:spPr bwMode="auto">
            <a:xfrm>
              <a:off x="1488" y="1728"/>
              <a:ext cx="96" cy="336"/>
            </a:xfrm>
            <a:prstGeom prst="downArrow">
              <a:avLst>
                <a:gd name="adj1" fmla="val 50000"/>
                <a:gd name="adj2" fmla="val 87500"/>
              </a:avLst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9437" name="Line 45"/>
            <p:cNvSpPr>
              <a:spLocks noChangeShapeType="1"/>
            </p:cNvSpPr>
            <p:nvPr/>
          </p:nvSpPr>
          <p:spPr bwMode="auto">
            <a:xfrm>
              <a:off x="816" y="225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9438" name="AutoShape 46"/>
            <p:cNvSpPr>
              <a:spLocks noChangeArrowheads="1"/>
            </p:cNvSpPr>
            <p:nvPr/>
          </p:nvSpPr>
          <p:spPr bwMode="auto">
            <a:xfrm flipV="1">
              <a:off x="1488" y="2256"/>
              <a:ext cx="96" cy="336"/>
            </a:xfrm>
            <a:prstGeom prst="downArrow">
              <a:avLst>
                <a:gd name="adj1" fmla="val 50000"/>
                <a:gd name="adj2" fmla="val 87500"/>
              </a:avLst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9439" name="Text Box 47"/>
            <p:cNvSpPr txBox="1">
              <a:spLocks noChangeArrowheads="1"/>
            </p:cNvSpPr>
            <p:nvPr/>
          </p:nvSpPr>
          <p:spPr bwMode="auto">
            <a:xfrm>
              <a:off x="528" y="1968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800" i="1">
                  <a:solidFill>
                    <a:srgbClr val="FFFFFF"/>
                  </a:solidFill>
                  <a:latin typeface="Times New Roman" pitchFamily="18" charset="0"/>
                </a:rPr>
                <a:t>x</a:t>
              </a:r>
              <a:endParaRPr lang="en-US" altLang="en-US" sz="2400" i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9440" name="Text Box 48"/>
            <p:cNvSpPr txBox="1">
              <a:spLocks noChangeArrowheads="1"/>
            </p:cNvSpPr>
            <p:nvPr/>
          </p:nvSpPr>
          <p:spPr bwMode="auto">
            <a:xfrm>
              <a:off x="1632" y="1968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F</a:t>
              </a:r>
              <a:endParaRPr lang="en-US" alt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aphicFrame>
        <p:nvGraphicFramePr>
          <p:cNvPr id="59443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416028"/>
              </p:ext>
            </p:extLst>
          </p:nvPr>
        </p:nvGraphicFramePr>
        <p:xfrm>
          <a:off x="3657600" y="2133600"/>
          <a:ext cx="3975100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8" name="Equation" r:id="rId5" imgW="1396800" imgH="419040" progId="Equation.DSMT4">
                  <p:embed/>
                </p:oleObj>
              </mc:Choice>
              <mc:Fallback>
                <p:oleObj name="Equation" r:id="rId5" imgW="13968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133600"/>
                        <a:ext cx="3975100" cy="119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44" name="Text Box 52"/>
          <p:cNvSpPr txBox="1">
            <a:spLocks noChangeArrowheads="1"/>
          </p:cNvSpPr>
          <p:nvPr/>
        </p:nvSpPr>
        <p:spPr bwMode="auto">
          <a:xfrm>
            <a:off x="3810000" y="3512542"/>
            <a:ext cx="3505200" cy="615553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tIns="91440" bIns="9144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Period:   T = 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0.5 </a:t>
            </a: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</a:p>
        </p:txBody>
      </p:sp>
      <p:graphicFrame>
        <p:nvGraphicFramePr>
          <p:cNvPr id="59445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3581"/>
              </p:ext>
            </p:extLst>
          </p:nvPr>
        </p:nvGraphicFramePr>
        <p:xfrm>
          <a:off x="1422400" y="4953000"/>
          <a:ext cx="2411413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9" name="Equation" r:id="rId7" imgW="901440" imgH="393480" progId="Equation.DSMT4">
                  <p:embed/>
                </p:oleObj>
              </mc:Choice>
              <mc:Fallback>
                <p:oleObj name="Equation" r:id="rId7" imgW="901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4953000"/>
                        <a:ext cx="2411413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46" name="Text Box 54"/>
          <p:cNvSpPr txBox="1">
            <a:spLocks noChangeArrowheads="1"/>
          </p:cNvSpPr>
          <p:nvPr/>
        </p:nvSpPr>
        <p:spPr bwMode="auto">
          <a:xfrm>
            <a:off x="4267200" y="5265142"/>
            <a:ext cx="3962400" cy="615553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tIns="91440" bIns="9144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Frequency:   </a:t>
            </a:r>
            <a:r>
              <a:rPr lang="en-US" altLang="en-US" sz="2800" i="1" dirty="0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 = 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2 </a:t>
            </a: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Hz</a:t>
            </a:r>
          </a:p>
        </p:txBody>
      </p:sp>
      <p:sp>
        <p:nvSpPr>
          <p:cNvPr id="59448" name="Rectangle 56"/>
          <p:cNvSpPr>
            <a:spLocks noChangeArrowheads="1"/>
          </p:cNvSpPr>
          <p:nvPr/>
        </p:nvSpPr>
        <p:spPr bwMode="auto">
          <a:xfrm>
            <a:off x="3505200" y="4495800"/>
            <a:ext cx="4724400" cy="762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8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4156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94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9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 autoUpdateAnimBg="0" advAuto="0"/>
      <p:bldP spid="59444" grpId="0" animBg="1" autoUpdateAnimBg="0"/>
      <p:bldP spid="59446" grpId="0" animBg="1" autoUpdateAnimBg="0"/>
      <p:bldP spid="594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683765" cy="960668"/>
          </a:xfrm>
        </p:spPr>
        <p:txBody>
          <a:bodyPr/>
          <a:lstStyle/>
          <a:p>
            <a:r>
              <a:rPr lang="en-US" dirty="0" smtClean="0"/>
              <a:t>Spring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479094"/>
            <a:ext cx="8194222" cy="2833217"/>
          </a:xfrm>
        </p:spPr>
        <p:txBody>
          <a:bodyPr>
            <a:noAutofit/>
          </a:bodyPr>
          <a:lstStyle/>
          <a:p>
            <a:r>
              <a:rPr lang="en-US" altLang="en-US" sz="21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A spring is a device that stores potential energy</a:t>
            </a:r>
            <a:r>
              <a:rPr lang="en-US" altLang="en-US" sz="2100" dirty="0" smtClean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.  U</a:t>
            </a:r>
            <a:r>
              <a:rPr lang="en-US" altLang="en-US" sz="2100" baseline="-25000" dirty="0" smtClean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s</a:t>
            </a:r>
            <a:r>
              <a:rPr lang="en-US" altLang="en-US" sz="2100" dirty="0" smtClean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= ½ kx</a:t>
            </a:r>
            <a:r>
              <a:rPr lang="en-US" altLang="en-US" sz="2100" baseline="30000" dirty="0" smtClean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2</a:t>
            </a:r>
            <a:r>
              <a:rPr lang="en-US" altLang="en-US" sz="2100" dirty="0" smtClean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 </a:t>
            </a:r>
            <a:endParaRPr lang="en-US" altLang="en-US" sz="2100" dirty="0">
              <a:solidFill>
                <a:srgbClr val="0000FF"/>
              </a:solidFill>
              <a:latin typeface="Arial Black" pitchFamily="34" charset="0"/>
              <a:cs typeface="Times New Roman" pitchFamily="18" charset="0"/>
            </a:endParaRPr>
          </a:p>
          <a:p>
            <a:endParaRPr lang="en-US" altLang="en-US" sz="2100" dirty="0">
              <a:solidFill>
                <a:srgbClr val="0000FF"/>
              </a:solidFill>
              <a:latin typeface="Arial Black" pitchFamily="34" charset="0"/>
              <a:cs typeface="Times New Roman" pitchFamily="18" charset="0"/>
            </a:endParaRPr>
          </a:p>
          <a:p>
            <a:r>
              <a:rPr lang="en-US" altLang="en-US" sz="21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When a spring is stretched (or compressed), a force is applied through a distance which means work is done.</a:t>
            </a:r>
          </a:p>
          <a:p>
            <a:endParaRPr lang="en-US" altLang="en-US" sz="2100" dirty="0">
              <a:solidFill>
                <a:srgbClr val="0000FF"/>
              </a:solidFill>
              <a:latin typeface="Arial Black" pitchFamily="34" charset="0"/>
              <a:cs typeface="Times New Roman" pitchFamily="18" charset="0"/>
            </a:endParaRPr>
          </a:p>
          <a:p>
            <a:r>
              <a:rPr lang="en-US" altLang="en-US" sz="21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The work done goes to the spring in the form of potential energy .</a:t>
            </a:r>
          </a:p>
          <a:p>
            <a:pPr marL="0" indent="0">
              <a:buNone/>
            </a:pPr>
            <a:r>
              <a:rPr lang="en-US" altLang="en-US" sz="21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r>
              <a:rPr lang="en-US" altLang="en-US" sz="21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The spring force is a restoring force which, in bringing the spring back to its rest point, does work.</a:t>
            </a:r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72151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Hooke’s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r>
              <a:rPr lang="en-US" altLang="en-US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The formula for </a:t>
            </a:r>
            <a:r>
              <a:rPr lang="en-US" altLang="en-US" dirty="0" smtClean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spring force is:</a:t>
            </a:r>
          </a:p>
          <a:p>
            <a:r>
              <a:rPr lang="en-US" altLang="en-US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	F</a:t>
            </a:r>
            <a:r>
              <a:rPr lang="en-US" altLang="en-US" baseline="-300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S</a:t>
            </a:r>
            <a:r>
              <a:rPr lang="en-US" altLang="en-US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  =  </a:t>
            </a:r>
            <a:r>
              <a:rPr lang="en-US" altLang="en-US" dirty="0" err="1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kx</a:t>
            </a:r>
            <a:r>
              <a:rPr lang="en-US" altLang="en-US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	</a:t>
            </a:r>
            <a:r>
              <a:rPr lang="en-US" altLang="en-US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  <a:sym typeface="Wingdings" pitchFamily="2" charset="2"/>
              </a:rPr>
              <a:t></a:t>
            </a:r>
            <a:r>
              <a:rPr lang="en-US" altLang="en-US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  </a:t>
            </a:r>
            <a:r>
              <a:rPr lang="en-US" altLang="en-US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  <a:sym typeface="Wingdings" pitchFamily="2" charset="2"/>
              </a:rPr>
              <a:t>(Hooke’s Law</a:t>
            </a:r>
            <a:r>
              <a:rPr lang="en-US" altLang="en-US" dirty="0" smtClean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  <a:sym typeface="Wingdings" pitchFamily="2" charset="2"/>
              </a:rPr>
              <a:t>)</a:t>
            </a:r>
          </a:p>
          <a:p>
            <a:endParaRPr lang="en-US" altLang="en-US" dirty="0">
              <a:solidFill>
                <a:srgbClr val="0000FF"/>
              </a:solidFill>
              <a:latin typeface="Arial Black" pitchFamily="34" charset="0"/>
              <a:cs typeface="Times New Roman" pitchFamily="18" charset="0"/>
              <a:sym typeface="Wingdings" pitchFamily="2" charset="2"/>
            </a:endParaRPr>
          </a:p>
          <a:p>
            <a:endParaRPr lang="en-US" altLang="en-US" dirty="0" smtClean="0">
              <a:solidFill>
                <a:srgbClr val="0000FF"/>
              </a:solidFill>
              <a:latin typeface="Arial Black" pitchFamily="34" charset="0"/>
              <a:cs typeface="Times New Roman" pitchFamily="18" charset="0"/>
              <a:sym typeface="Wingdings" pitchFamily="2" charset="2"/>
            </a:endParaRPr>
          </a:p>
          <a:p>
            <a:endParaRPr lang="en-US" altLang="en-US" dirty="0">
              <a:solidFill>
                <a:srgbClr val="0000FF"/>
              </a:solidFill>
              <a:latin typeface="Arial Black" pitchFamily="34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  <a:sym typeface="Wingdings" pitchFamily="2" charset="2"/>
              </a:rPr>
              <a:t>Sometimes it is written </a:t>
            </a:r>
            <a:r>
              <a:rPr lang="en-US" altLang="en-US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F</a:t>
            </a:r>
            <a:r>
              <a:rPr lang="en-US" altLang="en-US" baseline="-300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S</a:t>
            </a:r>
            <a:r>
              <a:rPr lang="en-US" altLang="en-US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  =  </a:t>
            </a:r>
            <a:r>
              <a:rPr lang="en-US" altLang="en-US" dirty="0" smtClean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-</a:t>
            </a:r>
            <a:r>
              <a:rPr lang="en-US" altLang="en-US" dirty="0" err="1" smtClean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kx</a:t>
            </a:r>
            <a:endParaRPr lang="en-US" altLang="en-US" dirty="0">
              <a:solidFill>
                <a:srgbClr val="0000FF"/>
              </a:solidFill>
              <a:latin typeface="Arial Black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  <a:sym typeface="Wingdings" pitchFamily="2" charset="2"/>
              </a:rPr>
              <a:t>The negative just means the force is trying to getting spring back to its equilibrium position</a:t>
            </a:r>
            <a:endParaRPr lang="en-US" altLang="en-US" dirty="0">
              <a:solidFill>
                <a:srgbClr val="0000FF"/>
              </a:solidFill>
              <a:latin typeface="Arial Black" pitchFamily="34" charset="0"/>
              <a:sym typeface="Wingdings" pitchFamily="2" charset="2"/>
            </a:endParaRPr>
          </a:p>
          <a:p>
            <a:pPr eaLnBrk="0" hangingPunct="0"/>
            <a:endParaRPr lang="en-US" altLang="en-US" dirty="0">
              <a:solidFill>
                <a:srgbClr val="0000FF"/>
              </a:solidFill>
              <a:latin typeface="Arial Black" pitchFamily="34" charset="0"/>
              <a:cs typeface="Times New Roman" pitchFamily="18" charset="0"/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069552" y="2568159"/>
            <a:ext cx="500489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A" altLang="en-US" dirty="0" err="1">
                <a:solidFill>
                  <a:srgbClr val="0000FF"/>
                </a:solidFill>
                <a:latin typeface="Arial Black" pitchFamily="34" charset="0"/>
              </a:rPr>
              <a:t>Where</a:t>
            </a:r>
            <a:r>
              <a:rPr lang="fr-CA" altLang="en-US" dirty="0">
                <a:solidFill>
                  <a:srgbClr val="0000FF"/>
                </a:solidFill>
                <a:latin typeface="Arial Black" pitchFamily="34" charset="0"/>
              </a:rPr>
              <a:t>:  F</a:t>
            </a:r>
            <a:r>
              <a:rPr lang="fr-CA" altLang="en-US" baseline="-25000" dirty="0">
                <a:solidFill>
                  <a:srgbClr val="0000FF"/>
                </a:solidFill>
                <a:latin typeface="Arial Black" pitchFamily="34" charset="0"/>
              </a:rPr>
              <a:t>S</a:t>
            </a:r>
            <a:r>
              <a:rPr lang="fr-CA" altLang="en-US" dirty="0">
                <a:solidFill>
                  <a:srgbClr val="0000FF"/>
                </a:solidFill>
                <a:latin typeface="Arial Black" pitchFamily="34" charset="0"/>
              </a:rPr>
              <a:t> = the </a:t>
            </a:r>
            <a:r>
              <a:rPr lang="fr-CA" altLang="en-US" dirty="0" err="1">
                <a:solidFill>
                  <a:srgbClr val="0000FF"/>
                </a:solidFill>
                <a:latin typeface="Arial Black" pitchFamily="34" charset="0"/>
              </a:rPr>
              <a:t>spring</a:t>
            </a:r>
            <a:r>
              <a:rPr lang="fr-CA" altLang="en-US" dirty="0">
                <a:solidFill>
                  <a:srgbClr val="0000FF"/>
                </a:solidFill>
                <a:latin typeface="Arial Black" pitchFamily="34" charset="0"/>
              </a:rPr>
              <a:t> force (N)</a:t>
            </a:r>
          </a:p>
          <a:p>
            <a:r>
              <a:rPr lang="fr-CA" altLang="en-US" dirty="0">
                <a:solidFill>
                  <a:srgbClr val="0000FF"/>
                </a:solidFill>
                <a:latin typeface="Arial Black" pitchFamily="34" charset="0"/>
              </a:rPr>
              <a:t>               k = the </a:t>
            </a:r>
            <a:r>
              <a:rPr lang="fr-CA" altLang="en-US" dirty="0" err="1">
                <a:solidFill>
                  <a:srgbClr val="0000FF"/>
                </a:solidFill>
                <a:latin typeface="Arial Black" pitchFamily="34" charset="0"/>
              </a:rPr>
              <a:t>spring</a:t>
            </a:r>
            <a:r>
              <a:rPr lang="fr-CA" altLang="en-US" dirty="0">
                <a:solidFill>
                  <a:srgbClr val="0000FF"/>
                </a:solidFill>
                <a:latin typeface="Arial Black" pitchFamily="34" charset="0"/>
              </a:rPr>
              <a:t> constant (N/m)</a:t>
            </a:r>
          </a:p>
          <a:p>
            <a:r>
              <a:rPr lang="fr-CA" altLang="en-US" dirty="0">
                <a:solidFill>
                  <a:srgbClr val="0000FF"/>
                </a:solidFill>
                <a:latin typeface="Arial Black" pitchFamily="34" charset="0"/>
              </a:rPr>
              <a:t>               x = the </a:t>
            </a:r>
            <a:r>
              <a:rPr lang="fr-CA" altLang="en-US" dirty="0" err="1">
                <a:solidFill>
                  <a:srgbClr val="0000FF"/>
                </a:solidFill>
                <a:latin typeface="Arial Black" pitchFamily="34" charset="0"/>
              </a:rPr>
              <a:t>elongation</a:t>
            </a:r>
            <a:r>
              <a:rPr lang="fr-CA" altLang="en-US" dirty="0">
                <a:solidFill>
                  <a:srgbClr val="0000FF"/>
                </a:solidFill>
                <a:latin typeface="Arial Black" pitchFamily="34" charset="0"/>
              </a:rPr>
              <a:t> (m)</a:t>
            </a:r>
            <a:endParaRPr lang="en-US" altLang="en-US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18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14400"/>
            <a:ext cx="8458200" cy="1447800"/>
          </a:xfrm>
        </p:spPr>
        <p:txBody>
          <a:bodyPr/>
          <a:lstStyle/>
          <a:p>
            <a:pPr indent="0">
              <a:buFont typeface="Wingdings" pitchFamily="2" charset="2"/>
              <a:buNone/>
            </a:pPr>
            <a:r>
              <a:rPr lang="en-US" altLang="en-US" sz="2200" dirty="0"/>
              <a:t>A load of 50 N attached to a spring hanging vertically stretches the spring 5.0 cm. The spring is now placed horizontally on a table and stretched 11.0 cm. What force is required to stretch the spring this amount?</a:t>
            </a:r>
          </a:p>
        </p:txBody>
      </p:sp>
      <p:graphicFrame>
        <p:nvGraphicFramePr>
          <p:cNvPr id="1229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90600" y="2514600"/>
          <a:ext cx="2419350" cy="195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9" name="Equation" r:id="rId3" imgW="799920" imgH="647640" progId="Equation.DSMT4">
                  <p:embed/>
                </p:oleObj>
              </mc:Choice>
              <mc:Fallback>
                <p:oleObj name="Equation" r:id="rId3" imgW="799920" imgH="647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14600"/>
                        <a:ext cx="2419350" cy="19589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676400" y="3962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</a:rPr>
              <a:t>1000 N/m</a:t>
            </a:r>
          </a:p>
        </p:txBody>
      </p:sp>
      <p:graphicFrame>
        <p:nvGraphicFramePr>
          <p:cNvPr id="12296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191000" y="2514600"/>
          <a:ext cx="2895600" cy="181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" name="Equation" r:id="rId5" imgW="1091880" imgH="685800" progId="Equation.DSMT4">
                  <p:embed/>
                </p:oleObj>
              </mc:Choice>
              <mc:Fallback>
                <p:oleObj name="Equation" r:id="rId5" imgW="1091880" imgH="685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514600"/>
                        <a:ext cx="2895600" cy="18176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181600" y="3810000"/>
            <a:ext cx="998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66FF"/>
                </a:solidFill>
              </a:rPr>
              <a:t>110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122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Text Box 2"/>
          <p:cNvSpPr txBox="1">
            <a:spLocks noChangeArrowheads="1"/>
          </p:cNvSpPr>
          <p:nvPr/>
        </p:nvSpPr>
        <p:spPr bwMode="auto">
          <a:xfrm>
            <a:off x="762000" y="434339"/>
            <a:ext cx="1351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 dirty="0">
                <a:solidFill>
                  <a:srgbClr val="0066FF"/>
                </a:solidFill>
                <a:latin typeface="Arial Black" pitchFamily="34" charset="0"/>
              </a:rPr>
              <a:t>Example </a:t>
            </a:r>
          </a:p>
        </p:txBody>
      </p:sp>
      <p:sp>
        <p:nvSpPr>
          <p:cNvPr id="458755" name="Rectangle 3"/>
          <p:cNvSpPr>
            <a:spLocks noChangeArrowheads="1"/>
          </p:cNvSpPr>
          <p:nvPr/>
        </p:nvSpPr>
        <p:spPr bwMode="auto">
          <a:xfrm>
            <a:off x="914400" y="803671"/>
            <a:ext cx="1618060" cy="55960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8756" name="Rectangle 4"/>
          <p:cNvSpPr>
            <a:spLocks noChangeArrowheads="1"/>
          </p:cNvSpPr>
          <p:nvPr/>
        </p:nvSpPr>
        <p:spPr bwMode="auto">
          <a:xfrm>
            <a:off x="381000" y="1226907"/>
            <a:ext cx="521456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dirty="0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A spring is fixed along an inclined plane</a:t>
            </a:r>
          </a:p>
          <a:p>
            <a:r>
              <a:rPr lang="en-US" altLang="en-US" dirty="0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whose angle of incline is 30</a:t>
            </a:r>
            <a:r>
              <a:rPr lang="en-US" altLang="en-US" baseline="30000" dirty="0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o</a:t>
            </a:r>
            <a:r>
              <a:rPr lang="en-US" altLang="en-US" dirty="0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.  A 12 kg</a:t>
            </a:r>
          </a:p>
          <a:p>
            <a:r>
              <a:rPr lang="en-US" altLang="en-US" dirty="0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block is attached to the spring thereby</a:t>
            </a:r>
          </a:p>
          <a:p>
            <a:r>
              <a:rPr lang="en-US" altLang="en-US" dirty="0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Stretching it 15 cm.</a:t>
            </a:r>
          </a:p>
          <a:p>
            <a:endParaRPr lang="en-US" altLang="en-US" sz="600" dirty="0">
              <a:solidFill>
                <a:srgbClr val="000000"/>
              </a:solidFill>
              <a:latin typeface="Arial Black" pitchFamily="34" charset="0"/>
              <a:cs typeface="Times New Roman" pitchFamily="18" charset="0"/>
            </a:endParaRPr>
          </a:p>
          <a:p>
            <a:r>
              <a:rPr lang="en-US" altLang="en-US" dirty="0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Find the spring constant of this spring.</a:t>
            </a:r>
          </a:p>
        </p:txBody>
      </p:sp>
      <p:pic>
        <p:nvPicPr>
          <p:cNvPr id="458764" name="Picture 12" descr="Graphic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226907"/>
            <a:ext cx="2571750" cy="1884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27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8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8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87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8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8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58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58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4" grpId="0"/>
      <p:bldP spid="458755" grpId="0" animBg="1"/>
      <p:bldP spid="4587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Position graph of a spring</a:t>
            </a:r>
            <a:endParaRPr lang="en-US" altLang="en-US" dirty="0"/>
          </a:p>
        </p:txBody>
      </p:sp>
      <p:pic>
        <p:nvPicPr>
          <p:cNvPr id="57346" name="Picture 2" descr="Mass on a Spring traces out a sine wa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19400"/>
            <a:ext cx="669621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524000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en-US" altLang="en-US" sz="3600" kern="0" dirty="0" smtClean="0"/>
              <a:t>When you graph the motion of a spring, it is a sine function</a:t>
            </a:r>
            <a:endParaRPr lang="en-US" altLang="en-US" sz="3600" kern="0" dirty="0"/>
          </a:p>
        </p:txBody>
      </p:sp>
      <p:sp>
        <p:nvSpPr>
          <p:cNvPr id="2" name="Rectangle 1"/>
          <p:cNvSpPr/>
          <p:nvPr/>
        </p:nvSpPr>
        <p:spPr>
          <a:xfrm>
            <a:off x="533400" y="5486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http://www.animations.physics.unsw.edu.au//jw/SHM.htm#projection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https://physicsfootnotes.com/gifs/sand-pendulum-shm/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www.businessinsider.com/dropped-slinky-physics-google-science-fair-2015-9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495978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resenting A Technical Report - Dale Carnegie Training (R)">
  <a:themeElements>
    <a:clrScheme name="Presenting A Technical Report - Dale Carnegie Training (R) 1">
      <a:dk1>
        <a:srgbClr val="4D4D4D"/>
      </a:dk1>
      <a:lt1>
        <a:srgbClr val="FFFFFF"/>
      </a:lt1>
      <a:dk2>
        <a:srgbClr val="006666"/>
      </a:dk2>
      <a:lt2>
        <a:srgbClr val="CC9900"/>
      </a:lt2>
      <a:accent1>
        <a:srgbClr val="CC9900"/>
      </a:accent1>
      <a:accent2>
        <a:srgbClr val="800000"/>
      </a:accent2>
      <a:accent3>
        <a:srgbClr val="AAB8B8"/>
      </a:accent3>
      <a:accent4>
        <a:srgbClr val="DADADA"/>
      </a:accent4>
      <a:accent5>
        <a:srgbClr val="E2CAAA"/>
      </a:accent5>
      <a:accent6>
        <a:srgbClr val="730000"/>
      </a:accent6>
      <a:hlink>
        <a:srgbClr val="C0C0C0"/>
      </a:hlink>
      <a:folHlink>
        <a:srgbClr val="969696"/>
      </a:folHlink>
    </a:clrScheme>
    <a:fontScheme name="Presenting A Technical Report - Dale Carnegie Training (R)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91440" rIns="91440" bIns="9144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91440" rIns="91440" bIns="9144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ing A Technical Report - Dale Carnegie Training (R) 1">
        <a:dk1>
          <a:srgbClr val="4D4D4D"/>
        </a:dk1>
        <a:lt1>
          <a:srgbClr val="FFFFFF"/>
        </a:lt1>
        <a:dk2>
          <a:srgbClr val="006666"/>
        </a:dk2>
        <a:lt2>
          <a:srgbClr val="CC9900"/>
        </a:lt2>
        <a:accent1>
          <a:srgbClr val="CC9900"/>
        </a:accent1>
        <a:accent2>
          <a:srgbClr val="800000"/>
        </a:accent2>
        <a:accent3>
          <a:srgbClr val="AAB8B8"/>
        </a:accent3>
        <a:accent4>
          <a:srgbClr val="DADADA"/>
        </a:accent4>
        <a:accent5>
          <a:srgbClr val="E2CAAA"/>
        </a:accent5>
        <a:accent6>
          <a:srgbClr val="730000"/>
        </a:accent6>
        <a:hlink>
          <a:srgbClr val="C0C0C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ing A Technical Report - Dale Carnegie Training (R) 2">
        <a:dk1>
          <a:srgbClr val="010000"/>
        </a:dk1>
        <a:lt1>
          <a:srgbClr val="C0C0C0"/>
        </a:lt1>
        <a:dk2>
          <a:srgbClr val="010000"/>
        </a:dk2>
        <a:lt2>
          <a:srgbClr val="C0C0C0"/>
        </a:lt2>
        <a:accent1>
          <a:srgbClr val="969696"/>
        </a:accent1>
        <a:accent2>
          <a:srgbClr val="000000"/>
        </a:accent2>
        <a:accent3>
          <a:srgbClr val="DCDCDC"/>
        </a:accent3>
        <a:accent4>
          <a:srgbClr val="010000"/>
        </a:accent4>
        <a:accent5>
          <a:srgbClr val="C9C9C9"/>
        </a:accent5>
        <a:accent6>
          <a:srgbClr val="0000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ing A Technical Report - Dale Carnegie Training (R) 3">
        <a:dk1>
          <a:srgbClr val="4D4D4D"/>
        </a:dk1>
        <a:lt1>
          <a:srgbClr val="99CCFF"/>
        </a:lt1>
        <a:dk2>
          <a:srgbClr val="4D4D4D"/>
        </a:dk2>
        <a:lt2>
          <a:srgbClr val="000000"/>
        </a:lt2>
        <a:accent1>
          <a:srgbClr val="990099"/>
        </a:accent1>
        <a:accent2>
          <a:srgbClr val="FFCC00"/>
        </a:accent2>
        <a:accent3>
          <a:srgbClr val="CAE2FF"/>
        </a:accent3>
        <a:accent4>
          <a:srgbClr val="404040"/>
        </a:accent4>
        <a:accent5>
          <a:srgbClr val="CAAACA"/>
        </a:accent5>
        <a:accent6>
          <a:srgbClr val="E7B9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ing A Technical Report - Dale Carnegie Training (R) 4">
        <a:dk1>
          <a:srgbClr val="000000"/>
        </a:dk1>
        <a:lt1>
          <a:srgbClr val="FFFF00"/>
        </a:lt1>
        <a:dk2>
          <a:srgbClr val="000066"/>
        </a:dk2>
        <a:lt2>
          <a:srgbClr val="99CC00"/>
        </a:lt2>
        <a:accent1>
          <a:srgbClr val="99CC00"/>
        </a:accent1>
        <a:accent2>
          <a:srgbClr val="FFFF00"/>
        </a:accent2>
        <a:accent3>
          <a:srgbClr val="AAAAB8"/>
        </a:accent3>
        <a:accent4>
          <a:srgbClr val="DADA00"/>
        </a:accent4>
        <a:accent5>
          <a:srgbClr val="CAE2AA"/>
        </a:accent5>
        <a:accent6>
          <a:srgbClr val="E7E700"/>
        </a:accent6>
        <a:hlink>
          <a:srgbClr val="9999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ing A Technical Report - Dale Carnegie Training (R) 5">
        <a:dk1>
          <a:srgbClr val="969696"/>
        </a:dk1>
        <a:lt1>
          <a:srgbClr val="FFCC00"/>
        </a:lt1>
        <a:dk2>
          <a:srgbClr val="FF6600"/>
        </a:dk2>
        <a:lt2>
          <a:srgbClr val="009900"/>
        </a:lt2>
        <a:accent1>
          <a:srgbClr val="FFCC00"/>
        </a:accent1>
        <a:accent2>
          <a:srgbClr val="009900"/>
        </a:accent2>
        <a:accent3>
          <a:srgbClr val="FFB8AA"/>
        </a:accent3>
        <a:accent4>
          <a:srgbClr val="DAAE00"/>
        </a:accent4>
        <a:accent5>
          <a:srgbClr val="FFE2AA"/>
        </a:accent5>
        <a:accent6>
          <a:srgbClr val="008A00"/>
        </a:accent6>
        <a:hlink>
          <a:srgbClr val="FFFFFF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ing A Technical Report - Dale Carnegie Training (R) 6">
        <a:dk1>
          <a:srgbClr val="000000"/>
        </a:dk1>
        <a:lt1>
          <a:srgbClr val="FFCC00"/>
        </a:lt1>
        <a:dk2>
          <a:srgbClr val="336600"/>
        </a:dk2>
        <a:lt2>
          <a:srgbClr val="969696"/>
        </a:lt2>
        <a:accent1>
          <a:srgbClr val="336600"/>
        </a:accent1>
        <a:accent2>
          <a:srgbClr val="CCCC00"/>
        </a:accent2>
        <a:accent3>
          <a:srgbClr val="FFE2AA"/>
        </a:accent3>
        <a:accent4>
          <a:srgbClr val="000000"/>
        </a:accent4>
        <a:accent5>
          <a:srgbClr val="ADB8AA"/>
        </a:accent5>
        <a:accent6>
          <a:srgbClr val="B9B900"/>
        </a:accent6>
        <a:hlink>
          <a:srgbClr val="FFFFFF"/>
        </a:hlink>
        <a:folHlink>
          <a:srgbClr val="FFFF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ing A Technical Report - Dale Carnegie Training (R) 7">
        <a:dk1>
          <a:srgbClr val="010000"/>
        </a:dk1>
        <a:lt1>
          <a:srgbClr val="99CCFF"/>
        </a:lt1>
        <a:dk2>
          <a:srgbClr val="666633"/>
        </a:dk2>
        <a:lt2>
          <a:srgbClr val="969696"/>
        </a:lt2>
        <a:accent1>
          <a:srgbClr val="666633"/>
        </a:accent1>
        <a:accent2>
          <a:srgbClr val="FFCC00"/>
        </a:accent2>
        <a:accent3>
          <a:srgbClr val="CAE2FF"/>
        </a:accent3>
        <a:accent4>
          <a:srgbClr val="010000"/>
        </a:accent4>
        <a:accent5>
          <a:srgbClr val="B8B8AD"/>
        </a:accent5>
        <a:accent6>
          <a:srgbClr val="E7B900"/>
        </a:accent6>
        <a:hlink>
          <a:srgbClr val="FFFF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ing A Technical Report - Dale Carnegie Training (R) 8">
        <a:dk1>
          <a:srgbClr val="9900CC"/>
        </a:dk1>
        <a:lt1>
          <a:srgbClr val="FFCC00"/>
        </a:lt1>
        <a:dk2>
          <a:srgbClr val="FF3300"/>
        </a:dk2>
        <a:lt2>
          <a:srgbClr val="969696"/>
        </a:lt2>
        <a:accent1>
          <a:srgbClr val="FF3300"/>
        </a:accent1>
        <a:accent2>
          <a:srgbClr val="FFCC00"/>
        </a:accent2>
        <a:accent3>
          <a:srgbClr val="FFE2AA"/>
        </a:accent3>
        <a:accent4>
          <a:srgbClr val="8200AE"/>
        </a:accent4>
        <a:accent5>
          <a:srgbClr val="FFADAA"/>
        </a:accent5>
        <a:accent6>
          <a:srgbClr val="E7B900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2890</TotalTime>
  <Words>953</Words>
  <Application>Microsoft Office PowerPoint</Application>
  <PresentationFormat>On-screen Show (4:3)</PresentationFormat>
  <Paragraphs>112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6" baseType="lpstr">
      <vt:lpstr>Arial</vt:lpstr>
      <vt:lpstr>Arial Black</vt:lpstr>
      <vt:lpstr>Garamond</vt:lpstr>
      <vt:lpstr>Symbol</vt:lpstr>
      <vt:lpstr>Tahoma</vt:lpstr>
      <vt:lpstr>Times New Roman</vt:lpstr>
      <vt:lpstr>Wingdings</vt:lpstr>
      <vt:lpstr>Edge</vt:lpstr>
      <vt:lpstr>iRespondQuestionMaster</vt:lpstr>
      <vt:lpstr>iRespondGraphMaster</vt:lpstr>
      <vt:lpstr>Presenting A Technical Report - Dale Carnegie Training (R)</vt:lpstr>
      <vt:lpstr>Equation</vt:lpstr>
      <vt:lpstr>Paint Shop Pro Image</vt:lpstr>
      <vt:lpstr>Simple Harmonic Motion</vt:lpstr>
      <vt:lpstr>Simple Harmonic Motion</vt:lpstr>
      <vt:lpstr>Example The suspended mass makes 30 complete oscillations in 15 s.  What is the period and frequency of the motion?</vt:lpstr>
      <vt:lpstr>Spring Properties</vt:lpstr>
      <vt:lpstr>Hooke’s Law</vt:lpstr>
      <vt:lpstr>Example</vt:lpstr>
      <vt:lpstr>PowerPoint Presentation</vt:lpstr>
      <vt:lpstr>Position graph of a spring</vt:lpstr>
      <vt:lpstr>PowerPoint Presentation</vt:lpstr>
      <vt:lpstr>Position time graph for SHM</vt:lpstr>
      <vt:lpstr>SHM and Uniform Circular Motion</vt:lpstr>
      <vt:lpstr>Period of a spring</vt:lpstr>
      <vt:lpstr>Example</vt:lpstr>
      <vt:lpstr>Velocity in SHM</vt:lpstr>
      <vt:lpstr>Acceleration in SHM</vt:lpstr>
      <vt:lpstr>Example A 2-kg mass hangs at the end of a spring whose constant is k = 400 N/m. The mass is displaced a distance of 12 cm and released.  What is the acceleration at the instant the displacement is x = +7 cm?</vt:lpstr>
      <vt:lpstr>Example</vt:lpstr>
      <vt:lpstr>Pendulums</vt:lpstr>
      <vt:lpstr>Pendulums</vt:lpstr>
      <vt:lpstr>Pendulums</vt:lpstr>
      <vt:lpstr>Pendulums</vt:lpstr>
      <vt:lpstr>Example   What must be the length of a simple pendulum for a clock which has a period of two seconds (tick-tock)?</vt:lpstr>
      <vt:lpstr>Example</vt:lpstr>
    </vt:vector>
  </TitlesOfParts>
  <Company>OCPS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Harmonic Motion</dc:title>
  <dc:creator>Kenneth Bowles</dc:creator>
  <cp:lastModifiedBy>Susan Ryan</cp:lastModifiedBy>
  <cp:revision>52</cp:revision>
  <dcterms:created xsi:type="dcterms:W3CDTF">2008-10-11T15:26:32Z</dcterms:created>
  <dcterms:modified xsi:type="dcterms:W3CDTF">2018-03-29T12:55:32Z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AutoReflect">
    <vt:bool>false</vt:bool>
  </property>
  <property fmtid="{D5CDD505-2E9C-101B-9397-08002B2CF9AE}" pid="4" name="KeepGraph">
    <vt:bool>false</vt:bool>
  </property>
</Properties>
</file>