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78" r:id="rId6"/>
    <p:sldId id="279" r:id="rId7"/>
    <p:sldId id="283" r:id="rId8"/>
    <p:sldId id="262" r:id="rId9"/>
    <p:sldId id="263" r:id="rId10"/>
    <p:sldId id="264" r:id="rId11"/>
    <p:sldId id="266" r:id="rId12"/>
    <p:sldId id="267" r:id="rId13"/>
    <p:sldId id="280" r:id="rId14"/>
    <p:sldId id="281" r:id="rId1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0C76F-5D3B-48E9-B0CC-35DA2EE5172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95627-23D5-410A-A9CE-019DFB6B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39DA-C0F4-4394-BC51-B7F328BD8ECA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290"/>
            <a:ext cx="5486400" cy="36223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C61F5-CADF-4A3B-9760-A9E986B04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3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1" y="4369793"/>
            <a:ext cx="5486399" cy="41398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506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1" y="4369793"/>
            <a:ext cx="5486399" cy="41398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9001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28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68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64591D-DEE1-46FF-99E5-AE0CBC1E28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3C635-1203-4308-9ED6-1172FE661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34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06CAA-00E2-4A7E-94DF-CF7C08B8F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11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BDEF0B-04EC-4A74-ACD9-3274F85696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7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91B30F-4B35-41D3-9C1E-08911FC72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24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BD15A-C2C5-4049-A90A-437D27D9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49D47-FEF7-411E-80DD-0238C4470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94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2A31-CBBD-4411-B4B4-036609F63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7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D92DF-6F51-494C-A28F-6BF867304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73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60C0C-2056-429C-916E-0D4E822F8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2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0709F-B05C-4D3C-9B37-AD2919CF0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14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74460-566B-46E7-978F-1D6BA1676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14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B9B1-B668-4C15-97F2-7F08F8268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5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22320D69-A896-4261-9539-B76A21A77B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Harmonic Motion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AP Physics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9248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b="1" dirty="0"/>
              <a:t>A spring is hanging from the ceiling. You know that if you elongate the spring by 3.0 meters, it will take 330 N of force to hold it at that position: The spring is then hung and a 5.0-kg mass is attached. The system is allowed to reach equilibrium; then displaced an additional 1.5 meters and released. Calculate </a:t>
            </a:r>
            <a:r>
              <a:rPr lang="en-US" altLang="en-US" sz="2200" b="1" dirty="0" smtClean="0"/>
              <a:t>the amplitude, frequency, and period:</a:t>
            </a:r>
            <a:endParaRPr lang="en-US" altLang="en-US" sz="2200" b="1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69925" y="316071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Amplitude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69925" y="4456113"/>
            <a:ext cx="258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Frequency and Period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86000" y="3200400"/>
            <a:ext cx="353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Stated in the question as 1.5 m</a:t>
            </a:r>
          </a:p>
        </p:txBody>
      </p:sp>
      <p:graphicFrame>
        <p:nvGraphicFramePr>
          <p:cNvPr id="20488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3657600"/>
          <a:ext cx="209391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1002960" imgH="1206360" progId="Equation.DSMT4">
                  <p:embed/>
                </p:oleObj>
              </mc:Choice>
              <mc:Fallback>
                <p:oleObj name="Equation" r:id="rId3" imgW="1002960" imgH="1206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209391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003925" y="4684713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0.75 Hz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003925" y="55229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1.34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91" grpId="0"/>
      <p:bldP spid="204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8153400" cy="21336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 b="1" dirty="0"/>
              <a:t>A spring is hanging from the ceiling. You know that if you elongate the spring by 3.0 meters, it will take 330 N of force to hold it at that position: The spring is then hung and a 5.0-kg mass is attached. The system is allowed to reach equilibrium; then displaced an additional 1.5 meters and released. Calculate </a:t>
            </a:r>
            <a:r>
              <a:rPr lang="en-US" altLang="en-US" sz="2200" b="1" dirty="0" smtClean="0"/>
              <a:t>the total energy and maximum velocity:</a:t>
            </a:r>
            <a:endParaRPr lang="en-US" altLang="en-US" sz="2200" b="1" dirty="0"/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52800" y="3048000"/>
          <a:ext cx="28956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3" imgW="1333440" imgH="609480" progId="Equation.DSMT4">
                  <p:embed/>
                </p:oleObj>
              </mc:Choice>
              <mc:Fallback>
                <p:oleObj name="Equation" r:id="rId3" imgW="1333440" imgH="609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289560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22325" y="3313113"/>
            <a:ext cx="156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Total Energy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22325" y="4608513"/>
            <a:ext cx="215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Maximum velocity</a:t>
            </a:r>
          </a:p>
        </p:txBody>
      </p:sp>
      <p:graphicFrame>
        <p:nvGraphicFramePr>
          <p:cNvPr id="23561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0400" y="4572000"/>
          <a:ext cx="35369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Equation" r:id="rId5" imgW="1333440" imgH="203040" progId="Equation.DSMT4">
                  <p:embed/>
                </p:oleObj>
              </mc:Choice>
              <mc:Fallback>
                <p:oleObj name="Equation" r:id="rId5" imgW="133344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72000"/>
                        <a:ext cx="35369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156325" y="38465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123.75 J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765925" y="46085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7.05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63" grpId="0"/>
      <p:bldP spid="235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3692989"/>
            <a:ext cx="432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Position of mass at maximum velocity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3250" y="4225129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Maximum acceleration of the mass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45592" y="5308599"/>
            <a:ext cx="480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Position of mass at maximum acceleration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891278" y="3713859"/>
            <a:ext cx="307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At the equilibrium position</a:t>
            </a:r>
          </a:p>
        </p:txBody>
      </p:sp>
      <p:graphicFrame>
        <p:nvGraphicFramePr>
          <p:cNvPr id="26632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108138"/>
              </p:ext>
            </p:extLst>
          </p:nvPr>
        </p:nvGraphicFramePr>
        <p:xfrm>
          <a:off x="1143000" y="4643436"/>
          <a:ext cx="3810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3" imgW="1460160" imgH="228600" progId="Equation.DSMT4">
                  <p:embed/>
                </p:oleObj>
              </mc:Choice>
              <mc:Fallback>
                <p:oleObj name="Equation" r:id="rId3" imgW="146016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43436"/>
                        <a:ext cx="3810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949952" y="4745736"/>
            <a:ext cx="153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33.135 m/s/s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857750" y="5675312"/>
            <a:ext cx="340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At maximum amplitude, 1.5 m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28600" y="813148"/>
            <a:ext cx="8153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200" b="1" dirty="0"/>
              <a:t>A spring is hanging from the ceiling. You know that if you elongate the spring by 3.0 meters, it will take 330 N of force to hold it at that position: The spring is then hung and a 5.0-kg mass is attached. The system is allowed to reach equilibrium; then displaced an additional 1.5 meters and released. Calculate </a:t>
            </a:r>
            <a:r>
              <a:rPr lang="en-US" altLang="en-US" sz="2200" b="1" dirty="0" smtClean="0"/>
              <a:t>the position of max velocity, maximum acceleration, position of max acceleration: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  <p:bldP spid="26634" grpId="0"/>
      <p:bldP spid="266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Example </a:t>
            </a:r>
            <a:r>
              <a:rPr lang="en" dirty="0" smtClean="0"/>
              <a:t>– simple pendulum</a:t>
            </a:r>
            <a:endParaRPr lang="en" dirty="0"/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/>
              <a:t>A simple pendulum 4 m long swings with an amplitude of 0.20 m. 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AutoNum type="alphaLcPeriod"/>
            </a:pPr>
            <a:r>
              <a:rPr lang="en" dirty="0"/>
              <a:t>Compute the (i) period and (ii) frequency of that pendulum.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/>
              <a:t>		</a:t>
            </a:r>
            <a:r>
              <a:rPr lang="en" sz="2400" dirty="0">
                <a:solidFill>
                  <a:srgbClr val="FF0000"/>
                </a:solidFill>
              </a:rPr>
              <a:t>T = 2π*sqrt(L/g) = 4.01s; 	f=1/T = 0.249Hz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AutoNum type="alphaLcPeriod"/>
            </a:pPr>
            <a:r>
              <a:rPr lang="en" dirty="0"/>
              <a:t>Compute the linear velocity of that pendulum at its lowest point.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dirty="0"/>
              <a:t>		</a:t>
            </a:r>
            <a:r>
              <a:rPr lang="en" sz="2400" dirty="0">
                <a:solidFill>
                  <a:srgbClr val="FF0000"/>
                </a:solidFill>
              </a:rPr>
              <a:t>V</a:t>
            </a:r>
            <a:r>
              <a:rPr lang="en" sz="2400" baseline="-25000" dirty="0">
                <a:solidFill>
                  <a:srgbClr val="FF0000"/>
                </a:solidFill>
              </a:rPr>
              <a:t>max</a:t>
            </a:r>
            <a:r>
              <a:rPr lang="en" sz="2400" dirty="0">
                <a:solidFill>
                  <a:srgbClr val="FF0000"/>
                </a:solidFill>
              </a:rPr>
              <a:t>=ωA = sqrt(g/L)A = 0.313m/s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28960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Example – physical pendulum</a:t>
            </a:r>
            <a:endParaRPr lang="en" dirty="0"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A thin uniform rod of length L and mass M is pivoted about an axis through the rod at a distance of L/4 from one end.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AutoNum type="alphaLcPeriod"/>
            </a:pPr>
            <a:r>
              <a:rPr lang="en" sz="1800" dirty="0"/>
              <a:t>Find the moment of inertia of the rod in terms of M and L.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	</a:t>
            </a:r>
            <a:r>
              <a:rPr lang="en" sz="1800" dirty="0">
                <a:solidFill>
                  <a:srgbClr val="FF0000"/>
                </a:solidFill>
              </a:rPr>
              <a:t>I = I</a:t>
            </a:r>
            <a:r>
              <a:rPr lang="en" sz="1800" baseline="-25000" dirty="0">
                <a:solidFill>
                  <a:srgbClr val="FF0000"/>
                </a:solidFill>
              </a:rPr>
              <a:t>cm</a:t>
            </a:r>
            <a:r>
              <a:rPr lang="en" sz="1800" dirty="0">
                <a:solidFill>
                  <a:srgbClr val="FF0000"/>
                </a:solidFill>
              </a:rPr>
              <a:t> + md</a:t>
            </a:r>
            <a:r>
              <a:rPr lang="en" sz="1800" baseline="30000" dirty="0">
                <a:solidFill>
                  <a:srgbClr val="FF0000"/>
                </a:solidFill>
              </a:rPr>
              <a:t>2</a:t>
            </a:r>
            <a:r>
              <a:rPr lang="en" sz="1800" dirty="0">
                <a:solidFill>
                  <a:srgbClr val="FF0000"/>
                </a:solidFill>
              </a:rPr>
              <a:t> = mL</a:t>
            </a:r>
            <a:r>
              <a:rPr lang="en" sz="1800" baseline="30000" dirty="0">
                <a:solidFill>
                  <a:srgbClr val="FF0000"/>
                </a:solidFill>
              </a:rPr>
              <a:t>2</a:t>
            </a:r>
            <a:r>
              <a:rPr lang="en" sz="1800" dirty="0">
                <a:solidFill>
                  <a:srgbClr val="FF0000"/>
                </a:solidFill>
              </a:rPr>
              <a:t>/12 + m(L/4)</a:t>
            </a:r>
            <a:r>
              <a:rPr lang="en" sz="1800" baseline="30000" dirty="0">
                <a:solidFill>
                  <a:srgbClr val="FF0000"/>
                </a:solidFill>
              </a:rPr>
              <a:t>2</a:t>
            </a:r>
            <a:r>
              <a:rPr lang="en" sz="1800" dirty="0">
                <a:solidFill>
                  <a:srgbClr val="FF0000"/>
                </a:solidFill>
              </a:rPr>
              <a:t> = 7mL</a:t>
            </a:r>
            <a:r>
              <a:rPr lang="en" sz="1800" baseline="30000" dirty="0">
                <a:solidFill>
                  <a:srgbClr val="FF0000"/>
                </a:solidFill>
              </a:rPr>
              <a:t>2</a:t>
            </a:r>
            <a:r>
              <a:rPr lang="en" sz="1800" dirty="0">
                <a:solidFill>
                  <a:srgbClr val="FF0000"/>
                </a:solidFill>
              </a:rPr>
              <a:t>/48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AutoNum type="alphaLcPeriod"/>
            </a:pPr>
            <a:r>
              <a:rPr lang="en" sz="1800" dirty="0"/>
              <a:t>Find the period of oscillation of this rod in terms of M, L, and fundamental constants.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	</a:t>
            </a:r>
            <a:r>
              <a:rPr lang="en" sz="1800" dirty="0">
                <a:solidFill>
                  <a:srgbClr val="FF0000"/>
                </a:solidFill>
              </a:rPr>
              <a:t>T=2π*sqrt(I/(mgd)) = 2π*sqrt(7L/(12g))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AutoNum type="alphaLcPeriod"/>
            </a:pPr>
            <a:r>
              <a:rPr lang="en" sz="1800" dirty="0"/>
              <a:t>How would the period be affected if the mass of the rod is doubled without changing its length? Explain.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rgbClr val="FF0000"/>
                </a:solidFill>
              </a:rPr>
              <a:t>	No change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SzPct val="100000"/>
              <a:buAutoNum type="alphaLcPeriod"/>
            </a:pPr>
            <a:r>
              <a:rPr lang="en" sz="1800" dirty="0"/>
              <a:t>How would the period be affected if the length of the rod were doubled without changing its mass? Explain.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	</a:t>
            </a:r>
            <a:r>
              <a:rPr lang="en" sz="1800" dirty="0">
                <a:solidFill>
                  <a:srgbClr val="FF0000"/>
                </a:solidFill>
              </a:rPr>
              <a:t>increase by sqrt(2)</a:t>
            </a:r>
          </a:p>
        </p:txBody>
      </p:sp>
    </p:spTree>
    <p:extLst>
      <p:ext uri="{BB962C8B-B14F-4D97-AF65-F5344CB8AC3E}">
        <p14:creationId xmlns:p14="http://schemas.microsoft.com/office/powerpoint/2010/main" val="64870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Another way to look at SHM</a:t>
            </a:r>
            <a:endParaRPr lang="en-US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2900363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197326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176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113988"/>
              </p:ext>
            </p:extLst>
          </p:nvPr>
        </p:nvGraphicFramePr>
        <p:xfrm>
          <a:off x="4572000" y="1412875"/>
          <a:ext cx="27225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12875"/>
                        <a:ext cx="27225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57200" y="5257800"/>
            <a:ext cx="822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WHAT DOES THIS MEAN? THE SECOND DERIVATIVE OF A FUNCTION</a:t>
            </a:r>
          </a:p>
          <a:p>
            <a:r>
              <a:rPr lang="en-US" altLang="en-US" b="1" dirty="0"/>
              <a:t>THAT IS ADDED TO A CONSTANT TIMES ITSELF IS EQUAL TO ZERO.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What kind of function will ALWAYS do this?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087928"/>
              </p:ext>
            </p:extLst>
          </p:nvPr>
        </p:nvGraphicFramePr>
        <p:xfrm>
          <a:off x="4676776" y="2053400"/>
          <a:ext cx="2617787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7" imgW="1257120" imgH="1269720" progId="Equation.DSMT4">
                  <p:embed/>
                </p:oleObj>
              </mc:Choice>
              <mc:Fallback>
                <p:oleObj name="Equation" r:id="rId7" imgW="125712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6" y="2053400"/>
                        <a:ext cx="2617787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circle_si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4419600" cy="285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SINE FUNCTION!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37020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9600"/>
            <a:ext cx="2943225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4419600" y="2819400"/>
            <a:ext cx="990600" cy="160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4953000" y="3352800"/>
            <a:ext cx="60960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3886200" y="3352800"/>
            <a:ext cx="15240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9" grpId="0" animBg="1"/>
      <p:bldP spid="102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Putting it all together: The bottom line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" y="2514600"/>
            <a:ext cx="4495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3068638" cy="3332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/>
              <a:t>Energy of the SHM Oscillator</a:t>
            </a: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a spring-mass system is moving on a frictionless surface</a:t>
            </a:r>
            <a:r>
              <a:rPr lang="en-US" sz="2000" dirty="0"/>
              <a:t> (i.e.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total energy is constant)</a:t>
            </a:r>
          </a:p>
          <a:p>
            <a:pPr marL="457200" marR="0" lvl="0" indent="-355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kinetic energy can be found by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½ 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mv 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½ 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</a:t>
            </a:r>
            <a:r>
              <a:rPr lang="en-US" sz="2000" b="0" i="0" u="none" strike="noStrike" cap="none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000" dirty="0"/>
              <a:t>K = ½ </a:t>
            </a:r>
            <a:r>
              <a:rPr lang="en-US" sz="2000" i="1" dirty="0"/>
              <a:t>k</a:t>
            </a:r>
            <a:r>
              <a:rPr lang="en-US" sz="2000" i="1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cos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err="1"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i="1" dirty="0" err="1"/>
              <a:t>t</a:t>
            </a:r>
            <a:r>
              <a:rPr lang="en-US" sz="2000" dirty="0"/>
              <a:t> + </a:t>
            </a:r>
            <a:r>
              <a:rPr lang="en-US" sz="2000" i="1" dirty="0"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dirty="0"/>
              <a:t>)		given: </a:t>
            </a:r>
            <a:r>
              <a:rPr lang="en-US" sz="2000" i="1" dirty="0"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baseline="30000" dirty="0"/>
              <a:t>2</a:t>
            </a:r>
            <a:r>
              <a:rPr lang="en-US" sz="2000" dirty="0"/>
              <a:t> = k/m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-355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elastic potential energy can be found by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½ 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kx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½ 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</a:t>
            </a:r>
            <a:r>
              <a:rPr lang="en-US" sz="2000" b="0" i="0" u="none" strike="noStrike" cap="none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-US" sz="2000" b="0" i="1" u="none" strike="noStrike" cap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lvl="0" rtl="0">
              <a:spcBef>
                <a:spcPts val="52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dirty="0"/>
              <a:t>The total energy is </a:t>
            </a:r>
            <a:r>
              <a:rPr lang="en-US" sz="2000" i="1" dirty="0"/>
              <a:t>E =</a:t>
            </a:r>
            <a:r>
              <a:rPr lang="en-US" sz="2000" dirty="0"/>
              <a:t> </a:t>
            </a:r>
            <a:r>
              <a:rPr lang="en-US" sz="2000" i="1" dirty="0"/>
              <a:t>K</a:t>
            </a:r>
            <a:r>
              <a:rPr lang="en-US" sz="2000" dirty="0"/>
              <a:t> + </a:t>
            </a:r>
            <a:r>
              <a:rPr lang="en-US" sz="2000" i="1" dirty="0"/>
              <a:t>U</a:t>
            </a:r>
            <a:r>
              <a:rPr lang="en-US" sz="2000" dirty="0"/>
              <a:t> </a:t>
            </a:r>
          </a:p>
          <a:p>
            <a:pPr lvl="0" rtl="0">
              <a:spcBef>
                <a:spcPts val="52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baseline="30000" dirty="0"/>
              <a:t>	</a:t>
            </a:r>
            <a:r>
              <a:rPr lang="en-US" sz="2000" dirty="0"/>
              <a:t>E= ½ </a:t>
            </a:r>
            <a:r>
              <a:rPr lang="en-US" sz="2000" i="1" dirty="0"/>
              <a:t>k</a:t>
            </a:r>
            <a:r>
              <a:rPr lang="en-US" sz="2000" i="1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cos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err="1"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i="1" dirty="0" err="1"/>
              <a:t>t</a:t>
            </a:r>
            <a:r>
              <a:rPr lang="en-US" sz="2000" dirty="0"/>
              <a:t> + </a:t>
            </a:r>
            <a:r>
              <a:rPr lang="en-US" sz="2000" i="1" dirty="0"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dirty="0"/>
              <a:t>) + ½ </a:t>
            </a:r>
            <a:r>
              <a:rPr lang="en-US" sz="2000" i="1" dirty="0"/>
              <a:t>kA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sin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err="1"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i="1" dirty="0" err="1"/>
              <a:t>t</a:t>
            </a:r>
            <a:r>
              <a:rPr lang="en-US" sz="2000" dirty="0"/>
              <a:t> + </a:t>
            </a:r>
            <a:r>
              <a:rPr lang="en-US" sz="2000" i="1" dirty="0"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dirty="0"/>
              <a:t>)</a:t>
            </a:r>
          </a:p>
          <a:p>
            <a: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dirty="0"/>
              <a:t>		→ sin</a:t>
            </a:r>
            <a:r>
              <a:rPr lang="en-US" sz="2000" baseline="30000" dirty="0"/>
              <a:t>2</a:t>
            </a:r>
            <a:r>
              <a:rPr lang="en-US" sz="2000" dirty="0"/>
              <a:t> (</a:t>
            </a:r>
            <a:r>
              <a:rPr lang="en-US" sz="2000" i="1" dirty="0" err="1"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i="1" dirty="0" err="1"/>
              <a:t>t</a:t>
            </a:r>
            <a:r>
              <a:rPr lang="en-US" sz="2000" dirty="0"/>
              <a:t> + </a:t>
            </a:r>
            <a:r>
              <a:rPr lang="en-US" sz="2000" i="1" dirty="0"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dirty="0"/>
              <a:t>) + cos</a:t>
            </a:r>
            <a:r>
              <a:rPr lang="en-US" sz="2000" baseline="30000" dirty="0"/>
              <a:t>2</a:t>
            </a:r>
            <a:r>
              <a:rPr lang="en-US" sz="2000" dirty="0"/>
              <a:t> (</a:t>
            </a:r>
            <a:r>
              <a:rPr lang="en-US" sz="2000" i="1" dirty="0" err="1">
                <a:latin typeface="Noto Sans Symbols"/>
                <a:ea typeface="Noto Sans Symbols"/>
                <a:cs typeface="Noto Sans Symbols"/>
                <a:sym typeface="Noto Sans Symbols"/>
              </a:rPr>
              <a:t>ω</a:t>
            </a:r>
            <a:r>
              <a:rPr lang="en-US" sz="2000" i="1" dirty="0" err="1"/>
              <a:t>t</a:t>
            </a:r>
            <a:r>
              <a:rPr lang="en-US" sz="2000" dirty="0"/>
              <a:t> + </a:t>
            </a:r>
            <a:r>
              <a:rPr lang="en-US" sz="2000" i="1" dirty="0"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lang="en-US" sz="2000" dirty="0"/>
              <a:t>) = 1</a:t>
            </a:r>
          </a:p>
          <a:p>
            <a:pPr marR="0" lvl="0" indent="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000" b="1" dirty="0"/>
              <a:t>E = ½ </a:t>
            </a:r>
            <a:r>
              <a:rPr lang="en-US" sz="2000" b="1" i="1" dirty="0"/>
              <a:t>k</a:t>
            </a:r>
            <a:r>
              <a:rPr lang="en-US" sz="2000" b="1" i="1" dirty="0" smtClean="0"/>
              <a:t>A</a:t>
            </a:r>
            <a:r>
              <a:rPr lang="en-US" sz="2000" b="1" baseline="30000" dirty="0" smtClean="0"/>
              <a:t>2</a:t>
            </a:r>
            <a:endParaRPr 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11083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Energy of the SHM Oscillator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4033799" cy="441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total mechanical energy is proportional to the square of the amplitude</a:t>
            </a:r>
          </a:p>
          <a:p>
            <a:pPr lvl="0" rtl="0">
              <a:spcBef>
                <a:spcPts val="520"/>
              </a:spcBef>
              <a:buNone/>
            </a:pPr>
            <a:r>
              <a:rPr lang="en-US" sz="2000" b="1"/>
              <a:t>E = ½ </a:t>
            </a:r>
            <a:r>
              <a:rPr lang="en-US" sz="2000" b="1" i="1"/>
              <a:t>KA</a:t>
            </a:r>
            <a:r>
              <a:rPr lang="en-US" sz="2000" b="1" baseline="30000"/>
              <a:t>2</a:t>
            </a:r>
          </a:p>
          <a:p>
            <a:pPr marR="0" lvl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endParaRPr sz="2200"/>
          </a:p>
          <a:p>
            <a:pPr marR="0" lvl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is continuously being transferred between potential energy stored in the spring and the kinetic energy of the block</a:t>
            </a:r>
          </a:p>
          <a:p>
            <a: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9" name="Shape 339"/>
          <p:cNvPicPr preferRelativeResize="0">
            <a:picLocks noGrp="1"/>
          </p:cNvPicPr>
          <p:nvPr>
            <p:ph type="dt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1808161"/>
            <a:ext cx="4038599" cy="4232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25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in SHM, summary</a:t>
            </a:r>
          </a:p>
        </p:txBody>
      </p:sp>
      <p:pic>
        <p:nvPicPr>
          <p:cNvPr id="31747" name="Picture 7" descr="1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935163"/>
            <a:ext cx="89662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4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Physical Pendulum</a:t>
            </a:r>
          </a:p>
        </p:txBody>
      </p:sp>
      <p:graphicFrame>
        <p:nvGraphicFramePr>
          <p:cNvPr id="14356" name="Object 2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2737736"/>
              </p:ext>
            </p:extLst>
          </p:nvPr>
        </p:nvGraphicFramePr>
        <p:xfrm>
          <a:off x="4657725" y="2292350"/>
          <a:ext cx="3127375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3" imgW="2044440" imgH="2082600" progId="Equation.DSMT4">
                  <p:embed/>
                </p:oleObj>
              </mc:Choice>
              <mc:Fallback>
                <p:oleObj name="Equation" r:id="rId3" imgW="2044440" imgH="2082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2292350"/>
                        <a:ext cx="3127375" cy="31861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971800" y="990600"/>
            <a:ext cx="5426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A physical pendulum is an oscillating body that rotates according to the location of its center of mass rather than a simple pendulum where all the mass is located at the end of a light string.</a:t>
            </a:r>
          </a:p>
        </p:txBody>
      </p:sp>
      <p:graphicFrame>
        <p:nvGraphicFramePr>
          <p:cNvPr id="14358" name="Object 22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914400"/>
          <a:ext cx="1828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Paint Shop Pro Image" r:id="rId5" imgW="2342098" imgH="3609756" progId="PaintShopPro">
                  <p:embed/>
                </p:oleObj>
              </mc:Choice>
              <mc:Fallback>
                <p:oleObj name="Paint Shop Pro Image" r:id="rId5" imgW="2342098" imgH="3609756" progId="PaintShopPro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18288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69925" y="3922713"/>
            <a:ext cx="3673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i="1" dirty="0">
                <a:solidFill>
                  <a:srgbClr val="FF0000"/>
                </a:solidFill>
              </a:rPr>
              <a:t>It is important to understand that “d” is the lever arm distance or the distance from the COM position to the point of rotation.</a:t>
            </a:r>
            <a:r>
              <a:rPr lang="en-US" altLang="en-US" dirty="0"/>
              <a:t> It is also the same “d” in the Parallel Axes theorem.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3810000" y="2971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/>
      <p:bldP spid="143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2000" cy="1905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b="1" dirty="0"/>
              <a:t>A spring is hanging from the ceiling. You know that if you elongate the spring by 3.0 meters, it will take 330 N of force to hold it at that position: The spring is then hung and a 5.0-kg mass is attached. The system is allowed to reach equilibrium; then displaced an additional 1.5 meters and released. Calculate </a:t>
            </a:r>
            <a:r>
              <a:rPr lang="en-US" altLang="en-US" sz="2200" b="1" dirty="0" smtClean="0"/>
              <a:t>the spring constant and angular frequency:</a:t>
            </a:r>
            <a:endParaRPr lang="en-US" altLang="en-US" sz="2200" b="1" dirty="0"/>
          </a:p>
        </p:txBody>
      </p:sp>
      <p:graphicFrame>
        <p:nvGraphicFramePr>
          <p:cNvPr id="17413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86935525"/>
              </p:ext>
            </p:extLst>
          </p:nvPr>
        </p:nvGraphicFramePr>
        <p:xfrm>
          <a:off x="3447288" y="3133725"/>
          <a:ext cx="35052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" imgW="1358640" imgH="406080" progId="Equation.DSMT4">
                  <p:embed/>
                </p:oleObj>
              </mc:Choice>
              <mc:Fallback>
                <p:oleObj name="Equation" r:id="rId3" imgW="13586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288" y="3133725"/>
                        <a:ext cx="35052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46125" y="3084513"/>
            <a:ext cx="196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Spring Constant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38200" y="4724400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Angular frequency</a:t>
            </a:r>
          </a:p>
        </p:txBody>
      </p:sp>
      <p:graphicFrame>
        <p:nvGraphicFramePr>
          <p:cNvPr id="17416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29000" y="4495800"/>
          <a:ext cx="4038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5" imgW="1790640" imgH="444240" progId="Equation.DSMT4">
                  <p:embed/>
                </p:oleObj>
              </mc:Choice>
              <mc:Fallback>
                <p:oleObj name="Equation" r:id="rId5" imgW="179064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95800"/>
                        <a:ext cx="4038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267200" y="3818827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110 N/m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527925" y="4760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4.7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5" grpId="0"/>
      <p:bldP spid="17418" grpId="0"/>
      <p:bldP spid="17419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438</TotalTime>
  <Words>673</Words>
  <Application>Microsoft Office PowerPoint</Application>
  <PresentationFormat>On-screen Show (4:3)</PresentationFormat>
  <Paragraphs>75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Garamond</vt:lpstr>
      <vt:lpstr>Noto Sans Symbols</vt:lpstr>
      <vt:lpstr>Wingdings</vt:lpstr>
      <vt:lpstr>Edge</vt:lpstr>
      <vt:lpstr>Equation</vt:lpstr>
      <vt:lpstr>MathType 6.0 Equation</vt:lpstr>
      <vt:lpstr>Paint Shop Pro Image</vt:lpstr>
      <vt:lpstr>Harmonic Motion </vt:lpstr>
      <vt:lpstr>Another way to look at SHM</vt:lpstr>
      <vt:lpstr>A SINE FUNCTION!</vt:lpstr>
      <vt:lpstr>Putting it all together: The bottom line</vt:lpstr>
      <vt:lpstr>Energy of the SHM Oscillator</vt:lpstr>
      <vt:lpstr>Energy of the SHM Oscillator</vt:lpstr>
      <vt:lpstr>Energy in SHM, summary</vt:lpstr>
      <vt:lpstr>The Physical Pendulum</vt:lpstr>
      <vt:lpstr>Example</vt:lpstr>
      <vt:lpstr>Example</vt:lpstr>
      <vt:lpstr>Example</vt:lpstr>
      <vt:lpstr>Example</vt:lpstr>
      <vt:lpstr>Example – simple pendulum</vt:lpstr>
      <vt:lpstr>Example – physical pendulum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Harmonic Motion</dc:title>
  <dc:creator>Kenneth Bowles</dc:creator>
  <cp:lastModifiedBy>Susan Ryan</cp:lastModifiedBy>
  <cp:revision>19</cp:revision>
  <cp:lastPrinted>2017-03-31T12:38:07Z</cp:lastPrinted>
  <dcterms:created xsi:type="dcterms:W3CDTF">2009-08-11T19:43:58Z</dcterms:created>
  <dcterms:modified xsi:type="dcterms:W3CDTF">2017-12-26T13:18:13Z</dcterms:modified>
</cp:coreProperties>
</file>