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59" r:id="rId5"/>
    <p:sldId id="269" r:id="rId6"/>
    <p:sldId id="257" r:id="rId7"/>
    <p:sldId id="268" r:id="rId8"/>
    <p:sldId id="258" r:id="rId9"/>
    <p:sldId id="261" r:id="rId10"/>
    <p:sldId id="262" r:id="rId11"/>
    <p:sldId id="264" r:id="rId12"/>
    <p:sldId id="265" r:id="rId13"/>
    <p:sldId id="263" r:id="rId14"/>
    <p:sldId id="266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DD79-FC61-48B7-95ED-8753A1229C59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04189-5634-437F-84D5-84292FA8A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9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7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8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4189-5634-437F-84D5-84292FA8AF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FE69-83F0-486F-BAEC-2F5FD73676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09B1-5F7E-4CFB-BBDF-9ECB84FB06DB}" type="datetimeFigureOut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DA0D-0C1A-45E9-8D81-03B0F2D94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eQmGYRJg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.physicslab.org/Document.aspx?doctype=5&amp;filename=WavesSound_WaveformVibrationGraphs1.x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s.psu.edu/drussell/demos/waves/wavemoti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s.psu.edu/drussell/demos/waves/wavemo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s.psu.edu/drussell/demos/waves/wavemo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s.psu.edu/drussell/demos/waves/wavemoti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578647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Waves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00240"/>
            <a:ext cx="5834103" cy="437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This gives us the </a:t>
            </a:r>
            <a:r>
              <a:rPr lang="en-US" sz="2800" b="1" dirty="0" smtClean="0"/>
              <a:t>Universal Wave Equation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Where:</a:t>
            </a:r>
          </a:p>
          <a:p>
            <a:pPr>
              <a:buNone/>
            </a:pPr>
            <a:r>
              <a:rPr lang="en-US" sz="2800" dirty="0" smtClean="0"/>
              <a:t>			v = wave speed (m/s)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l-GR" sz="2800" dirty="0" smtClean="0">
                <a:cs typeface="Times New Roman"/>
              </a:rPr>
              <a:t>λ</a:t>
            </a:r>
            <a:r>
              <a:rPr lang="en-CA" sz="2800" dirty="0" smtClean="0">
                <a:cs typeface="Times New Roman"/>
              </a:rPr>
              <a:t> = wavelength (m)</a:t>
            </a:r>
          </a:p>
          <a:p>
            <a:pPr>
              <a:buNone/>
            </a:pPr>
            <a:r>
              <a:rPr lang="en-CA" sz="2800" dirty="0" smtClean="0">
                <a:cs typeface="Times New Roman"/>
              </a:rPr>
              <a:t>			f = frequency (Hz)</a:t>
            </a:r>
            <a:endParaRPr lang="en-US" sz="2800" dirty="0" smtClean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6050" y="1285860"/>
            <a:ext cx="3571900" cy="128588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357298"/>
            <a:ext cx="2764346" cy="117951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  <a:prstGeom prst="roundRect">
            <a:avLst>
              <a:gd name="adj" fmla="val 97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u="sng" dirty="0" smtClean="0"/>
              <a:t>Ex:</a:t>
            </a:r>
          </a:p>
          <a:p>
            <a:pPr>
              <a:buNone/>
            </a:pPr>
            <a:r>
              <a:rPr lang="en-US" dirty="0" smtClean="0"/>
              <a:t>Playing middle C on a piano produces a sound with a frequency of 256 Hz. What is the period of the sound wave?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+mj-lt"/>
              </a:rPr>
              <a:t>Example: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An air horn sounds at a frequency of 220 Hz. If the speed of sound in air is 330 m/s what is the wavelength of the sound wave?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+mj-lt"/>
              </a:rPr>
              <a:t>Example: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The distance between successive crests in a series of water waves is 4.0 m, and the crests travel 8.6 m in 5.0 s. 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Calculate the frequency of a block of wood bobbing up and down on these water waves.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+mj-lt"/>
              </a:rPr>
              <a:t>Example: </a:t>
            </a:r>
          </a:p>
          <a:p>
            <a:pPr>
              <a:defRPr/>
            </a:pPr>
            <a:r>
              <a:rPr lang="en-US" altLang="en-US" dirty="0" smtClean="0"/>
              <a:t>Sound </a:t>
            </a:r>
            <a:r>
              <a:rPr lang="en-US" altLang="en-US" dirty="0"/>
              <a:t>travels at approximately 340 m/s, and light travels at 3.0 x 10</a:t>
            </a:r>
            <a:r>
              <a:rPr lang="en-US" altLang="en-US" baseline="30000" dirty="0"/>
              <a:t>8</a:t>
            </a:r>
            <a:r>
              <a:rPr lang="en-US" altLang="en-US" dirty="0"/>
              <a:t> m/s. How far away is a lightning strike if the sound of the thunder arrives at a location 2.0 seconds after the lightning is </a:t>
            </a:r>
            <a:r>
              <a:rPr lang="en-US" altLang="en-US"/>
              <a:t>seen</a:t>
            </a:r>
            <a:r>
              <a:rPr lang="en-US" altLang="en-US" smtClean="0"/>
              <a:t>?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594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dev.physicslab.org/Document.aspx?doctype=5&amp;filename=WavesSound_WaveformVibrationGraphs1.xml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54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57166"/>
            <a:ext cx="8143932" cy="1928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A </a:t>
            </a:r>
            <a:r>
              <a:rPr lang="en-US" b="1" dirty="0" smtClean="0"/>
              <a:t>wave</a:t>
            </a:r>
            <a:r>
              <a:rPr lang="en-US" dirty="0" smtClean="0"/>
              <a:t> is a disturbance (or vibration) that carries </a:t>
            </a:r>
            <a:r>
              <a:rPr lang="en-US" b="1" dirty="0" smtClean="0"/>
              <a:t>energy</a:t>
            </a:r>
            <a:r>
              <a:rPr lang="en-US" dirty="0" smtClean="0"/>
              <a:t> from one point to another, but does not carry </a:t>
            </a:r>
            <a:r>
              <a:rPr lang="en-US" b="1" dirty="0" smtClean="0"/>
              <a:t>matter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071966" cy="30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3571900" cy="379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14818"/>
            <a:ext cx="2351501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waves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www.acs.psu.edu/drussell/demos/waves/wavemotion.html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514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are 3 types of mechanical waves:</a:t>
            </a:r>
          </a:p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Transverse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particles of the medium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vibrate perpendicular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the direction of the wave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(ex. light, guitar strings)  </a:t>
            </a:r>
          </a:p>
          <a:p>
            <a:pPr marL="742950" indent="-742950"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73261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30887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http://www.acs.psu.edu/drussell/demos/waves/wavemotion.html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Longitudinal: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particles of the medium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vibrate parallel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the direction of the wave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None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(ex. sound)</a:t>
            </a:r>
          </a:p>
          <a:p>
            <a:pPr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786058"/>
            <a:ext cx="3934379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554089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http://www.acs.psu.edu/drussell/demos/waves/wavemotion.html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Surface: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mixture of transverse and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longitudinal      (ex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ocean waves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742950" indent="-742950"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1" y="5301208"/>
            <a:ext cx="85725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Surface waves are much more complicated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are not covered in this course!!!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S-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41448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27784" y="46888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http://www.acs.psu.edu/drussell/demos/waves/wavemotion.html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73641"/>
            <a:ext cx="4450060" cy="21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Medium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What the wave travels through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High point on a wave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Trough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Low point on a wave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Amplitude (A)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Max displacement from rest</a:t>
            </a:r>
          </a:p>
          <a:p>
            <a:pPr marL="742950" indent="-742950"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Wavelength (</a:t>
            </a:r>
            <a:r>
              <a:rPr lang="el-GR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lambda):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distance between two crests (or troughs)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246" y="3718382"/>
            <a:ext cx="8001056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  <a:prstGeom prst="roundRect">
            <a:avLst>
              <a:gd name="adj" fmla="val 3422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>Period and Frequency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831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Remember that f</a:t>
            </a:r>
            <a:r>
              <a:rPr lang="en-US" dirty="0" smtClean="0"/>
              <a:t>requency </a:t>
            </a:r>
            <a:r>
              <a:rPr lang="en-US" dirty="0" smtClean="0"/>
              <a:t>and </a:t>
            </a:r>
            <a:r>
              <a:rPr lang="en-US" dirty="0" smtClean="0"/>
              <a:t>period </a:t>
            </a:r>
            <a:r>
              <a:rPr lang="en-US" dirty="0" smtClean="0"/>
              <a:t>are </a:t>
            </a:r>
            <a:r>
              <a:rPr lang="en-US" dirty="0" smtClean="0"/>
              <a:t>reciprocals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				f = </a:t>
            </a:r>
            <a:r>
              <a:rPr lang="en-US" dirty="0" smtClean="0"/>
              <a:t> </a:t>
            </a:r>
            <a:r>
              <a:rPr lang="en-US" u="sng" dirty="0" smtClean="0"/>
              <a:t> </a:t>
            </a:r>
            <a:r>
              <a:rPr lang="en-US" u="sng" dirty="0" smtClean="0"/>
              <a:t>1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			     </a:t>
            </a:r>
            <a:r>
              <a:rPr lang="en-US" dirty="0" smtClean="0"/>
              <a:t>  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58246" cy="6000792"/>
          </a:xfrm>
          <a:prstGeom prst="roundRect">
            <a:avLst>
              <a:gd name="adj" fmla="val 9787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Remember that </a:t>
            </a:r>
            <a:r>
              <a:rPr lang="en-US" sz="3200" dirty="0" smtClean="0"/>
              <a:t>velocity </a:t>
            </a:r>
            <a:r>
              <a:rPr lang="en-US" sz="3200" dirty="0" smtClean="0"/>
              <a:t>is: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If we look a single wave then: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the distance (d) is one wavelength (</a:t>
            </a:r>
            <a:r>
              <a:rPr lang="el-GR" sz="3200" dirty="0" smtClean="0"/>
              <a:t>λ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the time (t) is the period (          )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214950"/>
            <a:ext cx="744704" cy="78581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286116" y="1785926"/>
            <a:ext cx="2714644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928802"/>
            <a:ext cx="1516063" cy="149383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285</Words>
  <Application>Microsoft Office PowerPoint</Application>
  <PresentationFormat>On-screen Show (4:3)</PresentationFormat>
  <Paragraphs>66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iRespondQuestionMaster</vt:lpstr>
      <vt:lpstr>iRespondGraphMaster</vt:lpstr>
      <vt:lpstr>Waves</vt:lpstr>
      <vt:lpstr>PowerPoint Presentation</vt:lpstr>
      <vt:lpstr>Types of waves</vt:lpstr>
      <vt:lpstr>PowerPoint Presentation</vt:lpstr>
      <vt:lpstr>PowerPoint Presentation</vt:lpstr>
      <vt:lpstr>PowerPoint Presentation</vt:lpstr>
      <vt:lpstr>PowerPoint Presentation</vt:lpstr>
      <vt:lpstr>Period and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Hansen</dc:creator>
  <cp:lastModifiedBy>Susan Ryan</cp:lastModifiedBy>
  <cp:revision>37</cp:revision>
  <dcterms:created xsi:type="dcterms:W3CDTF">2007-09-11T04:53:27Z</dcterms:created>
  <dcterms:modified xsi:type="dcterms:W3CDTF">2017-12-23T15:21:03Z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