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60" r:id="rId4"/>
    <p:sldId id="258" r:id="rId5"/>
    <p:sldId id="274" r:id="rId6"/>
    <p:sldId id="262" r:id="rId7"/>
    <p:sldId id="261" r:id="rId8"/>
    <p:sldId id="263" r:id="rId9"/>
    <p:sldId id="268" r:id="rId10"/>
    <p:sldId id="269" r:id="rId11"/>
    <p:sldId id="266" r:id="rId12"/>
    <p:sldId id="267" r:id="rId13"/>
    <p:sldId id="265" r:id="rId14"/>
    <p:sldId id="272" r:id="rId15"/>
    <p:sldId id="273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F10"/>
    <a:srgbClr val="155679"/>
    <a:srgbClr val="325800"/>
    <a:srgbClr val="7DD330"/>
    <a:srgbClr val="00CC00"/>
    <a:srgbClr val="0C7CD2"/>
    <a:srgbClr val="1F7EE7"/>
    <a:srgbClr val="AE1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 varScale="1">
        <p:scale>
          <a:sx n="109" d="100"/>
          <a:sy n="109" d="100"/>
        </p:scale>
        <p:origin x="165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41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61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679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66E507-EF06-43CA-940F-0AF8D2B8F6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52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03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1148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58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89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48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0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7024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527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Coucou\Documents\Websites\Powerpoint Templates\New\Sources\23B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7885113" y="6372225"/>
            <a:ext cx="12144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b="1" dirty="0" smtClean="0">
                <a:solidFill>
                  <a:srgbClr val="FC5F10"/>
                </a:solidFill>
              </a:rPr>
              <a:t>Page </a:t>
            </a:r>
            <a:fld id="{AE48837B-83EF-42F8-8C5D-245EAEF69C48}" type="slidenum">
              <a:rPr lang="fr-FR" b="1" smtClean="0">
                <a:solidFill>
                  <a:srgbClr val="FC5F10"/>
                </a:solidFill>
              </a:rPr>
              <a:pPr eaLnBrk="1" hangingPunct="1">
                <a:defRPr/>
              </a:pPr>
              <a:t>‹#›</a:t>
            </a:fld>
            <a:endParaRPr lang="fr-FR" b="1" dirty="0" smtClean="0">
              <a:solidFill>
                <a:srgbClr val="FC5F1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794519"/>
          </a:xfrm>
        </p:spPr>
        <p:txBody>
          <a:bodyPr/>
          <a:lstStyle/>
          <a:p>
            <a:r>
              <a:rPr lang="en-US" dirty="0" smtClean="0">
                <a:solidFill>
                  <a:srgbClr val="FC5F10"/>
                </a:solidFill>
              </a:rPr>
              <a:t>WARM-UP</a:t>
            </a:r>
            <a:endParaRPr lang="en-US" dirty="0">
              <a:solidFill>
                <a:srgbClr val="FC5F1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784976" cy="1752600"/>
          </a:xfrm>
        </p:spPr>
        <p:txBody>
          <a:bodyPr/>
          <a:lstStyle/>
          <a:p>
            <a:pPr algn="l"/>
            <a:r>
              <a:rPr lang="en-US" dirty="0" smtClean="0"/>
              <a:t>If an object starts at rest and accelerates through a certain distance in a certain amount of time…….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How farther would it go if accelerates for 3 times the amount of time?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How much less time would it take it if accelerates for ½ the distance?</a:t>
            </a:r>
          </a:p>
          <a:p>
            <a:pPr marL="514350" indent="-514350" algn="l">
              <a:buAutoNum type="alphaLcParenR"/>
            </a:pPr>
            <a:r>
              <a:rPr lang="en-US" dirty="0" smtClean="0"/>
              <a:t>How much farther would it go if it has twice the acceleration?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08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1"/>
            <a:ext cx="7242032" cy="466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57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536" y="1124744"/>
            <a:ext cx="8579296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You throw a ball straight up into the air. It leaves your</a:t>
            </a:r>
          </a:p>
          <a:p>
            <a:pPr marL="0" indent="0">
              <a:buNone/>
            </a:pPr>
            <a:r>
              <a:rPr lang="en-US" sz="2400" b="1" dirty="0"/>
              <a:t>hand with a velocity of </a:t>
            </a:r>
            <a:r>
              <a:rPr lang="en-US" sz="2400" b="1" dirty="0" smtClean="0"/>
              <a:t>30 </a:t>
            </a:r>
            <a:r>
              <a:rPr lang="en-US" sz="2400" b="1" dirty="0"/>
              <a:t>m/s, and you catch it a moment</a:t>
            </a:r>
          </a:p>
          <a:p>
            <a:pPr marL="0" indent="0">
              <a:buNone/>
            </a:pPr>
            <a:r>
              <a:rPr lang="en-US" sz="2400" b="1" dirty="0"/>
              <a:t>later.</a:t>
            </a:r>
          </a:p>
          <a:p>
            <a:pPr marL="0" indent="0">
              <a:buNone/>
            </a:pPr>
            <a:r>
              <a:rPr lang="en-US" sz="2400" b="1" dirty="0"/>
              <a:t>a) How long is the ball in the air?</a:t>
            </a:r>
          </a:p>
          <a:p>
            <a:pPr marL="0" indent="0">
              <a:buNone/>
            </a:pPr>
            <a:r>
              <a:rPr lang="en-US" sz="2400" b="1" dirty="0"/>
              <a:t>b) How high above your hand will the ball rise?</a:t>
            </a:r>
          </a:p>
          <a:p>
            <a:pPr marL="0" indent="0">
              <a:buNone/>
            </a:pPr>
            <a:r>
              <a:rPr lang="en-US" sz="2400" b="1" dirty="0"/>
              <a:t>c) What is the velocity of the ball when you catch it?</a:t>
            </a:r>
          </a:p>
          <a:p>
            <a:pPr marL="0" indent="0">
              <a:buNone/>
            </a:pPr>
            <a:r>
              <a:rPr lang="en-US" sz="2400" b="1" dirty="0"/>
              <a:t>d) What is the acceleration of the ball at its highest point?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997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7193950" cy="408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4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91264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helicopter is ascending vertically with a speed </a:t>
            </a:r>
            <a:r>
              <a:rPr lang="en-US" sz="2400" dirty="0" smtClean="0"/>
              <a:t>of 5.00 </a:t>
            </a:r>
            <a:r>
              <a:rPr lang="en-US" sz="2400" dirty="0"/>
              <a:t>m/s. At a height of 105 m above the ground, </a:t>
            </a:r>
            <a:r>
              <a:rPr lang="en-US" sz="2400" dirty="0" smtClean="0"/>
              <a:t>a package </a:t>
            </a:r>
            <a:r>
              <a:rPr lang="en-US" sz="2400" dirty="0"/>
              <a:t>is dropped from the window.</a:t>
            </a:r>
          </a:p>
          <a:p>
            <a:r>
              <a:rPr lang="en-US" sz="2400" dirty="0"/>
              <a:t>How long does it take for the package to hit the ground?</a:t>
            </a:r>
          </a:p>
        </p:txBody>
      </p:sp>
    </p:spTree>
    <p:extLst>
      <p:ext uri="{BB962C8B-B14F-4D97-AF65-F5344CB8AC3E}">
        <p14:creationId xmlns:p14="http://schemas.microsoft.com/office/powerpoint/2010/main" val="16190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2800" smtClean="0">
                <a:solidFill>
                  <a:srgbClr val="0000FF"/>
                </a:solidFill>
              </a:rPr>
              <a:t>5.  </a:t>
            </a:r>
            <a:r>
              <a:rPr lang="en-US" altLang="en-US" sz="2800" dirty="0" smtClean="0">
                <a:solidFill>
                  <a:srgbClr val="0000FF"/>
                </a:solidFill>
              </a:rPr>
              <a:t>A </a:t>
            </a:r>
            <a:r>
              <a:rPr lang="en-US" altLang="en-US" sz="2800" dirty="0">
                <a:solidFill>
                  <a:srgbClr val="0000FF"/>
                </a:solidFill>
              </a:rPr>
              <a:t>mango is </a:t>
            </a:r>
            <a:r>
              <a:rPr lang="en-US" altLang="en-US" sz="2800" dirty="0" smtClean="0">
                <a:solidFill>
                  <a:srgbClr val="0000FF"/>
                </a:solidFill>
              </a:rPr>
              <a:t>dropped from height y.</a:t>
            </a:r>
            <a:endParaRPr lang="en-US" altLang="en-US" sz="2800" dirty="0">
              <a:solidFill>
                <a:srgbClr val="0000FF"/>
              </a:solidFill>
            </a:endParaRPr>
          </a:p>
          <a:p>
            <a:pPr marL="457200" lvl="1" indent="0" eaLnBrk="1" hangingPunct="1">
              <a:spcBef>
                <a:spcPct val="50000"/>
              </a:spcBef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If dropped from 2y, what would happen to time in the air?</a:t>
            </a:r>
          </a:p>
          <a:p>
            <a:pPr lvl="1" eaLnBrk="1" hangingPunct="1">
              <a:spcBef>
                <a:spcPct val="50000"/>
              </a:spcBef>
              <a:buFontTx/>
              <a:buAutoNum type="alphaLcPeriod"/>
            </a:pPr>
            <a:endParaRPr lang="en-US" altLang="en-US" dirty="0">
              <a:solidFill>
                <a:schemeClr val="tx2"/>
              </a:solidFill>
            </a:endParaRPr>
          </a:p>
          <a:p>
            <a:pPr lvl="1" eaLnBrk="1" hangingPunct="1">
              <a:spcBef>
                <a:spcPct val="50000"/>
              </a:spcBef>
              <a:buFontTx/>
              <a:buAutoNum type="alphaLcPeriod"/>
            </a:pPr>
            <a:endParaRPr lang="en-US" alt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determine the height of a room with only a ball and a stopwatch?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Coucou\Documents\Websites\Powerpoint Templates\New\Sources\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306388" y="908050"/>
            <a:ext cx="8531225" cy="147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en-US" sz="4400" b="1" dirty="0" smtClean="0">
                <a:solidFill>
                  <a:srgbClr val="FC5F10"/>
                </a:solidFill>
                <a:latin typeface="Verdana" pitchFamily="34" charset="0"/>
              </a:rPr>
              <a:t>Vertical Motion (</a:t>
            </a:r>
            <a:r>
              <a:rPr lang="fr-FR" altLang="en-US" sz="4400" b="1" dirty="0" err="1" smtClean="0">
                <a:solidFill>
                  <a:srgbClr val="FC5F10"/>
                </a:solidFill>
                <a:latin typeface="Verdana" pitchFamily="34" charset="0"/>
              </a:rPr>
              <a:t>Freefall</a:t>
            </a:r>
            <a:r>
              <a:rPr lang="fr-FR" altLang="en-US" sz="4400" b="1" dirty="0" smtClean="0">
                <a:solidFill>
                  <a:srgbClr val="FC5F10"/>
                </a:solidFill>
                <a:latin typeface="Verdana" pitchFamily="34" charset="0"/>
              </a:rPr>
              <a:t>)</a:t>
            </a:r>
            <a:endParaRPr lang="fr-FR" altLang="en-US" sz="4400" b="1" dirty="0">
              <a:solidFill>
                <a:srgbClr val="FC5F10"/>
              </a:solidFill>
              <a:latin typeface="Verdana" pitchFamily="34" charset="0"/>
            </a:endParaRPr>
          </a:p>
          <a:p>
            <a:pPr algn="ctr" eaLnBrk="1" hangingPunct="1"/>
            <a:endParaRPr lang="fr-FR" altLang="en-US" sz="2800" i="1" dirty="0">
              <a:solidFill>
                <a:srgbClr val="FC5F10"/>
              </a:solidFill>
            </a:endParaRPr>
          </a:p>
        </p:txBody>
      </p:sp>
      <p:sp>
        <p:nvSpPr>
          <p:cNvPr id="2" name="AutoShape 5" descr="data:image/jpeg;base64,/9j/4AAQSkZJRgABAQAAAQABAAD/2wCEAAkGBxQSEhUUEhQWFhQVFRQUFBQVFxcVFxcUFBUXFhYXFhQYHiggGBolHBUUITEhJSkrLi4uGB8zODMsNygtLiwBCgoKDg0OGhAQGywkHyQsLCw0LCwsLCwsLywsLCwsLCwsLCwsLCwsLCwsLCwsLCwsLCwsLCwsLCwsLC8sLDQsLP/AABEIALcBEwMBIgACEQEDEQH/xAAcAAACAgMBAQAAAAAAAAAAAAAAAwEEAgUGBwj/xABAEAABAwMCAwYDBgQGAQQDAAABAAIRAxIhBDEFE0EGIlFhcYEykaEHQrHB0fAUI1LhFTNicoLxklRjk7IXJDT/xAAaAQEAAwEBAQAAAAAAAAAAAAAAAQIDBAUG/8QALxEAAgIBBAAEBgEEAwEAAAAAAAECEQMEEiExBRNBUSJhcZGx0fAygcHhUqHxFP/aAAwDAQACEQMRAD8A561EJtqi1fSHgC4RCZCIQCoRCZai1QBcIhMhEIBdqITIRCAXCITIRCAXCITLUQgFwiEyEQgMIRCztRCAwhELOFMIBcIhMtRCAwhELOEQhBhCmFnCIQGEKYWUKYQGEKYWcIhSDCFMLOEQpBhCmFnCmEAuEJlqEIIhFqbai1BYq1RanWqLVAFWotTbUWoBVqi1OtRaoAm1FqdaotQkVai1NtRagFWotTrVFqAVCLU21FqAVai1NtRagFWqbUy1TagFQi1NtRagFWotTbUWoQLtRam2otQC7UWplqm1SBcItTLUWoDCEWplqLVJBhCLUy1FqAXCE21SgJtRan2ItUARaotT7EWIBFqLU+xRaoAm1Ran2IsQCLUWp9iLEJEWotTrUWKAJtRanWIsQCbUWp1qLEAm1FqdYixAJtRanWIsQCbUWp1im1AJtRanWIsQCbUWp1iLFJAm1TanWotQCbVNqbaptQCbUWp1qm1TYE2qQ1NtU2oBNqE61CkWNsRYrFiLFWwV7FFis2KLFFgr2IsVixFiAr2KLFsqeiuAj7xim8ODqVQ7csVB/l1ZxY7fyOFXNLcdWmHN+82drh0mD8iso5oS6ZvPT5If1L5lWxFisWIsWhiV7EWKxYixAV7EWKxYixAV7EWKxYixAV7EWKxYixAV7EWKxYixAV7EWKxYixAV7EFqsWLnePnT80DVVHhgptLadNoc+XPcHPEmJhoA3O6xz5fKg5VZtp8PmzULovjiFEutFRpPgM/MjA2Kthq11Rmi5DaukqPqAODHtrAU3sqOaSMFoaZDdweniTLOz+pNQQWFptY4NLS097bBAJkh2YyuPT6+U57ZLs7NRoI48e+Mui7YpsVmnSuLgN2xfkC2drp+GfNZPoRPfpkjdralN7hPi1jiR7r0PNhdWr+pweTka3bXX0KliLFYsU2K5mV7EWqxYixLAixTan2KbFNgr2IVixCWKLApo5at8tHLWdl6KnLUctW+WjlpYoqctHLVvlqOWlijVcZqVBSNtRjJ7pc+GlzRsy+QHRuLgS3oWha6l2mLn0n1WNcQOVWqCQ6rRJEGp4vYRcHbz6roqmka7LmtcRsS0GPmFzPaQaell1MsP9TS1gI6kAyD7DqvJ1em2vzIuvue3otZuXlTTf2OsrcKdbzKZFWkch7CDjoXAZColq5rs52nbparv4eKjcEtqMDHkAZLSM4zj6brodT2m0+qeTSbY20Xu37wy42gxGYxkn2U4vEdvGX7ol+DSzNvT/WmN5aLFasby+Y14NMC64i2GgbmenmqHCeJM1NRzNO2pVDAC6oxhNMXTbJ84MGIMFegs+NpO0eZl0ebFNwlF2hopracN4I6o4AgR1cKjYA/3AOk+XzIWv4xoKnLc0BzXmLZBbMEEwT5SubdQ1DtXT5jDaygKTHOqOYzmEOc8tLDLiWsbIyJacfDHPqs84r4evc30OkjmyKDfPszp9bpLHuaJMHr5xG3qEjlqpxXVmlyXVmg0i8Ne5oMNcYNN7vG1zQZ8z7s4txRlBtxBcBBcG7tafvZ6flKnBqozi79KNvEPC56WUV3uvrr6FllAkwFYHDj4t+v6LX6XizXObGNsSDMyIJGMYPhg+S3+meHEZAkjJ2EledqfFZKe3ElS9z1NL4DDyVPPdvml6f7NTV0pbuP0+aw5a3+pYPhJkeI/Jc63ijRWNMC9oabnAEkPa8ttt+LoTgeHQrrweIxnBuapr0/Rw5vBZrNGGN/DLpv8P8Ax7l7gtBj9Q2nVHdc11putBeCO7tkkGQJGx8Fs6vZxriTQrUy3NsvDstID23NHQkfP3XN8YfpzZTrAhz3F1KWXAPDSBhwcwuyYaQcnZUeAaXW6QagUWsDKoD206TTUqCo21pspxAvaNpIZAEwFX/6Jzm3j6Jz+GrTRjHLVv2/lm3r6VzHFrhBG4+v4Qud7TVuVI5VJ7a9F1Go6owuIawio0NIc211xBBncDwW701Wu1lBupo6gVHuNMF9LAAFzS6o1zhsTuZAGdsWda6i2BUY2pAa+HNDh3rmy0HeJjxyr6jUQng5fJXw7QZpan4Y8K+X/OznuEcSd/Dta/h2kfSbD4sFGpUgEh7GgQ8gdYzO65zifFZ1FtGoNIyy26mC90l7nEyIOLyJGwDYBiRue02uLS59CsWBxcKgbl8w0tAJJIbB8vDKTwXsVQa+nqOJ6inRoPbexlN4LiSCIc4YpgYMCTmMQV5UHd12e7rcMcG2+V6r1f0+n6MuLceo02tZTpM5UgVq1Nt9SuGzBrPc7vNJyZcdxOxC2XCuOaeo0Bjg3AEOYyltjamOWPaFr+19XhAYf8OruNdsjlxVfSIg5FR7cQYPxEHI3XFOqPZ36cWggObFzQTsQDtOV2aWbxuzxNXWb4fRdHr3LRy1yPZXtIHCyM9GyYI/0zJafLI8AF2tBwe0OG31B8DC9pXtTPDlGpOInlo5atctSKaWKKvLWLnMaWh7g24kCfISTHkrvLWh7Y8IZVoOe54pupiQ93wxINpnxMAeZhUyykoNx7L44xc0pdHUs0mmj4yfO5o+lpx7oXJcM1GtFJgoaOo6laOW5zqAc5pyHODpMnfJ6qF4/nZv+T+566w4vZfY7XW6B1J1rvUEbEfsKvy0jgGqfqaLNTVfc+rTYSGmWMgZaBPxTuTmVs+UvTxTk4Jy7PMyxiptR6KraEiQRGRvGQYIz6FYmksn6tlAua99rK7TADXEio2Jf3MgZbJO3kStfoeLuc2q+u6GUi1txtMkzFpa0XYtgCSZHkso55+ZskuPc6JYMTw74tp+z5v8UXeWka3UMpNuqGG+Ia52+2GglcrxDtuZIpgMHS7Lo6knYegnrkrjOM8bvdcXPJAMFz3mAdxF0f8AQSepr+kxhhvs9QPGqUSLiPGLf/uQR8louKaHT6sGq+u2jJG0Vg8MkSGi0bwJL/u7Le/Z5wnT6PSNr6ynS59fvg1GNLmUiAWMEtwYyY6ug/Djd6/t1QAIbTvDRAkANA/5bBcObUSyLa+jvwYPKe6+TzLV8D4cKNSqypqi6lYT/lgVHPNre93gyCJ2OAYXL0OICk9oY4h0g+AJGADHWZx5ei7Dt12pZq6NSnR5LS6xzmstLnOYerm7mJAnxXK9n+xFbVEl7xTbBdd/ml8btaGEy/bu+vhnlcYtUz0tPmzQnugv0bYdtdU34SwZ3LZMdBJTOCdptQ01n0nCk8s5jqlKkxtxpAua2o1oAeDLhnInrsuiq/ZfUdpaRpj+eGNL8ucxxIktJklrhMTgGNh04zU6KronmnqadSnUkODTIBGWlzSCLgRcMGDGZWeTHKCVnrYtTDU2r557XP15R7HwbtxQ1wbRexwNSAHAtgGHOJme6Ghu58R5rV8e0BrUKjaRl4l1MjBvYZbvtO07Q45XmjKNCoO6bKgw6PgqW7XM6SQ0Eja4k+Xa8D42NTTaQQyswBpBw10bA+WMHceey0x6t44tNXF9nhayENPng83w+qnHlJ392vfpr+5T4bxK/SPNWn3galOq0sMva1skk3XAjIMg523xouNcRLWsZDX0qx5bSPHuBuNgWmI8p9B0HEazWvNWnSayuBFQOAbNxJ70YcZLjOcZkheZ8RNtQO/pdcxvRoBugDwW2PY8dxOjxGWXz4rI040mq5Xrz/PT1Ojo8RtdE5B28F2HZ7tLRmK4J2jMCfMheWcu7UOsLhm6Qfia4Bw/H99diyvmMjwkLgeCSe5f9nrR8TxuLxzTrpNex6nxrjVBzSaMhwBIyfxP5LzN2pdX11O0tDqp5gcY7oDC4EwJBhsnI6TtmrrNa/luIc5o2BGCZBAAjxMJ3Zjg1UVadVwADu4zIuNzSboGwtDjJV4Y5Rubrr0Mcurw5ZQwxurVuVfv69nfdm6D2MDtXUDi1w5bcOtxAcXAZJmAPPzEb93bXTaRj22vNZpcHNLbZNzIh+QBy3OcD1+U83oqzNOxz6zpyS0uM7HFo6AYz8vPj+0FVleq6tUfdcO6xuCAGgNBeZ8TMD3Ux1MtmzqP5Z5zyQ12slLTpyUVTk3S+Sj8u/m/z13aXtrqddSI0zeQxri5xDyHvBcbQ0gdBBMHxAK488SqsZy3PvM3NMl1t2CJPjAMeSy4a+tVYKFFjnuAgWgkhsmCf6W5iTA2XW6D7OLqZOoqOFRzSA2mQAwxi58G7pMR13VseHJmfC4PVzazT6KCV/FXS/X+WeacY4qX90HycR1jpK1TahAIGAd1suM8Fqaaq+lUaQWkgEiJHQjyjKo0tK5xDWxJMATGT0yt4xUFR4efPPPLfIboWw4GcQXH/at52Y0fPbqKNwD6rBbJiHMN9MA+FwAJ8EUeyGoLcQ6pBPLbJ7jZJz1IyY8kngHEBQrNJbHRx3PrHh5KI5Iz/pdmHqa3RVi18OBbUaYgiO8DkEHZ0/vx9P7JccDomcw0+p2I88qpxng1DWUzaG09UAXsqNAHMLpPfP3g7MOOR6AtXIdldVbqmNquNOHjmAjMAy6RvsOmfBelpNVsuE+mcuq0+/4o9o9k41DdPVLiAOW8ZMZLSAJg5mIwcwuP7Aivzi2qx1OGOeWvY5hcHQGua127d8jGBlYcX4jxHV13O0BJoMeGsaxjHOub94g95xJ7wHTGJC6/shq9XqKIqa1rA9l1Gm4NtqOY15uNQdDcA2IH+WTGVWU1lyqvQqoPFid9s2XLXPdtaFSpp+VRLC59fTUntOXxVqfyw0bAlzRkkQAV17aMmPFeW9kOPtOq1fNyKr2atk78zQ1+exg8CaYe32AWupytRpepnpsacrfoekcG7TN09ClQcwE0abKUncim0ME43gBC63/AdL/6ekfMsBJ9SclC874T0eTxv7KA7n6logMspktEAB9xAcGjeRdJ8gD0XpXKXEdl+ztPQ6nnV9XRusewsYHvw8A/5mGky0Yyu50PEaNcE0C+oAYLgzuA+bgd/Ldb49RGKpswz6acpbkjUdpdCx+mrFwALaNUtfs5sNuw7cZaJjdeO8bpjSPaxr2PLqYeHNHdBce9EgEg2iD1AnGy9Q+0fiz6NIUeUWsrBzXVXQQQHEOY20mCW5zBtdgTNvn+s1VJmjFKppqFTvg0qtpbVYTBeHOHxtNgEHYQMwIjJPdUkVxJJOEuzjdZXjOYMx7b5XY/Zb2ZbqKv8Xq2kaajD6YcIFarc4NifiY0sdPQkAZyFtOznG+E0mh+s0b6lYF7g9zG1aYaS4tY2ndEAGMtwTMiMbTtl27aWBnDbQy0tNRzTSpUeoNOIucQcstcBDTEyFg22bpKKOY+0rti9+re2iRDIa55Ad34F1uSMQJnrI6LiNVXq1YNV5M5AcYnO7WbD1wE3VNpNiwucc3VHYuJ8G9Bv5mVTDsWAYJHqPIeqVRKZb09YUwSQYmQ3rgCAfaD7qdNxis0l7XW4yWgC2SIg7+WSeqfqqHM5bGd6o57aYaNySS1ozjNwHyXtnYX7Pqegiq9xfqHU7Knwmm0uIcRT7s4iJnOcCUjjUmTLUSjHs8n0X2iaykIbUacyS7JPtMD5JHHe3Oo1TWiq8m0kxPdO0d3YbDK+jDoWH7jf/EfoljhVEGeTTu/q5bJ+cStfJXuYrUyXv8Ac+ZtJqKlUxSovqO68sOc75NBW8PC9XpWCtUo1aTHd25wiCdrhMtPrC+hWUABAEDwGAtT2ndZRE2ik97WV6j2h7adFwdLyw4IuDGycNvuOGlVenjXZeWrllWzKt0fn3/Z/wDp4hxDtPUfTDTBcMXjBgdD5iN1zVZxOcmep6zgLcdpODnS1qlO8PDTDHggtIcLmm4GJtLevU+C1tOl3jiADgZMeUlYxrHBnRjwxnKGPHdJVz7W2/yP4Wy2o0vPdI5YJ6HBb7EzC2Lw0OM4jaTv6YyfL8VdHDiWMqNZfTfTYHYuFwAa5pHTLZ9/JXNPw8nvPa5jGiXF0tkDoLtydp6fQ582ddRjf1OZ4xUFoYBlxuJPQDYeufor9bizg2m4H4XNiciQCM+xK1vGH3Oc5vibfQYH0VnsRp6lbV0G023v51J1rodTIY655qAnZrLj8+sLXHJOLRy6zBtmty4rr8o6jh3ZHWa9oqvIpsdlpqSC4dLabRIbGQTE+a3Oi+yrvfztSSz+mkywn1qOLo9gvVDSUcpdEcOJdqzgjqMsIeXj+GPy/fZp+F8HpaZnLoUxTZMwJJJ8XOJJcfMklW+Ur3KRyl0rIlwjmcW+Wcn2q7J09azIio0Q12ds4Mepg9CSvDuP8Gq6OoW1WuEGA4tIa7rg7O6TBK+neUtR2q7ON12nNB73sBcHAtj4mzbc0/E2TMY2GVz5IKT3Ls6MM3H4X0eEcO7XPotaHML8AsN1r2gbZAM7YO481T7RcafrHCoaFNjh8T2fG+di/YE75DQTOZXoPFvshdTph2kqGpUDe+ypDLj/AO0Zhv8Atcf+XRef6zRvoPdTrUyx2zqdQOacHBGx99s9VxrDCEtyXJ1JqXTMeEavUkCnTDzBluBLfG0noYyMjExIldHxHiFMd3VMc3mVadbutE0rS/n94/E0h4e3H3rcQC7ka+egAGI8pnr5kn3WBJIAcSWjYScTEwOkwFoDqqPFHisGacsp2ue2GGGFrSTUdVe/NRsNc4ueTAB2GF2XD/tFptZa+ldH36b8PBE8y14DhcbjBzkdZjyjs/xI0ahqYLrXQDtLon6SPddhwzjlIUAx8NiAWjcsDiWtGPCAfU9SVKm4O0HjjNUzvKXaX+MoubpS+jWkAEU3VyIMm0MY7vR4tMAg+Y4LXdgNWwufpmVapZJex1LlObI2aLix857rSHCQLRK3nC+3L204/i3sf8IL6VJwAGWEltOSJ8TPotE77YOJ1YYOSS6AGtpOLiTsB3pJ6e6l5JS7YWOMFwj6K0Wpa+m10jbMZyMH6gqV4P8A4Tx/UfznU2A1O9D+Sx3/ACY4y0+RyhRTI3o7DQ6zglBt7qtJ5Lomu+99wgn+UcBokd6II6kK9xT7TNABbSq8xwAIbTaYG/3nQ32BK5N32UtgtoauATNtamyoD7sLSOmY6LR6n7INe09x+mqCcRUe0+XdewQff3USxejJWS+ToO0PbjT6zTmg6nUDrmPY42WhzTmSHSDbcNvve44tnFaVOsx76VKqG3wysLqckQCWg5hX6H2T8TkOdSZaDJbz2AuH9IIuAnxIjxWurfZvxINn+Eq4OQX0iYjcQ7P4pFbVSKyVvcZ0PtDrMLqb6dKrp7jZRLBY1s4awGYA6TJ9VzHFa1OrWe6hT5VNxDhTc/uskC4NJzFwdHkQIwrFbs9qmQH6XUNna6hVE4nHd8E7Qdk9ZW/ytLXd0nlPDZ8L3ANHuUomzRlZsb18Oq9T7O/YxqKkO1VRtFuO40cyp6EyGN9i5d/wf7NuHaUQ6ga7pnmaiyr7BgAYB6Nk9SVamDz/AOxvse6rVGurNIpUyeQCP8ypteP9LfHq6P6V7XYpFZgjNvQCBsMYHROsJ2OOkgqy4KNbhFiLE7+YOgcOsST9Vi54GbX+fdMIV2IXYpDFL9W2Jl3hkQPmQVmNSw7uB9gp5G1HDVfs+oVmuvpDTvN0OoENN73l7nFre45g7rWtcJABOCceV9reytTh9QU6hua6TTqxaKkRd3SSQ4EiRJ3GTK+jnahnR5HyKxL6Z63HIgid9wsp49yo7NNqXhnu7PmnhXGKmnBAFzd7T0PkfyU8W42/Ud0Yp+HV3mf0Xu9XsHoXPv8A4WlJJMEvDZP/ALbXWj0hGt7DaWqGgafTU7Xsf/KYxlwY66xxDPgdsQIJHVZrHPbts63q8HmrJsf+/c8T7H9lKmvrBoaeSCOdUjutb1APV5GAPOdl7hoOyekoV3aijp2MquEXC6ANoawm1n/EBb2k2xoaAxoAw1pAA9GxhBrkiC36/otIY9qOTVah55X0kJ5fkjlpj52Fw9x+Ka0x+pMrSzk2Ir8tHJPgnPqeJHtCWawH3vmAfrKcjYiOSfBHIPh+CwdXb4j/AMf0SX1B4n1EqaY2os8n0+YVTinBaOqpmnXpsqs8HCYPi1wy0+YIKh1cn7zvmo5p8fnCbQkjy7tB9kNRpe/SPa5hcOXSeXBzWmAZqOwYJd5wBuVylT7PeIgkfwpwYnm6ePWeZsve71Beq7EX3M8d4D9k2pLrtS+lp2GAWNLatWJBd8Hdzb/Ufi6xB77/APGvDOlN/wD81T6yV0l6L1OxDczRU+wHDGH/APnv8bqtVw923wfkt1w7hul04/8A16FKl/sptafdzclZ3qLlKikQ+eyzzh4fv5oVaVCmkRQnT8bt3aB6QVfp8bp/uVxwdhWNLSDx8bGnwcSCtpYo9mUckujt9Pr21PgzG/QD3TX0zE7ehyuSp161FsNcwtGcGc9fNZs49VMZB+ayeJ+hr5i9Tb65r3iAHEfFBbafYnc74Wubq308Frh6gj8Qrmk4z1dAPoUzU8UY9pBIz5Im1w0Q0nymUhxN/VM0+v3uaD+C19RrSSQ/5iJ9IWLSPFX2opulZ0OlrMdAFMT/ALfzTdRSLRhp/wCJIHykLQ0dWW/DhP8A41xG59Vm4s0UlQ+nqTMAkepJ/utrpGgt+OfTC5/nZmc+SZS17hsfoElERkjoHaUHcz6gH8lWr8PHSPaAtf8A4m/x+ifpa76h3OPAKtNFrTFu0LphoPqY/FM/wyoP6fmf0WwvjofllYNru6pvY2I1lQPYYdI/fQqG1HFXqmqBxP4KrUAccuGfRTZFCzVKOcfFMqUmAbz7hVSQgHOefH6rEvKW3PWE8UB0eEsC71FyxfhY3KSDOUSsLkXISZyiVhKJUAzlEpVyLlIGyouSr0XoBkqZSb1N6CxqErmoQHM34wPqUvmE9Qllp8VXcwz4/iutUcbb9i8HwMH6ym0NUOpd8gfzWpIVnTEe6loKXJudO4O8fSP7rKtTcMiI9VVZXPS35A/VZOfP9o/ELC3ZtSozY8zn8E1tT0CrErItPWQPFWbK0WDVHqmMrBUMDzTqBlQ6JVl01Fhzkio6N4j9+CV/EjwHsSoSJZsKdcTnIW40vE6bRgR5LmOaPGPdZsqj9mVWUUy0ZNHS1eMgjE+6qHXOPX2WqnzTWfQ+KptSL3Jlx9edysb0gf8ASzb8/b9EFMaKim5I5yw/iB6oSWXOQ2sRsVWFWeh8j0U3+iEFg1idyg1p6qs0T1Hy/uiQ0jY+35IORpqKOYsamqa77vukGoEIotB/ghziNwR6qNJrgzcpmr4g1wgoTQsVEX+aRzW/s/koL46ek4+qCh/M9VBqqpUf7e6gvHj7qRRZdWhQa6puqDYGd+oSriJz9ShFF/8AiQoWudqSDG/uEKaFlFnumApIKs0GXbbjoruRlFEljYJIGN/+1NFrSdx8wfwKz1OkBEEjyzGU2noGAAFok5BO/wBOqrvVdmmx30WqWmAGGg+w/RLdAOwx0Jwcef7wtfrdGQZYcHzI+pO3mnaUFg7wuAIBtBd6dYO24ndVr1st8qHc+Ng32ynHTEibpET7/h1TaTw7AjIO4t8iAPHySqlMtcPADpAPuIyq7i20176T5+H5EEracOwC38d/OAoZaR3pPvIjptCzFoGPSNvxUyyWqIjCnYjV6cnbO/7mVUOnd4QrlQyQRON/Ej9U5tcRn65/f78EWRpB402aqpRcFkyuW9B9QfxVnV6tgGxmN2zn5QFRZrS8hrGnMkyB+Q/JXUnJcozcVF8MtU9ZB2H5p4rz0OdsH8lq/wCIeZxPvt1Oys6XVgnwP+kkjzUSRMXfBfdXwe9H4emVlR1LthEeWfwVPUaobNdJmMHr/tmeiKdUEQZ9MfhKzsv6lqs+Zl3z8fRQyucNHzz+ShtSPDywAfaEp742BB8juo3E0WHNLepPyHynJWbZ8Pmf0VEk5LpPoc48ZUsJjE+0FGyUi24RvHz/ACSHVB0SRJ8fcH6kLCD5e391FshlpjvE+w/us5HiQqpYPE/I/klXjo8T6kGfQeqmyaL9Qtgy4/v2VXRagEQYu8PT9lKqa4DFzXHO0k/p9VjU0znAOtcHYyQ2T6gu8uoUp0uSGrfBfD56KpVZBETM9IH/AGm0arg3+ZF3+nGPP+ywqVB6FRuaZbamjEhxmXAjz398LKjWJxAHh4efQD6rOlqGfe/GFU1OrsJDcg53E7ASTGxt6ePybm+BtS5G8zoTt4Z/NJqVIGTj1hU31y4zgR1JwcYJkARn6lMuJjAAdtAPhPXw8vBTyUH8394Qse94fVCiy1EadzHSHMOcgtdaQQNtiLT6YVrT6GnEueR0daNp26ZQhaSKQSa5K409Sm8jDwCZDo72ARnfqI9VsSG3AQC452EjE7nf1lShUcmy8Y0YuAf93A7pmLsf6unsn0tMAO6wCBvM4UoVJSaLximIbQABcSY6AkkbYgAiEuo8tDQ8kEmYwR08EIUp2VlwuCxEtlpwAScdB67JL60YO8A+xQhVYk6VmGXdJjPRObjbqhChMREVtbZmHY8CPrJyqdXibHCIcAYxAIge/ihC6McE1Zllm4ujPRaimQWkPPhMRP8AtlZDTTgHboABvImfZQhVnw+BHlck0OGuBDpxKuFoG2D13z8kIWbk32aqKXRSr06hPdME9J/EqdMHt+J7bfJsz9JUIU7vQjb6l/lEdMeSweDHh5hCFRM0aFtY7+oHyIj8FHfOIHv4IQpsihGopy8MMDEkwCYkx889fFF9r+U2IiTcCMOkxIJnf6qEK65+xR9/3KIoamnkFpb3e5AMEzMEkbGPnvhZVdbXY5jXMZLjAMSP9RAv2jPQnbzQhVsvSRi7V13bsa20m7AIi2QMPnJI9I6zAmo+o9rHNDW4ufIDgAbCBGboBO1u3zEKCRGmrVjlzGNZDHSAAe98WzokScxmPNIqNr0nXBoJz3i4TvMQCAREdP0UoVkyrXBlWqVjaQA4w4uGA0nAEiJ2u2PuqYralv3WCRnrGfG7OAPn1QhWXdFbLml1drQKlSH5kAOxk+BIQhC1WNNFH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7" descr="data:image/jpeg;base64,/9j/4AAQSkZJRgABAQAAAQABAAD/2wCEAAkGBxQSEhUUEhQWFhQVFRQUFBQVFxcVFxcUFBUXFhYXFhQYHiggGBolHBUUITEhJSkrLi4uGB8zODMsNygtLiwBCgoKDg0OGhAQGywkHyQsLCw0LCwsLCwsLywsLCwsLCwsLCwsLCwsLCwsLCwsLCwsLCwsLCwsLCwsLC8sLDQsLP/AABEIALcBEwMBIgACEQEDEQH/xAAcAAACAgMBAQAAAAAAAAAAAAAAAwEEAgUGBwj/xABAEAABAwMCAwYDBgQGAQQDAAABAAIRAxIhBDEFE0EGIlFhcYEykaEHQrHB0fAUI1LhFTNicoLxklRjk7IXJDT/xAAaAQEAAwEBAQAAAAAAAAAAAAAAAQIDBAUG/8QALxEAAgIBBAAEBgEEAwEAAAAAAAECEQMEEiExBRNBUSJhcZGx0fAygcHhUqHxFP/aAAwDAQACEQMRAD8A561EJtqi1fSHgC4RCZCIQCoRCZai1QBcIhMhEIBdqITIRCAXCITIRCAXCITLUQgFwiEyEQgMIRCztRCAwhELOFMIBcIhMtRCAwhELOEQhBhCmFnCIQGEKYWUKYQGEKYWcIhSDCFMLOEQpBhCmFnCmEAuEJlqEIIhFqbai1BYq1RanWqLVAFWotTbUWoBVqi1OtRaoAm1FqdaotQkVai1NtRagFWotTrVFqAVCLU21FqAVai1NtRagFWqbUy1TagFQi1NtRagFWotTbUWoQLtRam2otQC7UWplqm1SBcItTLUWoDCEWplqLVJBhCLUy1FqAXCE21SgJtRan2ItUARaotT7EWIBFqLU+xRaoAm1Ran2IsQCLUWp9iLEJEWotTrUWKAJtRanWIsQCbUWp1qLEAm1FqdYixAJtRanWIsQCbUWp1im1AJtRanWIsQCbUWp1iLFJAm1TanWotQCbVNqbaptQCbUWp1qm1TYE2qQ1NtU2oBNqE61CkWNsRYrFiLFWwV7FFis2KLFFgr2IsVixFiAr2KLFsqeiuAj7xim8ODqVQ7csVB/l1ZxY7fyOFXNLcdWmHN+82drh0mD8iso5oS6ZvPT5If1L5lWxFisWIsWhiV7EWKxYixAV7EWKxYixAV7EWKxYixAV7EWKxYixAV7EWKxYixAV7EWKxYixAV7EFqsWLnePnT80DVVHhgptLadNoc+XPcHPEmJhoA3O6xz5fKg5VZtp8PmzULovjiFEutFRpPgM/MjA2Kthq11Rmi5DaukqPqAODHtrAU3sqOaSMFoaZDdweniTLOz+pNQQWFptY4NLS097bBAJkh2YyuPT6+U57ZLs7NRoI48e+Mui7YpsVmnSuLgN2xfkC2drp+GfNZPoRPfpkjdralN7hPi1jiR7r0PNhdWr+pweTka3bXX0KliLFYsU2K5mV7EWqxYixLAixTan2KbFNgr2IVixCWKLApo5at8tHLWdl6KnLUctW+WjlpYoqctHLVvlqOWlijVcZqVBSNtRjJ7pc+GlzRsy+QHRuLgS3oWha6l2mLn0n1WNcQOVWqCQ6rRJEGp4vYRcHbz6roqmka7LmtcRsS0GPmFzPaQaell1MsP9TS1gI6kAyD7DqvJ1em2vzIuvue3otZuXlTTf2OsrcKdbzKZFWkch7CDjoXAZColq5rs52nbparv4eKjcEtqMDHkAZLSM4zj6brodT2m0+qeTSbY20Xu37wy42gxGYxkn2U4vEdvGX7ol+DSzNvT/WmN5aLFasby+Y14NMC64i2GgbmenmqHCeJM1NRzNO2pVDAC6oxhNMXTbJ84MGIMFegs+NpO0eZl0ebFNwlF2hopracN4I6o4AgR1cKjYA/3AOk+XzIWv4xoKnLc0BzXmLZBbMEEwT5SubdQ1DtXT5jDaygKTHOqOYzmEOc8tLDLiWsbIyJacfDHPqs84r4evc30OkjmyKDfPszp9bpLHuaJMHr5xG3qEjlqpxXVmlyXVmg0i8Ne5oMNcYNN7vG1zQZ8z7s4txRlBtxBcBBcG7tafvZ6flKnBqozi79KNvEPC56WUV3uvrr6FllAkwFYHDj4t+v6LX6XizXObGNsSDMyIJGMYPhg+S3+meHEZAkjJ2EledqfFZKe3ElS9z1NL4DDyVPPdvml6f7NTV0pbuP0+aw5a3+pYPhJkeI/Jc63ijRWNMC9oabnAEkPa8ttt+LoTgeHQrrweIxnBuapr0/Rw5vBZrNGGN/DLpv8P8Ax7l7gtBj9Q2nVHdc11putBeCO7tkkGQJGx8Fs6vZxriTQrUy3NsvDstID23NHQkfP3XN8YfpzZTrAhz3F1KWXAPDSBhwcwuyYaQcnZUeAaXW6QagUWsDKoD206TTUqCo21pspxAvaNpIZAEwFX/6Jzm3j6Jz+GrTRjHLVv2/lm3r6VzHFrhBG4+v4Qud7TVuVI5VJ7a9F1Go6owuIawio0NIc211xBBncDwW701Wu1lBupo6gVHuNMF9LAAFzS6o1zhsTuZAGdsWda6i2BUY2pAa+HNDh3rmy0HeJjxyr6jUQng5fJXw7QZpan4Y8K+X/OznuEcSd/Dta/h2kfSbD4sFGpUgEh7GgQ8gdYzO65zifFZ1FtGoNIyy26mC90l7nEyIOLyJGwDYBiRue02uLS59CsWBxcKgbl8w0tAJJIbB8vDKTwXsVQa+nqOJ6inRoPbexlN4LiSCIc4YpgYMCTmMQV5UHd12e7rcMcG2+V6r1f0+n6MuLceo02tZTpM5UgVq1Nt9SuGzBrPc7vNJyZcdxOxC2XCuOaeo0Bjg3AEOYyltjamOWPaFr+19XhAYf8OruNdsjlxVfSIg5FR7cQYPxEHI3XFOqPZ36cWggObFzQTsQDtOV2aWbxuzxNXWb4fRdHr3LRy1yPZXtIHCyM9GyYI/0zJafLI8AF2tBwe0OG31B8DC9pXtTPDlGpOInlo5atctSKaWKKvLWLnMaWh7g24kCfISTHkrvLWh7Y8IZVoOe54pupiQ93wxINpnxMAeZhUyykoNx7L44xc0pdHUs0mmj4yfO5o+lpx7oXJcM1GtFJgoaOo6laOW5zqAc5pyHODpMnfJ6qF4/nZv+T+566w4vZfY7XW6B1J1rvUEbEfsKvy0jgGqfqaLNTVfc+rTYSGmWMgZaBPxTuTmVs+UvTxTk4Jy7PMyxiptR6KraEiQRGRvGQYIz6FYmksn6tlAua99rK7TADXEio2Jf3MgZbJO3kStfoeLuc2q+u6GUi1txtMkzFpa0XYtgCSZHkso55+ZskuPc6JYMTw74tp+z5v8UXeWka3UMpNuqGG+Ia52+2GglcrxDtuZIpgMHS7Lo6knYegnrkrjOM8bvdcXPJAMFz3mAdxF0f8AQSepr+kxhhvs9QPGqUSLiPGLf/uQR8louKaHT6sGq+u2jJG0Vg8MkSGi0bwJL/u7Le/Z5wnT6PSNr6ynS59fvg1GNLmUiAWMEtwYyY6ug/Djd6/t1QAIbTvDRAkANA/5bBcObUSyLa+jvwYPKe6+TzLV8D4cKNSqypqi6lYT/lgVHPNre93gyCJ2OAYXL0OICk9oY4h0g+AJGADHWZx5ei7Dt12pZq6NSnR5LS6xzmstLnOYerm7mJAnxXK9n+xFbVEl7xTbBdd/ml8btaGEy/bu+vhnlcYtUz0tPmzQnugv0bYdtdU34SwZ3LZMdBJTOCdptQ01n0nCk8s5jqlKkxtxpAua2o1oAeDLhnInrsuiq/ZfUdpaRpj+eGNL8ucxxIktJklrhMTgGNh04zU6KronmnqadSnUkODTIBGWlzSCLgRcMGDGZWeTHKCVnrYtTDU2r557XP15R7HwbtxQ1wbRexwNSAHAtgGHOJme6Ghu58R5rV8e0BrUKjaRl4l1MjBvYZbvtO07Q45XmjKNCoO6bKgw6PgqW7XM6SQ0Eja4k+Xa8D42NTTaQQyswBpBw10bA+WMHceey0x6t44tNXF9nhayENPng83w+qnHlJ392vfpr+5T4bxK/SPNWn3galOq0sMva1skk3XAjIMg523xouNcRLWsZDX0qx5bSPHuBuNgWmI8p9B0HEazWvNWnSayuBFQOAbNxJ70YcZLjOcZkheZ8RNtQO/pdcxvRoBugDwW2PY8dxOjxGWXz4rI040mq5Xrz/PT1Ojo8RtdE5B28F2HZ7tLRmK4J2jMCfMheWcu7UOsLhm6Qfia4Bw/H99diyvmMjwkLgeCSe5f9nrR8TxuLxzTrpNex6nxrjVBzSaMhwBIyfxP5LzN2pdX11O0tDqp5gcY7oDC4EwJBhsnI6TtmrrNa/luIc5o2BGCZBAAjxMJ3Zjg1UVadVwADu4zIuNzSboGwtDjJV4Y5Rubrr0Mcurw5ZQwxurVuVfv69nfdm6D2MDtXUDi1w5bcOtxAcXAZJmAPPzEb93bXTaRj22vNZpcHNLbZNzIh+QBy3OcD1+U83oqzNOxz6zpyS0uM7HFo6AYz8vPj+0FVleq6tUfdcO6xuCAGgNBeZ8TMD3Ux1MtmzqP5Z5zyQ12slLTpyUVTk3S+Sj8u/m/z13aXtrqddSI0zeQxri5xDyHvBcbQ0gdBBMHxAK488SqsZy3PvM3NMl1t2CJPjAMeSy4a+tVYKFFjnuAgWgkhsmCf6W5iTA2XW6D7OLqZOoqOFRzSA2mQAwxi58G7pMR13VseHJmfC4PVzazT6KCV/FXS/X+WeacY4qX90HycR1jpK1TahAIGAd1suM8Fqaaq+lUaQWkgEiJHQjyjKo0tK5xDWxJMATGT0yt4xUFR4efPPPLfIboWw4GcQXH/at52Y0fPbqKNwD6rBbJiHMN9MA+FwAJ8EUeyGoLcQ6pBPLbJ7jZJz1IyY8kngHEBQrNJbHRx3PrHh5KI5Iz/pdmHqa3RVi18OBbUaYgiO8DkEHZ0/vx9P7JccDomcw0+p2I88qpxng1DWUzaG09UAXsqNAHMLpPfP3g7MOOR6AtXIdldVbqmNquNOHjmAjMAy6RvsOmfBelpNVsuE+mcuq0+/4o9o9k41DdPVLiAOW8ZMZLSAJg5mIwcwuP7Aivzi2qx1OGOeWvY5hcHQGua127d8jGBlYcX4jxHV13O0BJoMeGsaxjHOub94g95xJ7wHTGJC6/shq9XqKIqa1rA9l1Gm4NtqOY15uNQdDcA2IH+WTGVWU1lyqvQqoPFid9s2XLXPdtaFSpp+VRLC59fTUntOXxVqfyw0bAlzRkkQAV17aMmPFeW9kOPtOq1fNyKr2atk78zQ1+exg8CaYe32AWupytRpepnpsacrfoekcG7TN09ClQcwE0abKUncim0ME43gBC63/AdL/6ekfMsBJ9SclC874T0eTxv7KA7n6logMspktEAB9xAcGjeRdJ8gD0XpXKXEdl+ztPQ6nnV9XRusewsYHvw8A/5mGky0Yyu50PEaNcE0C+oAYLgzuA+bgd/Ldb49RGKpswz6acpbkjUdpdCx+mrFwALaNUtfs5sNuw7cZaJjdeO8bpjSPaxr2PLqYeHNHdBce9EgEg2iD1AnGy9Q+0fiz6NIUeUWsrBzXVXQQQHEOY20mCW5zBtdgTNvn+s1VJmjFKppqFTvg0qtpbVYTBeHOHxtNgEHYQMwIjJPdUkVxJJOEuzjdZXjOYMx7b5XY/Zb2ZbqKv8Xq2kaajD6YcIFarc4NifiY0sdPQkAZyFtOznG+E0mh+s0b6lYF7g9zG1aYaS4tY2ndEAGMtwTMiMbTtl27aWBnDbQy0tNRzTSpUeoNOIucQcstcBDTEyFg22bpKKOY+0rti9+re2iRDIa55Ad34F1uSMQJnrI6LiNVXq1YNV5M5AcYnO7WbD1wE3VNpNiwucc3VHYuJ8G9Bv5mVTDsWAYJHqPIeqVRKZb09YUwSQYmQ3rgCAfaD7qdNxis0l7XW4yWgC2SIg7+WSeqfqqHM5bGd6o57aYaNySS1ozjNwHyXtnYX7Pqegiq9xfqHU7Knwmm0uIcRT7s4iJnOcCUjjUmTLUSjHs8n0X2iaykIbUacyS7JPtMD5JHHe3Oo1TWiq8m0kxPdO0d3YbDK+jDoWH7jf/EfoljhVEGeTTu/q5bJ+cStfJXuYrUyXv8Ac+ZtJqKlUxSovqO68sOc75NBW8PC9XpWCtUo1aTHd25wiCdrhMtPrC+hWUABAEDwGAtT2ndZRE2ik97WV6j2h7adFwdLyw4IuDGycNvuOGlVenjXZeWrllWzKt0fn3/Z/wDp4hxDtPUfTDTBcMXjBgdD5iN1zVZxOcmep6zgLcdpODnS1qlO8PDTDHggtIcLmm4GJtLevU+C1tOl3jiADgZMeUlYxrHBnRjwxnKGPHdJVz7W2/yP4Wy2o0vPdI5YJ6HBb7EzC2Lw0OM4jaTv6YyfL8VdHDiWMqNZfTfTYHYuFwAa5pHTLZ9/JXNPw8nvPa5jGiXF0tkDoLtydp6fQ582ddRjf1OZ4xUFoYBlxuJPQDYeufor9bizg2m4H4XNiciQCM+xK1vGH3Oc5vibfQYH0VnsRp6lbV0G023v51J1rodTIY655qAnZrLj8+sLXHJOLRy6zBtmty4rr8o6jh3ZHWa9oqvIpsdlpqSC4dLabRIbGQTE+a3Oi+yrvfztSSz+mkywn1qOLo9gvVDSUcpdEcOJdqzgjqMsIeXj+GPy/fZp+F8HpaZnLoUxTZMwJJJ8XOJJcfMklW+Ur3KRyl0rIlwjmcW+Wcn2q7J09azIio0Q12ds4Mepg9CSvDuP8Gq6OoW1WuEGA4tIa7rg7O6TBK+neUtR2q7ON12nNB73sBcHAtj4mzbc0/E2TMY2GVz5IKT3Ls6MM3H4X0eEcO7XPotaHML8AsN1r2gbZAM7YO481T7RcafrHCoaFNjh8T2fG+di/YE75DQTOZXoPFvshdTph2kqGpUDe+ypDLj/AO0Zhv8Atcf+XRef6zRvoPdTrUyx2zqdQOacHBGx99s9VxrDCEtyXJ1JqXTMeEavUkCnTDzBluBLfG0noYyMjExIldHxHiFMd3VMc3mVadbutE0rS/n94/E0h4e3H3rcQC7ka+egAGI8pnr5kn3WBJIAcSWjYScTEwOkwFoDqqPFHisGacsp2ue2GGGFrSTUdVe/NRsNc4ueTAB2GF2XD/tFptZa+ldH36b8PBE8y14DhcbjBzkdZjyjs/xI0ahqYLrXQDtLon6SPddhwzjlIUAx8NiAWjcsDiWtGPCAfU9SVKm4O0HjjNUzvKXaX+MoubpS+jWkAEU3VyIMm0MY7vR4tMAg+Y4LXdgNWwufpmVapZJex1LlObI2aLix857rSHCQLRK3nC+3L204/i3sf8IL6VJwAGWEltOSJ8TPotE77YOJ1YYOSS6AGtpOLiTsB3pJ6e6l5JS7YWOMFwj6K0Wpa+m10jbMZyMH6gqV4P8A4Tx/UfznU2A1O9D+Sx3/ACY4y0+RyhRTI3o7DQ6zglBt7qtJ5Lomu+99wgn+UcBokd6II6kK9xT7TNABbSq8xwAIbTaYG/3nQ32BK5N32UtgtoauATNtamyoD7sLSOmY6LR6n7INe09x+mqCcRUe0+XdewQff3USxejJWS+ToO0PbjT6zTmg6nUDrmPY42WhzTmSHSDbcNvve44tnFaVOsx76VKqG3wysLqckQCWg5hX6H2T8TkOdSZaDJbz2AuH9IIuAnxIjxWurfZvxINn+Eq4OQX0iYjcQ7P4pFbVSKyVvcZ0PtDrMLqb6dKrp7jZRLBY1s4awGYA6TJ9VzHFa1OrWe6hT5VNxDhTc/uskC4NJzFwdHkQIwrFbs9qmQH6XUNna6hVE4nHd8E7Qdk9ZW/ytLXd0nlPDZ8L3ANHuUomzRlZsb18Oq9T7O/YxqKkO1VRtFuO40cyp6EyGN9i5d/wf7NuHaUQ6ga7pnmaiyr7BgAYB6Nk9SVamDz/AOxvse6rVGurNIpUyeQCP8ypteP9LfHq6P6V7XYpFZgjNvQCBsMYHROsJ2OOkgqy4KNbhFiLE7+YOgcOsST9Vi54GbX+fdMIV2IXYpDFL9W2Jl3hkQPmQVmNSw7uB9gp5G1HDVfs+oVmuvpDTvN0OoENN73l7nFre45g7rWtcJABOCceV9reytTh9QU6hua6TTqxaKkRd3SSQ4EiRJ3GTK+jnahnR5HyKxL6Z63HIgid9wsp49yo7NNqXhnu7PmnhXGKmnBAFzd7T0PkfyU8W42/Ud0Yp+HV3mf0Xu9XsHoXPv8A4WlJJMEvDZP/ALbXWj0hGt7DaWqGgafTU7Xsf/KYxlwY66xxDPgdsQIJHVZrHPbts63q8HmrJsf+/c8T7H9lKmvrBoaeSCOdUjutb1APV5GAPOdl7hoOyekoV3aijp2MquEXC6ANoawm1n/EBb2k2xoaAxoAw1pAA9GxhBrkiC36/otIY9qOTVah55X0kJ5fkjlpj52Fw9x+Ka0x+pMrSzk2Ir8tHJPgnPqeJHtCWawH3vmAfrKcjYiOSfBHIPh+CwdXb4j/AMf0SX1B4n1EqaY2os8n0+YVTinBaOqpmnXpsqs8HCYPi1wy0+YIKh1cn7zvmo5p8fnCbQkjy7tB9kNRpe/SPa5hcOXSeXBzWmAZqOwYJd5wBuVylT7PeIgkfwpwYnm6ePWeZsve71Beq7EX3M8d4D9k2pLrtS+lp2GAWNLatWJBd8Hdzb/Ufi6xB77/APGvDOlN/wD81T6yV0l6L1OxDczRU+wHDGH/APnv8bqtVw923wfkt1w7hul04/8A16FKl/sptafdzclZ3qLlKikQ+eyzzh4fv5oVaVCmkRQnT8bt3aB6QVfp8bp/uVxwdhWNLSDx8bGnwcSCtpYo9mUckujt9Pr21PgzG/QD3TX0zE7ehyuSp161FsNcwtGcGc9fNZs49VMZB+ayeJ+hr5i9Tb65r3iAHEfFBbafYnc74Wubq308Frh6gj8Qrmk4z1dAPoUzU8UY9pBIz5Im1w0Q0nymUhxN/VM0+v3uaD+C19RrSSQ/5iJ9IWLSPFX2opulZ0OlrMdAFMT/ALfzTdRSLRhp/wCJIHykLQ0dWW/DhP8A41xG59Vm4s0UlQ+nqTMAkepJ/utrpGgt+OfTC5/nZmc+SZS17hsfoElERkjoHaUHcz6gH8lWr8PHSPaAtf8A4m/x+ifpa76h3OPAKtNFrTFu0LphoPqY/FM/wyoP6fmf0WwvjofllYNru6pvY2I1lQPYYdI/fQqG1HFXqmqBxP4KrUAccuGfRTZFCzVKOcfFMqUmAbz7hVSQgHOefH6rEvKW3PWE8UB0eEsC71FyxfhY3KSDOUSsLkXISZyiVhKJUAzlEpVyLlIGyouSr0XoBkqZSb1N6CxqErmoQHM34wPqUvmE9Qllp8VXcwz4/iutUcbb9i8HwMH6ym0NUOpd8gfzWpIVnTEe6loKXJudO4O8fSP7rKtTcMiI9VVZXPS35A/VZOfP9o/ELC3ZtSozY8zn8E1tT0CrErItPWQPFWbK0WDVHqmMrBUMDzTqBlQ6JVl01Fhzkio6N4j9+CV/EjwHsSoSJZsKdcTnIW40vE6bRgR5LmOaPGPdZsqj9mVWUUy0ZNHS1eMgjE+6qHXOPX2WqnzTWfQ+KptSL3Jlx9edysb0gf8ASzb8/b9EFMaKim5I5yw/iB6oSWXOQ2sRsVWFWeh8j0U3+iEFg1idyg1p6qs0T1Hy/uiQ0jY+35IORpqKOYsamqa77vukGoEIotB/ghziNwR6qNJrgzcpmr4g1wgoTQsVEX+aRzW/s/koL46ek4+qCh/M9VBqqpUf7e6gvHj7qRRZdWhQa6puqDYGd+oSriJz9ShFF/8AiQoWudqSDG/uEKaFlFnumApIKs0GXbbjoruRlFEljYJIGN/+1NFrSdx8wfwKz1OkBEEjyzGU2noGAAFok5BO/wBOqrvVdmmx30WqWmAGGg+w/RLdAOwx0Jwcef7wtfrdGQZYcHzI+pO3mnaUFg7wuAIBtBd6dYO24ndVr1st8qHc+Ng32ynHTEibpET7/h1TaTw7AjIO4t8iAPHySqlMtcPADpAPuIyq7i20176T5+H5EEracOwC38d/OAoZaR3pPvIjptCzFoGPSNvxUyyWqIjCnYjV6cnbO/7mVUOnd4QrlQyQRON/Ej9U5tcRn65/f78EWRpB402aqpRcFkyuW9B9QfxVnV6tgGxmN2zn5QFRZrS8hrGnMkyB+Q/JXUnJcozcVF8MtU9ZB2H5p4rz0OdsH8lq/wCIeZxPvt1Oys6XVgnwP+kkjzUSRMXfBfdXwe9H4emVlR1LthEeWfwVPUaobNdJmMHr/tmeiKdUEQZ9MfhKzsv6lqs+Zl3z8fRQyucNHzz+ShtSPDywAfaEp742BB8juo3E0WHNLepPyHynJWbZ8Pmf0VEk5LpPoc48ZUsJjE+0FGyUi24RvHz/ACSHVB0SRJ8fcH6kLCD5e391FshlpjvE+w/us5HiQqpYPE/I/klXjo8T6kGfQeqmyaL9Qtgy4/v2VXRagEQYu8PT9lKqa4DFzXHO0k/p9VjU0znAOtcHYyQ2T6gu8uoUp0uSGrfBfD56KpVZBETM9IH/AGm0arg3+ZF3+nGPP+ywqVB6FRuaZbamjEhxmXAjz398LKjWJxAHh4efQD6rOlqGfe/GFU1OrsJDcg53E7ASTGxt6ePybm+BtS5G8zoTt4Z/NJqVIGTj1hU31y4zgR1JwcYJkARn6lMuJjAAdtAPhPXw8vBTyUH8394Qse94fVCiy1EadzHSHMOcgtdaQQNtiLT6YVrT6GnEueR0daNp26ZQhaSKQSa5K409Sm8jDwCZDo72ARnfqI9VsSG3AQC452EjE7nf1lShUcmy8Y0YuAf93A7pmLsf6unsn0tMAO6wCBvM4UoVJSaLximIbQABcSY6AkkbYgAiEuo8tDQ8kEmYwR08EIUp2VlwuCxEtlpwAScdB67JL60YO8A+xQhVYk6VmGXdJjPRObjbqhChMREVtbZmHY8CPrJyqdXibHCIcAYxAIge/ihC6McE1Zllm4ujPRaimQWkPPhMRP8AtlZDTTgHboABvImfZQhVnw+BHlck0OGuBDpxKuFoG2D13z8kIWbk32aqKXRSr06hPdME9J/EqdMHt+J7bfJsz9JUIU7vQjb6l/lEdMeSweDHh5hCFRM0aFtY7+oHyIj8FHfOIHv4IQpsihGopy8MMDEkwCYkx889fFF9r+U2IiTcCMOkxIJnf6qEK65+xR9/3KIoamnkFpb3e5AMEzMEkbGPnvhZVdbXY5jXMZLjAMSP9RAv2jPQnbzQhVsvSRi7V13bsa20m7AIi2QMPnJI9I6zAmo+o9rHNDW4ufIDgAbCBGboBO1u3zEKCRGmrVjlzGNZDHSAAe98WzokScxmPNIqNr0nXBoJz3i4TvMQCAREdP0UoVkyrXBlWqVjaQA4w4uGA0nAEiJ2u2PuqYralv3WCRnrGfG7OAPn1QhWXdFbLml1drQKlSH5kAOxk+BIQhC1WNNFHI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9" descr="data:image/jpeg;base64,/9j/4AAQSkZJRgABAQAAAQABAAD/2wCEAAkGBxQSEhUUEhQWFhQVFRQUFBQVFxcVFxcUFBUXFhYXFhQYHiggGBolHBUUITEhJSkrLi4uGB8zODMsNygtLiwBCgoKDg0OGhAQGywkHyQsLCw0LCwsLCwsLywsLCwsLCwsLCwsLCwsLCwsLCwsLCwsLCwsLCwsLCwsLC8sLDQsLP/AABEIALcBEwMBIgACEQEDEQH/xAAcAAACAgMBAQAAAAAAAAAAAAAAAwEEAgUGBwj/xABAEAABAwMCAwYDBgQGAQQDAAABAAIRAxIhBDEFE0EGIlFhcYEykaEHQrHB0fAUI1LhFTNicoLxklRjk7IXJDT/xAAaAQEAAwEBAQAAAAAAAAAAAAAAAQIDBAUG/8QALxEAAgIBBAAEBgEEAwEAAAAAAAECEQMEEiExBRNBUSJhcZGx0fAygcHhUqHxFP/aAAwDAQACEQMRAD8A561EJtqi1fSHgC4RCZCIQCoRCZai1QBcIhMhEIBdqITIRCAXCITIRCAXCITLUQgFwiEyEQgMIRCztRCAwhELOFMIBcIhMtRCAwhELOEQhBhCmFnCIQGEKYWUKYQGEKYWcIhSDCFMLOEQpBhCmFnCmEAuEJlqEIIhFqbai1BYq1RanWqLVAFWotTbUWoBVqi1OtRaoAm1FqdaotQkVai1NtRagFWotTrVFqAVCLU21FqAVai1NtRagFWqbUy1TagFQi1NtRagFWotTbUWoQLtRam2otQC7UWplqm1SBcItTLUWoDCEWplqLVJBhCLUy1FqAXCE21SgJtRan2ItUARaotT7EWIBFqLU+xRaoAm1Ran2IsQCLUWp9iLEJEWotTrUWKAJtRanWIsQCbUWp1qLEAm1FqdYixAJtRanWIsQCbUWp1im1AJtRanWIsQCbUWp1iLFJAm1TanWotQCbVNqbaptQCbUWp1qm1TYE2qQ1NtU2oBNqE61CkWNsRYrFiLFWwV7FFis2KLFFgr2IsVixFiAr2KLFsqeiuAj7xim8ODqVQ7csVB/l1ZxY7fyOFXNLcdWmHN+82drh0mD8iso5oS6ZvPT5If1L5lWxFisWIsWhiV7EWKxYixAV7EWKxYixAV7EWKxYixAV7EWKxYixAV7EWKxYixAV7EWKxYixAV7EFqsWLnePnT80DVVHhgptLadNoc+XPcHPEmJhoA3O6xz5fKg5VZtp8PmzULovjiFEutFRpPgM/MjA2Kthq11Rmi5DaukqPqAODHtrAU3sqOaSMFoaZDdweniTLOz+pNQQWFptY4NLS097bBAJkh2YyuPT6+U57ZLs7NRoI48e+Mui7YpsVmnSuLgN2xfkC2drp+GfNZPoRPfpkjdralN7hPi1jiR7r0PNhdWr+pweTka3bXX0KliLFYsU2K5mV7EWqxYixLAixTan2KbFNgr2IVixCWKLApo5at8tHLWdl6KnLUctW+WjlpYoqctHLVvlqOWlijVcZqVBSNtRjJ7pc+GlzRsy+QHRuLgS3oWha6l2mLn0n1WNcQOVWqCQ6rRJEGp4vYRcHbz6roqmka7LmtcRsS0GPmFzPaQaell1MsP9TS1gI6kAyD7DqvJ1em2vzIuvue3otZuXlTTf2OsrcKdbzKZFWkch7CDjoXAZColq5rs52nbparv4eKjcEtqMDHkAZLSM4zj6brodT2m0+qeTSbY20Xu37wy42gxGYxkn2U4vEdvGX7ol+DSzNvT/WmN5aLFasby+Y14NMC64i2GgbmenmqHCeJM1NRzNO2pVDAC6oxhNMXTbJ84MGIMFegs+NpO0eZl0ebFNwlF2hopracN4I6o4AgR1cKjYA/3AOk+XzIWv4xoKnLc0BzXmLZBbMEEwT5SubdQ1DtXT5jDaygKTHOqOYzmEOc8tLDLiWsbIyJacfDHPqs84r4evc30OkjmyKDfPszp9bpLHuaJMHr5xG3qEjlqpxXVmlyXVmg0i8Ne5oMNcYNN7vG1zQZ8z7s4txRlBtxBcBBcG7tafvZ6flKnBqozi79KNvEPC56WUV3uvrr6FllAkwFYHDj4t+v6LX6XizXObGNsSDMyIJGMYPhg+S3+meHEZAkjJ2EledqfFZKe3ElS9z1NL4DDyVPPdvml6f7NTV0pbuP0+aw5a3+pYPhJkeI/Jc63ijRWNMC9oabnAEkPa8ttt+LoTgeHQrrweIxnBuapr0/Rw5vBZrNGGN/DLpv8P8Ax7l7gtBj9Q2nVHdc11putBeCO7tkkGQJGx8Fs6vZxriTQrUy3NsvDstID23NHQkfP3XN8YfpzZTrAhz3F1KWXAPDSBhwcwuyYaQcnZUeAaXW6QagUWsDKoD206TTUqCo21pspxAvaNpIZAEwFX/6Jzm3j6Jz+GrTRjHLVv2/lm3r6VzHFrhBG4+v4Qud7TVuVI5VJ7a9F1Go6owuIawio0NIc211xBBncDwW701Wu1lBupo6gVHuNMF9LAAFzS6o1zhsTuZAGdsWda6i2BUY2pAa+HNDh3rmy0HeJjxyr6jUQng5fJXw7QZpan4Y8K+X/OznuEcSd/Dta/h2kfSbD4sFGpUgEh7GgQ8gdYzO65zifFZ1FtGoNIyy26mC90l7nEyIOLyJGwDYBiRue02uLS59CsWBxcKgbl8w0tAJJIbB8vDKTwXsVQa+nqOJ6inRoPbexlN4LiSCIc4YpgYMCTmMQV5UHd12e7rcMcG2+V6r1f0+n6MuLceo02tZTpM5UgVq1Nt9SuGzBrPc7vNJyZcdxOxC2XCuOaeo0Bjg3AEOYyltjamOWPaFr+19XhAYf8OruNdsjlxVfSIg5FR7cQYPxEHI3XFOqPZ36cWggObFzQTsQDtOV2aWbxuzxNXWb4fRdHr3LRy1yPZXtIHCyM9GyYI/0zJafLI8AF2tBwe0OG31B8DC9pXtTPDlGpOInlo5atctSKaWKKvLWLnMaWh7g24kCfISTHkrvLWh7Y8IZVoOe54pupiQ93wxINpnxMAeZhUyykoNx7L44xc0pdHUs0mmj4yfO5o+lpx7oXJcM1GtFJgoaOo6laOW5zqAc5pyHODpMnfJ6qF4/nZv+T+566w4vZfY7XW6B1J1rvUEbEfsKvy0jgGqfqaLNTVfc+rTYSGmWMgZaBPxTuTmVs+UvTxTk4Jy7PMyxiptR6KraEiQRGRvGQYIz6FYmksn6tlAua99rK7TADXEio2Jf3MgZbJO3kStfoeLuc2q+u6GUi1txtMkzFpa0XYtgCSZHkso55+ZskuPc6JYMTw74tp+z5v8UXeWka3UMpNuqGG+Ia52+2GglcrxDtuZIpgMHS7Lo6knYegnrkrjOM8bvdcXPJAMFz3mAdxF0f8AQSepr+kxhhvs9QPGqUSLiPGLf/uQR8louKaHT6sGq+u2jJG0Vg8MkSGi0bwJL/u7Le/Z5wnT6PSNr6ynS59fvg1GNLmUiAWMEtwYyY6ug/Djd6/t1QAIbTvDRAkANA/5bBcObUSyLa+jvwYPKe6+TzLV8D4cKNSqypqi6lYT/lgVHPNre93gyCJ2OAYXL0OICk9oY4h0g+AJGADHWZx5ei7Dt12pZq6NSnR5LS6xzmstLnOYerm7mJAnxXK9n+xFbVEl7xTbBdd/ml8btaGEy/bu+vhnlcYtUz0tPmzQnugv0bYdtdU34SwZ3LZMdBJTOCdptQ01n0nCk8s5jqlKkxtxpAua2o1oAeDLhnInrsuiq/ZfUdpaRpj+eGNL8ucxxIktJklrhMTgGNh04zU6KronmnqadSnUkODTIBGWlzSCLgRcMGDGZWeTHKCVnrYtTDU2r557XP15R7HwbtxQ1wbRexwNSAHAtgGHOJme6Ghu58R5rV8e0BrUKjaRl4l1MjBvYZbvtO07Q45XmjKNCoO6bKgw6PgqW7XM6SQ0Eja4k+Xa8D42NTTaQQyswBpBw10bA+WMHceey0x6t44tNXF9nhayENPng83w+qnHlJ392vfpr+5T4bxK/SPNWn3galOq0sMva1skk3XAjIMg523xouNcRLWsZDX0qx5bSPHuBuNgWmI8p9B0HEazWvNWnSayuBFQOAbNxJ70YcZLjOcZkheZ8RNtQO/pdcxvRoBugDwW2PY8dxOjxGWXz4rI040mq5Xrz/PT1Ojo8RtdE5B28F2HZ7tLRmK4J2jMCfMheWcu7UOsLhm6Qfia4Bw/H99diyvmMjwkLgeCSe5f9nrR8TxuLxzTrpNex6nxrjVBzSaMhwBIyfxP5LzN2pdX11O0tDqp5gcY7oDC4EwJBhsnI6TtmrrNa/luIc5o2BGCZBAAjxMJ3Zjg1UVadVwADu4zIuNzSboGwtDjJV4Y5Rubrr0Mcurw5ZQwxurVuVfv69nfdm6D2MDtXUDi1w5bcOtxAcXAZJmAPPzEb93bXTaRj22vNZpcHNLbZNzIh+QBy3OcD1+U83oqzNOxz6zpyS0uM7HFo6AYz8vPj+0FVleq6tUfdcO6xuCAGgNBeZ8TMD3Ux1MtmzqP5Z5zyQ12slLTpyUVTk3S+Sj8u/m/z13aXtrqddSI0zeQxri5xDyHvBcbQ0gdBBMHxAK488SqsZy3PvM3NMl1t2CJPjAMeSy4a+tVYKFFjnuAgWgkhsmCf6W5iTA2XW6D7OLqZOoqOFRzSA2mQAwxi58G7pMR13VseHJmfC4PVzazT6KCV/FXS/X+WeacY4qX90HycR1jpK1TahAIGAd1suM8Fqaaq+lUaQWkgEiJHQjyjKo0tK5xDWxJMATGT0yt4xUFR4efPPPLfIboWw4GcQXH/at52Y0fPbqKNwD6rBbJiHMN9MA+FwAJ8EUeyGoLcQ6pBPLbJ7jZJz1IyY8kngHEBQrNJbHRx3PrHh5KI5Iz/pdmHqa3RVi18OBbUaYgiO8DkEHZ0/vx9P7JccDomcw0+p2I88qpxng1DWUzaG09UAXsqNAHMLpPfP3g7MOOR6AtXIdldVbqmNquNOHjmAjMAy6RvsOmfBelpNVsuE+mcuq0+/4o9o9k41DdPVLiAOW8ZMZLSAJg5mIwcwuP7Aivzi2qx1OGOeWvY5hcHQGua127d8jGBlYcX4jxHV13O0BJoMeGsaxjHOub94g95xJ7wHTGJC6/shq9XqKIqa1rA9l1Gm4NtqOY15uNQdDcA2IH+WTGVWU1lyqvQqoPFid9s2XLXPdtaFSpp+VRLC59fTUntOXxVqfyw0bAlzRkkQAV17aMmPFeW9kOPtOq1fNyKr2atk78zQ1+exg8CaYe32AWupytRpepnpsacrfoekcG7TN09ClQcwE0abKUncim0ME43gBC63/AdL/6ekfMsBJ9SclC874T0eTxv7KA7n6logMspktEAB9xAcGjeRdJ8gD0XpXKXEdl+ztPQ6nnV9XRusewsYHvw8A/5mGky0Yyu50PEaNcE0C+oAYLgzuA+bgd/Ldb49RGKpswz6acpbkjUdpdCx+mrFwALaNUtfs5sNuw7cZaJjdeO8bpjSPaxr2PLqYeHNHdBce9EgEg2iD1AnGy9Q+0fiz6NIUeUWsrBzXVXQQQHEOY20mCW5zBtdgTNvn+s1VJmjFKppqFTvg0qtpbVYTBeHOHxtNgEHYQMwIjJPdUkVxJJOEuzjdZXjOYMx7b5XY/Zb2ZbqKv8Xq2kaajD6YcIFarc4NifiY0sdPQkAZyFtOznG+E0mh+s0b6lYF7g9zG1aYaS4tY2ndEAGMtwTMiMbTtl27aWBnDbQy0tNRzTSpUeoNOIucQcstcBDTEyFg22bpKKOY+0rti9+re2iRDIa55Ad34F1uSMQJnrI6LiNVXq1YNV5M5AcYnO7WbD1wE3VNpNiwucc3VHYuJ8G9Bv5mVTDsWAYJHqPIeqVRKZb09YUwSQYmQ3rgCAfaD7qdNxis0l7XW4yWgC2SIg7+WSeqfqqHM5bGd6o57aYaNySS1ozjNwHyXtnYX7Pqegiq9xfqHU7Knwmm0uIcRT7s4iJnOcCUjjUmTLUSjHs8n0X2iaykIbUacyS7JPtMD5JHHe3Oo1TWiq8m0kxPdO0d3YbDK+jDoWH7jf/EfoljhVEGeTTu/q5bJ+cStfJXuYrUyXv8Ac+ZtJqKlUxSovqO68sOc75NBW8PC9XpWCtUo1aTHd25wiCdrhMtPrC+hWUABAEDwGAtT2ndZRE2ik97WV6j2h7adFwdLyw4IuDGycNvuOGlVenjXZeWrllWzKt0fn3/Z/wDp4hxDtPUfTDTBcMXjBgdD5iN1zVZxOcmep6zgLcdpODnS1qlO8PDTDHggtIcLmm4GJtLevU+C1tOl3jiADgZMeUlYxrHBnRjwxnKGPHdJVz7W2/yP4Wy2o0vPdI5YJ6HBb7EzC2Lw0OM4jaTv6YyfL8VdHDiWMqNZfTfTYHYuFwAa5pHTLZ9/JXNPw8nvPa5jGiXF0tkDoLtydp6fQ582ddRjf1OZ4xUFoYBlxuJPQDYeufor9bizg2m4H4XNiciQCM+xK1vGH3Oc5vibfQYH0VnsRp6lbV0G023v51J1rodTIY655qAnZrLj8+sLXHJOLRy6zBtmty4rr8o6jh3ZHWa9oqvIpsdlpqSC4dLabRIbGQTE+a3Oi+yrvfztSSz+mkywn1qOLo9gvVDSUcpdEcOJdqzgjqMsIeXj+GPy/fZp+F8HpaZnLoUxTZMwJJJ8XOJJcfMklW+Ur3KRyl0rIlwjmcW+Wcn2q7J09azIio0Q12ds4Mepg9CSvDuP8Gq6OoW1WuEGA4tIa7rg7O6TBK+neUtR2q7ON12nNB73sBcHAtj4mzbc0/E2TMY2GVz5IKT3Ls6MM3H4X0eEcO7XPotaHML8AsN1r2gbZAM7YO481T7RcafrHCoaFNjh8T2fG+di/YE75DQTOZXoPFvshdTph2kqGpUDe+ypDLj/AO0Zhv8Atcf+XRef6zRvoPdTrUyx2zqdQOacHBGx99s9VxrDCEtyXJ1JqXTMeEavUkCnTDzBluBLfG0noYyMjExIldHxHiFMd3VMc3mVadbutE0rS/n94/E0h4e3H3rcQC7ka+egAGI8pnr5kn3WBJIAcSWjYScTEwOkwFoDqqPFHisGacsp2ue2GGGFrSTUdVe/NRsNc4ueTAB2GF2XD/tFptZa+ldH36b8PBE8y14DhcbjBzkdZjyjs/xI0ahqYLrXQDtLon6SPddhwzjlIUAx8NiAWjcsDiWtGPCAfU9SVKm4O0HjjNUzvKXaX+MoubpS+jWkAEU3VyIMm0MY7vR4tMAg+Y4LXdgNWwufpmVapZJex1LlObI2aLix857rSHCQLRK3nC+3L204/i3sf8IL6VJwAGWEltOSJ8TPotE77YOJ1YYOSS6AGtpOLiTsB3pJ6e6l5JS7YWOMFwj6K0Wpa+m10jbMZyMH6gqV4P8A4Tx/UfznU2A1O9D+Sx3/ACY4y0+RyhRTI3o7DQ6zglBt7qtJ5Lomu+99wgn+UcBokd6II6kK9xT7TNABbSq8xwAIbTaYG/3nQ32BK5N32UtgtoauATNtamyoD7sLSOmY6LR6n7INe09x+mqCcRUe0+XdewQff3USxejJWS+ToO0PbjT6zTmg6nUDrmPY42WhzTmSHSDbcNvve44tnFaVOsx76VKqG3wysLqckQCWg5hX6H2T8TkOdSZaDJbz2AuH9IIuAnxIjxWurfZvxINn+Eq4OQX0iYjcQ7P4pFbVSKyVvcZ0PtDrMLqb6dKrp7jZRLBY1s4awGYA6TJ9VzHFa1OrWe6hT5VNxDhTc/uskC4NJzFwdHkQIwrFbs9qmQH6XUNna6hVE4nHd8E7Qdk9ZW/ytLXd0nlPDZ8L3ANHuUomzRlZsb18Oq9T7O/YxqKkO1VRtFuO40cyp6EyGN9i5d/wf7NuHaUQ6ga7pnmaiyr7BgAYB6Nk9SVamDz/AOxvse6rVGurNIpUyeQCP8ypteP9LfHq6P6V7XYpFZgjNvQCBsMYHROsJ2OOkgqy4KNbhFiLE7+YOgcOsST9Vi54GbX+fdMIV2IXYpDFL9W2Jl3hkQPmQVmNSw7uB9gp5G1HDVfs+oVmuvpDTvN0OoENN73l7nFre45g7rWtcJABOCceV9reytTh9QU6hua6TTqxaKkRd3SSQ4EiRJ3GTK+jnahnR5HyKxL6Z63HIgid9wsp49yo7NNqXhnu7PmnhXGKmnBAFzd7T0PkfyU8W42/Ud0Yp+HV3mf0Xu9XsHoXPv8A4WlJJMEvDZP/ALbXWj0hGt7DaWqGgafTU7Xsf/KYxlwY66xxDPgdsQIJHVZrHPbts63q8HmrJsf+/c8T7H9lKmvrBoaeSCOdUjutb1APV5GAPOdl7hoOyekoV3aijp2MquEXC6ANoawm1n/EBb2k2xoaAxoAw1pAA9GxhBrkiC36/otIY9qOTVah55X0kJ5fkjlpj52Fw9x+Ka0x+pMrSzk2Ir8tHJPgnPqeJHtCWawH3vmAfrKcjYiOSfBHIPh+CwdXb4j/AMf0SX1B4n1EqaY2os8n0+YVTinBaOqpmnXpsqs8HCYPi1wy0+YIKh1cn7zvmo5p8fnCbQkjy7tB9kNRpe/SPa5hcOXSeXBzWmAZqOwYJd5wBuVylT7PeIgkfwpwYnm6ePWeZsve71Beq7EX3M8d4D9k2pLrtS+lp2GAWNLatWJBd8Hdzb/Ufi6xB77/APGvDOlN/wD81T6yV0l6L1OxDczRU+wHDGH/APnv8bqtVw923wfkt1w7hul04/8A16FKl/sptafdzclZ3qLlKikQ+eyzzh4fv5oVaVCmkRQnT8bt3aB6QVfp8bp/uVxwdhWNLSDx8bGnwcSCtpYo9mUckujt9Pr21PgzG/QD3TX0zE7ehyuSp161FsNcwtGcGc9fNZs49VMZB+ayeJ+hr5i9Tb65r3iAHEfFBbafYnc74Wubq308Frh6gj8Qrmk4z1dAPoUzU8UY9pBIz5Im1w0Q0nymUhxN/VM0+v3uaD+C19RrSSQ/5iJ9IWLSPFX2opulZ0OlrMdAFMT/ALfzTdRSLRhp/wCJIHykLQ0dWW/DhP8A41xG59Vm4s0UlQ+nqTMAkepJ/utrpGgt+OfTC5/nZmc+SZS17hsfoElERkjoHaUHcz6gH8lWr8PHSPaAtf8A4m/x+ifpa76h3OPAKtNFrTFu0LphoPqY/FM/wyoP6fmf0WwvjofllYNru6pvY2I1lQPYYdI/fQqG1HFXqmqBxP4KrUAccuGfRTZFCzVKOcfFMqUmAbz7hVSQgHOefH6rEvKW3PWE8UB0eEsC71FyxfhY3KSDOUSsLkXISZyiVhKJUAzlEpVyLlIGyouSr0XoBkqZSb1N6CxqErmoQHM34wPqUvmE9Qllp8VXcwz4/iutUcbb9i8HwMH6ym0NUOpd8gfzWpIVnTEe6loKXJudO4O8fSP7rKtTcMiI9VVZXPS35A/VZOfP9o/ELC3ZtSozY8zn8E1tT0CrErItPWQPFWbK0WDVHqmMrBUMDzTqBlQ6JVl01Fhzkio6N4j9+CV/EjwHsSoSJZsKdcTnIW40vE6bRgR5LmOaPGPdZsqj9mVWUUy0ZNHS1eMgjE+6qHXOPX2WqnzTWfQ+KptSL3Jlx9edysb0gf8ASzb8/b9EFMaKim5I5yw/iB6oSWXOQ2sRsVWFWeh8j0U3+iEFg1idyg1p6qs0T1Hy/uiQ0jY+35IORpqKOYsamqa77vukGoEIotB/ghziNwR6qNJrgzcpmr4g1wgoTQsVEX+aRzW/s/koL46ek4+qCh/M9VBqqpUf7e6gvHj7qRRZdWhQa6puqDYGd+oSriJz9ShFF/8AiQoWudqSDG/uEKaFlFnumApIKs0GXbbjoruRlFEljYJIGN/+1NFrSdx8wfwKz1OkBEEjyzGU2noGAAFok5BO/wBOqrvVdmmx30WqWmAGGg+w/RLdAOwx0Jwcef7wtfrdGQZYcHzI+pO3mnaUFg7wuAIBtBd6dYO24ndVr1st8qHc+Ng32ynHTEibpET7/h1TaTw7AjIO4t8iAPHySqlMtcPADpAPuIyq7i20176T5+H5EEracOwC38d/OAoZaR3pPvIjptCzFoGPSNvxUyyWqIjCnYjV6cnbO/7mVUOnd4QrlQyQRON/Ej9U5tcRn65/f78EWRpB402aqpRcFkyuW9B9QfxVnV6tgGxmN2zn5QFRZrS8hrGnMkyB+Q/JXUnJcozcVF8MtU9ZB2H5p4rz0OdsH8lq/wCIeZxPvt1Oys6XVgnwP+kkjzUSRMXfBfdXwe9H4emVlR1LthEeWfwVPUaobNdJmMHr/tmeiKdUEQZ9MfhKzsv6lqs+Zl3z8fRQyucNHzz+ShtSPDywAfaEp742BB8juo3E0WHNLepPyHynJWbZ8Pmf0VEk5LpPoc48ZUsJjE+0FGyUi24RvHz/ACSHVB0SRJ8fcH6kLCD5e391FshlpjvE+w/us5HiQqpYPE/I/klXjo8T6kGfQeqmyaL9Qtgy4/v2VXRagEQYu8PT9lKqa4DFzXHO0k/p9VjU0znAOtcHYyQ2T6gu8uoUp0uSGrfBfD56KpVZBETM9IH/AGm0arg3+ZF3+nGPP+ywqVB6FRuaZbamjEhxmXAjz398LKjWJxAHh4efQD6rOlqGfe/GFU1OrsJDcg53E7ASTGxt6ePybm+BtS5G8zoTt4Z/NJqVIGTj1hU31y4zgR1JwcYJkARn6lMuJjAAdtAPhPXw8vBTyUH8394Qse94fVCiy1EadzHSHMOcgtdaQQNtiLT6YVrT6GnEueR0daNp26ZQhaSKQSa5K409Sm8jDwCZDo72ARnfqI9VsSG3AQC452EjE7nf1lShUcmy8Y0YuAf93A7pmLsf6unsn0tMAO6wCBvM4UoVJSaLximIbQABcSY6AkkbYgAiEuo8tDQ8kEmYwR08EIUp2VlwuCxEtlpwAScdB67JL60YO8A+xQhVYk6VmGXdJjPRObjbqhChMREVtbZmHY8CPrJyqdXibHCIcAYxAIge/ihC6McE1Zllm4ujPRaimQWkPPhMRP8AtlZDTTgHboABvImfZQhVnw+BHlck0OGuBDpxKuFoG2D13z8kIWbk32aqKXRSr06hPdME9J/EqdMHt+J7bfJsz9JUIU7vQjb6l/lEdMeSweDHh5hCFRM0aFtY7+oHyIj8FHfOIHv4IQpsihGopy8MMDEkwCYkx889fFF9r+U2IiTcCMOkxIJnf6qEK65+xR9/3KIoamnkFpb3e5AMEzMEkbGPnvhZVdbXY5jXMZLjAMSP9RAv2jPQnbzQhVsvSRi7V13bsa20m7AIi2QMPnJI9I6zAmo+o9rHNDW4ufIDgAbCBGboBO1u3zEKCRGmrVjlzGNZDHSAAe98WzokScxmPNIqNr0nXBoJz3i4TvMQCAREdP0UoVkyrXBlWqVjaQA4w4uGA0nAEiJ2u2PuqYralv3WCRnrGfG7OAPn1QhWXdFbLml1drQKlSH5kAOxk+BIQhC1WNNFHI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4" descr="http://www.waskydiving.com.au/images/accelerated_freefall_2_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319811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19303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3200" b="1" dirty="0" err="1" smtClean="0">
                <a:solidFill>
                  <a:srgbClr val="FC5F10"/>
                </a:solidFill>
                <a:latin typeface="Verdana" pitchFamily="34" charset="0"/>
              </a:rPr>
              <a:t>Freefall</a:t>
            </a:r>
            <a:endParaRPr lang="fr-FR" altLang="en-US" sz="3200" dirty="0">
              <a:solidFill>
                <a:srgbClr val="FC5F10"/>
              </a:solidFill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335326" y="773688"/>
            <a:ext cx="8064500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What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is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freefall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?</a:t>
            </a:r>
          </a:p>
          <a:p>
            <a:pPr eaLnBrk="1" hangingPunct="1"/>
            <a:endParaRPr lang="fr-FR" altLang="en-US" sz="2000" b="1" dirty="0">
              <a:solidFill>
                <a:srgbClr val="FC5F10"/>
              </a:solidFill>
              <a:latin typeface="Verdana" pitchFamily="34" charset="0"/>
            </a:endParaRPr>
          </a:p>
          <a:p>
            <a:pPr eaLnBrk="1" hangingPunct="1"/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Which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 of the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following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things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 do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you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think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 are in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freefall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?</a:t>
            </a:r>
          </a:p>
          <a:p>
            <a:pPr eaLnBrk="1" hangingPunct="1"/>
            <a:endParaRPr lang="fr-FR" altLang="en-US" sz="2000" b="1" dirty="0" smtClean="0">
              <a:solidFill>
                <a:srgbClr val="FC5F10"/>
              </a:solidFill>
              <a:latin typeface="Verdana" pitchFamily="34" charset="0"/>
            </a:endParaRPr>
          </a:p>
          <a:p>
            <a:pPr eaLnBrk="1" hangingPunct="1"/>
            <a:r>
              <a:rPr lang="en-US" sz="2000" b="1" dirty="0" smtClean="0">
                <a:solidFill>
                  <a:srgbClr val="FC5F10"/>
                </a:solidFill>
                <a:latin typeface="Verdana" pitchFamily="34" charset="0"/>
              </a:rPr>
              <a:t>	Drop </a:t>
            </a:r>
            <a:r>
              <a:rPr lang="en-US" sz="2000" b="1" dirty="0">
                <a:solidFill>
                  <a:srgbClr val="FC5F10"/>
                </a:solidFill>
                <a:latin typeface="Verdana" pitchFamily="34" charset="0"/>
              </a:rPr>
              <a:t>a ball from </a:t>
            </a:r>
            <a:r>
              <a:rPr lang="en-US" sz="2000" b="1" dirty="0" smtClean="0">
                <a:solidFill>
                  <a:srgbClr val="FC5F10"/>
                </a:solidFill>
                <a:latin typeface="Verdana" pitchFamily="34" charset="0"/>
              </a:rPr>
              <a:t>rest</a:t>
            </a:r>
          </a:p>
          <a:p>
            <a:pPr eaLnBrk="1" hangingPunct="1"/>
            <a:r>
              <a:rPr lang="en-US" sz="2000" b="1" dirty="0">
                <a:solidFill>
                  <a:srgbClr val="FC5F10"/>
                </a:solidFill>
                <a:latin typeface="Verdana" pitchFamily="34" charset="0"/>
              </a:rPr>
              <a:t>	</a:t>
            </a:r>
            <a:r>
              <a:rPr lang="en-US" sz="2000" b="1" dirty="0" smtClean="0">
                <a:solidFill>
                  <a:srgbClr val="FC5F10"/>
                </a:solidFill>
                <a:latin typeface="Verdana" pitchFamily="34" charset="0"/>
              </a:rPr>
              <a:t>Toss </a:t>
            </a:r>
            <a:r>
              <a:rPr lang="en-US" sz="2000" b="1" dirty="0">
                <a:solidFill>
                  <a:srgbClr val="FC5F10"/>
                </a:solidFill>
                <a:latin typeface="Verdana" pitchFamily="34" charset="0"/>
              </a:rPr>
              <a:t>it </a:t>
            </a:r>
            <a:r>
              <a:rPr lang="en-US" sz="2000" b="1" dirty="0" smtClean="0">
                <a:solidFill>
                  <a:srgbClr val="FC5F10"/>
                </a:solidFill>
                <a:latin typeface="Verdana" pitchFamily="34" charset="0"/>
              </a:rPr>
              <a:t>upward</a:t>
            </a:r>
          </a:p>
          <a:p>
            <a:pPr eaLnBrk="1" hangingPunct="1"/>
            <a:r>
              <a:rPr lang="en-US" sz="2000" b="1" dirty="0">
                <a:solidFill>
                  <a:srgbClr val="FC5F10"/>
                </a:solidFill>
                <a:latin typeface="Verdana" pitchFamily="34" charset="0"/>
              </a:rPr>
              <a:t>	</a:t>
            </a:r>
            <a:r>
              <a:rPr lang="en-US" sz="2000" b="1" dirty="0" smtClean="0">
                <a:solidFill>
                  <a:srgbClr val="FC5F10"/>
                </a:solidFill>
                <a:latin typeface="Verdana" pitchFamily="34" charset="0"/>
              </a:rPr>
              <a:t>Throw </a:t>
            </a:r>
            <a:r>
              <a:rPr lang="en-US" sz="2000" b="1" dirty="0">
                <a:solidFill>
                  <a:srgbClr val="FC5F10"/>
                </a:solidFill>
                <a:latin typeface="Verdana" pitchFamily="34" charset="0"/>
              </a:rPr>
              <a:t>it </a:t>
            </a:r>
            <a:r>
              <a:rPr lang="en-US" sz="2000" b="1" dirty="0" smtClean="0">
                <a:solidFill>
                  <a:srgbClr val="FC5F10"/>
                </a:solidFill>
                <a:latin typeface="Verdana" pitchFamily="34" charset="0"/>
              </a:rPr>
              <a:t>downward</a:t>
            </a:r>
          </a:p>
          <a:p>
            <a:pPr eaLnBrk="1" hangingPunct="1"/>
            <a:r>
              <a:rPr lang="en-US" sz="2000" b="1" dirty="0">
                <a:solidFill>
                  <a:srgbClr val="FC5F10"/>
                </a:solidFill>
                <a:latin typeface="Verdana" pitchFamily="34" charset="0"/>
              </a:rPr>
              <a:t>	</a:t>
            </a:r>
            <a:r>
              <a:rPr lang="en-US" sz="2000" b="1" dirty="0" smtClean="0">
                <a:solidFill>
                  <a:srgbClr val="FC5F10"/>
                </a:solidFill>
                <a:latin typeface="Verdana" pitchFamily="34" charset="0"/>
              </a:rPr>
              <a:t>Throw </a:t>
            </a:r>
            <a:r>
              <a:rPr lang="en-US" sz="2000" b="1" dirty="0">
                <a:solidFill>
                  <a:srgbClr val="FC5F10"/>
                </a:solidFill>
                <a:latin typeface="Verdana" pitchFamily="34" charset="0"/>
              </a:rPr>
              <a:t>it in an arc to a </a:t>
            </a:r>
            <a:r>
              <a:rPr lang="en-US" sz="2000" b="1" dirty="0" smtClean="0">
                <a:solidFill>
                  <a:srgbClr val="FC5F10"/>
                </a:solidFill>
                <a:latin typeface="Verdana" pitchFamily="34" charset="0"/>
              </a:rPr>
              <a:t>student</a:t>
            </a:r>
          </a:p>
          <a:p>
            <a:pPr eaLnBrk="1" hangingPunct="1"/>
            <a:r>
              <a:rPr lang="en-US" sz="2000" b="1" dirty="0">
                <a:solidFill>
                  <a:srgbClr val="FC5F10"/>
                </a:solidFill>
                <a:latin typeface="Verdana" pitchFamily="34" charset="0"/>
              </a:rPr>
              <a:t>	</a:t>
            </a:r>
            <a:r>
              <a:rPr lang="en-US" sz="2000" b="1" dirty="0" smtClean="0">
                <a:solidFill>
                  <a:srgbClr val="FC5F10"/>
                </a:solidFill>
                <a:latin typeface="Verdana" pitchFamily="34" charset="0"/>
              </a:rPr>
              <a:t>Bounce </a:t>
            </a:r>
            <a:r>
              <a:rPr lang="en-US" sz="2000" b="1" dirty="0">
                <a:solidFill>
                  <a:srgbClr val="FC5F10"/>
                </a:solidFill>
                <a:latin typeface="Verdana" pitchFamily="34" charset="0"/>
              </a:rPr>
              <a:t>a </a:t>
            </a:r>
            <a:r>
              <a:rPr lang="en-US" sz="2000" b="1" dirty="0" smtClean="0">
                <a:solidFill>
                  <a:srgbClr val="FC5F10"/>
                </a:solidFill>
                <a:latin typeface="Verdana" pitchFamily="34" charset="0"/>
              </a:rPr>
              <a:t>ball</a:t>
            </a:r>
          </a:p>
          <a:p>
            <a:pPr eaLnBrk="1" hangingPunct="1"/>
            <a:r>
              <a:rPr lang="en-US" sz="2000" b="1" dirty="0">
                <a:solidFill>
                  <a:srgbClr val="FC5F10"/>
                </a:solidFill>
                <a:latin typeface="Verdana" pitchFamily="34" charset="0"/>
              </a:rPr>
              <a:t>	</a:t>
            </a:r>
            <a:r>
              <a:rPr lang="en-US" sz="2000" b="1" dirty="0" smtClean="0">
                <a:solidFill>
                  <a:srgbClr val="FC5F10"/>
                </a:solidFill>
                <a:latin typeface="Verdana" pitchFamily="34" charset="0"/>
              </a:rPr>
              <a:t>Launch </a:t>
            </a:r>
            <a:r>
              <a:rPr lang="en-US" sz="2000" b="1" dirty="0">
                <a:solidFill>
                  <a:srgbClr val="FC5F10"/>
                </a:solidFill>
                <a:latin typeface="Verdana" pitchFamily="34" charset="0"/>
              </a:rPr>
              <a:t>it from slingshot</a:t>
            </a:r>
            <a:endParaRPr lang="fr-FR" altLang="en-US" sz="2000" b="1" dirty="0">
              <a:solidFill>
                <a:srgbClr val="FC5F10"/>
              </a:solidFill>
              <a:latin typeface="Verdana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21649" y="4293096"/>
            <a:ext cx="80645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Freefall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means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 the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object’s</a:t>
            </a:r>
            <a:r>
              <a:rPr lang="fr-FR" altLang="en-US" sz="2000" b="1" dirty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weight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 (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gravity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)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is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 the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only</a:t>
            </a:r>
            <a:r>
              <a:rPr lang="fr-FR" altLang="en-US" sz="2000" b="1" dirty="0" smtClean="0">
                <a:solidFill>
                  <a:srgbClr val="FC5F10"/>
                </a:solidFill>
                <a:latin typeface="Verdana" pitchFamily="34" charset="0"/>
              </a:rPr>
              <a:t> force acting on </a:t>
            </a:r>
            <a:r>
              <a:rPr lang="fr-FR" altLang="en-US" sz="2000" b="1" dirty="0" err="1" smtClean="0">
                <a:solidFill>
                  <a:srgbClr val="FC5F10"/>
                </a:solidFill>
                <a:latin typeface="Verdana" pitchFamily="34" charset="0"/>
              </a:rPr>
              <a:t>it</a:t>
            </a:r>
            <a:endParaRPr lang="fr-FR" altLang="en-US" sz="2000" b="1" dirty="0">
              <a:solidFill>
                <a:srgbClr val="FC5F1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37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64251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3200" b="1" dirty="0" err="1" smtClean="0">
                <a:solidFill>
                  <a:srgbClr val="FC5F10"/>
                </a:solidFill>
                <a:latin typeface="Verdana" pitchFamily="34" charset="0"/>
              </a:rPr>
              <a:t>Acceleration</a:t>
            </a:r>
            <a:r>
              <a:rPr lang="fr-FR" altLang="en-US" sz="3200" b="1" dirty="0" smtClean="0">
                <a:solidFill>
                  <a:srgbClr val="FC5F10"/>
                </a:solidFill>
                <a:latin typeface="Verdana" pitchFamily="34" charset="0"/>
              </a:rPr>
              <a:t> due to </a:t>
            </a:r>
            <a:r>
              <a:rPr lang="fr-FR" altLang="en-US" sz="3200" b="1" dirty="0" err="1" smtClean="0">
                <a:solidFill>
                  <a:srgbClr val="FC5F10"/>
                </a:solidFill>
                <a:latin typeface="Verdana" pitchFamily="34" charset="0"/>
              </a:rPr>
              <a:t>gravity</a:t>
            </a:r>
            <a:endParaRPr lang="fr-FR" altLang="en-US" sz="3200" u="sng" dirty="0">
              <a:solidFill>
                <a:srgbClr val="FC5F10"/>
              </a:solidFill>
            </a:endParaRP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317667" y="1736613"/>
            <a:ext cx="8640638" cy="2232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Technically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, the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acceleration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is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9.8 m/s</a:t>
            </a:r>
            <a:r>
              <a:rPr lang="fr-FR" altLang="en-US" sz="2800" b="1" baseline="30000" dirty="0" smtClean="0">
                <a:solidFill>
                  <a:srgbClr val="FC5F10"/>
                </a:solidFill>
                <a:latin typeface="Verdana" pitchFamily="34" charset="0"/>
              </a:rPr>
              <a:t>2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, but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we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will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always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use 10 m/s</a:t>
            </a:r>
            <a:r>
              <a:rPr lang="fr-FR" altLang="en-US" sz="2800" b="1" baseline="30000" dirty="0" smtClean="0">
                <a:solidFill>
                  <a:srgbClr val="FC5F10"/>
                </a:solidFill>
                <a:latin typeface="Verdana" pitchFamily="34" charset="0"/>
              </a:rPr>
              <a:t>2</a:t>
            </a:r>
            <a:endParaRPr lang="fr-FR" altLang="en-US" sz="2800" b="1" dirty="0" smtClean="0">
              <a:solidFill>
                <a:srgbClr val="FC5F10"/>
              </a:solidFill>
              <a:latin typeface="Verdana" pitchFamily="34" charset="0"/>
            </a:endParaRPr>
          </a:p>
          <a:p>
            <a:pPr eaLnBrk="1" hangingPunct="1"/>
            <a:endParaRPr lang="fr-FR" altLang="en-US" sz="2800" b="1" dirty="0">
              <a:solidFill>
                <a:srgbClr val="FC5F10"/>
              </a:solidFill>
              <a:latin typeface="Verdana" pitchFamily="34" charset="0"/>
            </a:endParaRPr>
          </a:p>
          <a:p>
            <a:pPr eaLnBrk="1" hangingPunct="1"/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endParaRPr lang="fr-FR" altLang="en-US" sz="2800" b="1" dirty="0">
              <a:solidFill>
                <a:srgbClr val="FC5F10"/>
              </a:solidFill>
              <a:latin typeface="Verdana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901399"/>
              </p:ext>
            </p:extLst>
          </p:nvPr>
        </p:nvGraphicFramePr>
        <p:xfrm>
          <a:off x="420688" y="903288"/>
          <a:ext cx="397033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3" imgW="1231560" imgH="253800" progId="Equation.DSMT4">
                  <p:embed/>
                </p:oleObj>
              </mc:Choice>
              <mc:Fallback>
                <p:oleObj name="Equation" r:id="rId3" imgW="1231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688" y="903288"/>
                        <a:ext cx="3970337" cy="81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133769" y="846213"/>
            <a:ext cx="4824536" cy="96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  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toward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the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ground</a:t>
            </a:r>
            <a:endParaRPr lang="fr-FR" altLang="en-US" sz="2800" b="1" dirty="0">
              <a:solidFill>
                <a:srgbClr val="FC5F10"/>
              </a:solidFill>
              <a:latin typeface="Verdana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540" y="2757935"/>
            <a:ext cx="3468688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9512" y="2867110"/>
            <a:ext cx="8640638" cy="2232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This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means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that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an</a:t>
            </a:r>
          </a:p>
          <a:p>
            <a:pPr eaLnBrk="1" hangingPunct="1"/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object’s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speed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increases</a:t>
            </a:r>
            <a:endParaRPr lang="fr-FR" altLang="en-US" sz="2800" b="1" dirty="0">
              <a:solidFill>
                <a:srgbClr val="FC5F10"/>
              </a:solidFill>
              <a:latin typeface="Verdana" pitchFamily="34" charset="0"/>
            </a:endParaRPr>
          </a:p>
          <a:p>
            <a:pPr eaLnBrk="1" hangingPunct="1"/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by 10 m/s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every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second </a:t>
            </a:r>
            <a:endParaRPr lang="fr-FR" altLang="en-US" sz="2800" b="1" dirty="0">
              <a:solidFill>
                <a:srgbClr val="FC5F10"/>
              </a:solidFill>
              <a:latin typeface="Verdana" pitchFamily="34" charset="0"/>
            </a:endParaRPr>
          </a:p>
          <a:p>
            <a:pPr eaLnBrk="1" hangingPunct="1"/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endParaRPr lang="fr-FR" altLang="en-US" sz="2800" b="1" dirty="0">
              <a:solidFill>
                <a:srgbClr val="FC5F1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9675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Ranking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7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124744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0" u="none" strike="noStrike" baseline="0" dirty="0" smtClean="0">
                <a:solidFill>
                  <a:srgbClr val="FC5F10"/>
                </a:solidFill>
                <a:latin typeface="Verdana-Bold-Identity-H"/>
              </a:rPr>
              <a:t>The up and down trip of an object in freefall is absolutely symmetrical.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0" u="none" strike="noStrike" baseline="0" dirty="0" smtClean="0">
                <a:solidFill>
                  <a:srgbClr val="FC5F10"/>
                </a:solidFill>
                <a:latin typeface="Verdana-Bold-Identity-H"/>
              </a:rPr>
              <a:t>The coin spends half of the time rising and half falling.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0" u="none" strike="noStrike" baseline="0" dirty="0" smtClean="0">
                <a:solidFill>
                  <a:srgbClr val="FC5F10"/>
                </a:solidFill>
                <a:latin typeface="Verdana-Bold-Identity-H"/>
              </a:rPr>
              <a:t>The speed when the coin returns to the hand equals the speed with which the coin left the hand.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0" u="none" strike="noStrike" baseline="0" dirty="0" smtClean="0">
                <a:solidFill>
                  <a:srgbClr val="FC5F10"/>
                </a:solidFill>
                <a:latin typeface="Verdana-Bold-Identity-H"/>
              </a:rPr>
              <a:t>The coin undergoes an acceleration of 10 m/s</a:t>
            </a:r>
            <a:r>
              <a:rPr lang="en-US" sz="2400" b="1" i="0" u="none" strike="noStrike" baseline="30000" dirty="0" smtClean="0">
                <a:solidFill>
                  <a:srgbClr val="FC5F10"/>
                </a:solidFill>
                <a:latin typeface="Verdana-Bold-Identity-H"/>
              </a:rPr>
              <a:t>2</a:t>
            </a:r>
            <a:r>
              <a:rPr lang="en-US" sz="1200" b="1" i="0" u="none" strike="noStrike" baseline="0" dirty="0" smtClean="0">
                <a:solidFill>
                  <a:srgbClr val="FC5F10"/>
                </a:solidFill>
                <a:latin typeface="Verdana-Bold-Identity-H"/>
              </a:rPr>
              <a:t> </a:t>
            </a:r>
            <a:r>
              <a:rPr lang="en-US" sz="2400" b="1" i="0" u="none" strike="noStrike" baseline="0" dirty="0" smtClean="0">
                <a:solidFill>
                  <a:srgbClr val="FC5F10"/>
                </a:solidFill>
                <a:latin typeface="Verdana-Bold-Identity-H"/>
              </a:rPr>
              <a:t>during both halves of the trip.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C5F10"/>
                </a:solidFill>
                <a:latin typeface="Verdana-Bold-Identity-H"/>
              </a:rPr>
              <a:t>Velocity at the top of the motion = 0 m/s</a:t>
            </a:r>
            <a:endParaRPr lang="en-US" sz="2400" dirty="0">
              <a:solidFill>
                <a:srgbClr val="FC5F10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50513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3200" b="1" dirty="0" err="1" smtClean="0">
                <a:solidFill>
                  <a:srgbClr val="FC5F10"/>
                </a:solidFill>
                <a:latin typeface="Verdana" pitchFamily="34" charset="0"/>
              </a:rPr>
              <a:t>Symmetry</a:t>
            </a:r>
            <a:r>
              <a:rPr lang="fr-FR" altLang="en-US" sz="3200" b="1" dirty="0" smtClean="0">
                <a:solidFill>
                  <a:srgbClr val="FC5F10"/>
                </a:solidFill>
                <a:latin typeface="Verdana" pitchFamily="34" charset="0"/>
              </a:rPr>
              <a:t> in free </a:t>
            </a:r>
            <a:r>
              <a:rPr lang="fr-FR" altLang="en-US" sz="3200" b="1" dirty="0" err="1" smtClean="0">
                <a:solidFill>
                  <a:srgbClr val="FC5F10"/>
                </a:solidFill>
                <a:latin typeface="Verdana" pitchFamily="34" charset="0"/>
              </a:rPr>
              <a:t>fall</a:t>
            </a:r>
            <a:endParaRPr lang="fr-FR" altLang="en-US" sz="3200" u="sng" dirty="0">
              <a:solidFill>
                <a:srgbClr val="FC5F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1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3478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3200" b="1" dirty="0" smtClean="0">
                <a:solidFill>
                  <a:srgbClr val="FC5F10"/>
                </a:solidFill>
                <a:latin typeface="Verdana" pitchFamily="34" charset="0"/>
              </a:rPr>
              <a:t>Air </a:t>
            </a:r>
            <a:r>
              <a:rPr lang="fr-FR" altLang="en-US" sz="3200" b="1" dirty="0" err="1" smtClean="0">
                <a:solidFill>
                  <a:srgbClr val="FC5F10"/>
                </a:solidFill>
                <a:latin typeface="Verdana" pitchFamily="34" charset="0"/>
              </a:rPr>
              <a:t>Resistance</a:t>
            </a:r>
            <a:endParaRPr lang="fr-FR" altLang="en-US" sz="3200" u="sng" dirty="0">
              <a:solidFill>
                <a:srgbClr val="FC5F10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23850" y="1196752"/>
            <a:ext cx="864063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Air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resistance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will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800" b="1" dirty="0" err="1">
                <a:solidFill>
                  <a:srgbClr val="FC5F10"/>
                </a:solidFill>
                <a:latin typeface="Verdana" pitchFamily="34" charset="0"/>
              </a:rPr>
              <a:t>b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e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ignored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in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calculations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but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may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be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asked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 about </a:t>
            </a:r>
            <a:r>
              <a:rPr lang="fr-FR" altLang="en-US" sz="2800" b="1" dirty="0" err="1" smtClean="0">
                <a:solidFill>
                  <a:srgbClr val="FC5F10"/>
                </a:solidFill>
                <a:latin typeface="Verdana" pitchFamily="34" charset="0"/>
              </a:rPr>
              <a:t>qualitatively</a:t>
            </a:r>
            <a:r>
              <a:rPr lang="fr-FR" altLang="en-US" sz="2800" b="1" dirty="0" smtClean="0">
                <a:solidFill>
                  <a:srgbClr val="FC5F10"/>
                </a:solidFill>
                <a:latin typeface="Verdana" pitchFamily="34" charset="0"/>
              </a:rPr>
              <a:t>.</a:t>
            </a:r>
          </a:p>
          <a:p>
            <a:pPr eaLnBrk="1" hangingPunct="1"/>
            <a:endParaRPr lang="fr-FR" altLang="en-US" sz="2800" b="1" dirty="0">
              <a:solidFill>
                <a:srgbClr val="FC5F1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01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  <a:endParaRPr lang="en-US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459788" cy="12969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b="1" dirty="0"/>
              <a:t>A stone is dropped at rest from the top of a cliff. It is observed to hit the ground </a:t>
            </a:r>
            <a:r>
              <a:rPr lang="en-US" altLang="en-US" sz="2600" b="1" dirty="0" smtClean="0"/>
              <a:t>5.8 </a:t>
            </a:r>
            <a:r>
              <a:rPr lang="en-US" altLang="en-US" sz="2600" b="1" dirty="0"/>
              <a:t>s later. How high is the cliff?</a:t>
            </a:r>
            <a:endParaRPr lang="en-US" altLang="en-US" sz="2600" dirty="0"/>
          </a:p>
        </p:txBody>
      </p:sp>
      <p:graphicFrame>
        <p:nvGraphicFramePr>
          <p:cNvPr id="21533" name="Group 2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267904837"/>
              </p:ext>
            </p:extLst>
          </p:nvPr>
        </p:nvGraphicFramePr>
        <p:xfrm>
          <a:off x="533400" y="2286000"/>
          <a:ext cx="4038600" cy="2652714"/>
        </p:xfrm>
        <a:graphic>
          <a:graphicData uri="http://schemas.openxmlformats.org/drawingml/2006/table">
            <a:tbl>
              <a:tblPr/>
              <a:tblGrid>
                <a:gridCol w="202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I know?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I want?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altLang="en-US" sz="11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oy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0 m/s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 =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= -10 m/s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US" alt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0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= 5.8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indent="-1127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indent="-2428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indent="-48736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4876800" y="2286000"/>
            <a:ext cx="3727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solidFill>
                  <a:srgbClr val="FF0000"/>
                </a:solidFill>
              </a:rPr>
              <a:t>Which variable is NOT given and</a:t>
            </a:r>
          </a:p>
          <a:p>
            <a:pPr eaLnBrk="0" hangingPunct="0"/>
            <a:r>
              <a:rPr lang="en-US" altLang="en-US" b="1" dirty="0">
                <a:solidFill>
                  <a:srgbClr val="FF0000"/>
                </a:solidFill>
              </a:rPr>
              <a:t>NOT asked for?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5715000" y="2971800"/>
            <a:ext cx="173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/>
              <a:t>Final Velocity!</a:t>
            </a:r>
          </a:p>
        </p:txBody>
      </p:sp>
      <p:graphicFrame>
        <p:nvGraphicFramePr>
          <p:cNvPr id="21527" name="Object 2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48444316"/>
              </p:ext>
            </p:extLst>
          </p:nvPr>
        </p:nvGraphicFramePr>
        <p:xfrm>
          <a:off x="5476875" y="3505200"/>
          <a:ext cx="22129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3" imgW="1091880" imgH="304560" progId="Equation.DSMT4">
                  <p:embed/>
                </p:oleObj>
              </mc:Choice>
              <mc:Fallback>
                <p:oleObj name="Equation" r:id="rId3" imgW="10918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5" y="3505200"/>
                        <a:ext cx="2212975" cy="6175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397859"/>
              </p:ext>
            </p:extLst>
          </p:nvPr>
        </p:nvGraphicFramePr>
        <p:xfrm>
          <a:off x="5343525" y="4302125"/>
          <a:ext cx="25685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5" imgW="1396800" imgH="647640" progId="Equation.DSMT4">
                  <p:embed/>
                </p:oleObj>
              </mc:Choice>
              <mc:Fallback>
                <p:oleObj name="Equation" r:id="rId5" imgW="139680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4302125"/>
                        <a:ext cx="2568575" cy="11906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5715000" y="4724400"/>
            <a:ext cx="13067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-</a:t>
            </a:r>
            <a:r>
              <a:rPr lang="en-US" altLang="en-US" b="1" dirty="0" smtClean="0">
                <a:solidFill>
                  <a:srgbClr val="FF0000"/>
                </a:solidFill>
              </a:rPr>
              <a:t>167.0 </a:t>
            </a:r>
            <a:r>
              <a:rPr lang="en-US" altLang="en-US" b="1" dirty="0">
                <a:solidFill>
                  <a:srgbClr val="FF0000"/>
                </a:solidFill>
              </a:rPr>
              <a:t>m</a:t>
            </a:r>
          </a:p>
          <a:p>
            <a:endParaRPr lang="en-US" altLang="en-US" b="1" dirty="0">
              <a:solidFill>
                <a:srgbClr val="FF0000"/>
              </a:solidFill>
            </a:endParaRP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h =167.0m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8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5" grpId="0"/>
      <p:bldP spid="215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39825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7544" y="1196752"/>
            <a:ext cx="8363272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You drop a ball from a 120 m high cliff.</a:t>
            </a:r>
          </a:p>
          <a:p>
            <a:pPr marL="0" indent="0">
              <a:buNone/>
            </a:pPr>
            <a:r>
              <a:rPr lang="en-US" sz="2400" dirty="0"/>
              <a:t>a) How long is the ball in the air?</a:t>
            </a:r>
          </a:p>
          <a:p>
            <a:pPr marL="0" indent="0">
              <a:buNone/>
            </a:pPr>
            <a:r>
              <a:rPr lang="en-US" sz="2400" dirty="0"/>
              <a:t>b) What is the ball's </a:t>
            </a:r>
            <a:r>
              <a:rPr lang="en-US" sz="2400" dirty="0" smtClean="0"/>
              <a:t>velocity </a:t>
            </a:r>
            <a:r>
              <a:rPr lang="en-US" sz="2400" dirty="0"/>
              <a:t>at impact?</a:t>
            </a:r>
          </a:p>
          <a:p>
            <a:pPr marL="0" indent="0">
              <a:buNone/>
            </a:pPr>
            <a:r>
              <a:rPr lang="en-US" sz="2400" dirty="0" smtClean="0"/>
              <a:t>c) </a:t>
            </a:r>
            <a:r>
              <a:rPr lang="en-US" sz="2400" dirty="0"/>
              <a:t>How long does it take to reach the half way point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d) </a:t>
            </a:r>
            <a:r>
              <a:rPr lang="en-US" sz="2400" dirty="0"/>
              <a:t>What is the velocity when the ball has fallen half way</a:t>
            </a:r>
          </a:p>
          <a:p>
            <a:pPr marL="0" indent="0">
              <a:buNone/>
            </a:pPr>
            <a:r>
              <a:rPr lang="en-US" sz="2400" dirty="0"/>
              <a:t>down?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844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542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Verdana</vt:lpstr>
      <vt:lpstr>Verdana-Bold-Identity-H</vt:lpstr>
      <vt:lpstr>Wingdings</vt:lpstr>
      <vt:lpstr>Modèle par défaut</vt:lpstr>
      <vt:lpstr>Equation</vt:lpstr>
      <vt:lpstr>WARM-UP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Example</vt:lpstr>
      <vt:lpstr>PowerPoint Presentation</vt:lpstr>
      <vt:lpstr>Example</vt:lpstr>
      <vt:lpstr>PowerPoint Presentation</vt:lpstr>
      <vt:lpstr>Example</vt:lpstr>
      <vt:lpstr>PowerPoint Presentation</vt:lpstr>
      <vt:lpstr>Designing an experiment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Floral Background</dc:title>
  <dc:creator>www.powerpointstyles.com</dc:creator>
  <cp:lastModifiedBy>Susan Ryan</cp:lastModifiedBy>
  <cp:revision>97</cp:revision>
  <dcterms:created xsi:type="dcterms:W3CDTF">2009-03-23T15:23:24Z</dcterms:created>
  <dcterms:modified xsi:type="dcterms:W3CDTF">2018-01-12T12:21:09Z</dcterms:modified>
</cp:coreProperties>
</file>