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31"/>
  </p:notesMasterIdLst>
  <p:handoutMasterIdLst>
    <p:handoutMasterId r:id="rId32"/>
  </p:handoutMasterIdLst>
  <p:sldIdLst>
    <p:sldId id="257" r:id="rId3"/>
    <p:sldId id="288" r:id="rId4"/>
    <p:sldId id="258" r:id="rId5"/>
    <p:sldId id="259" r:id="rId6"/>
    <p:sldId id="260" r:id="rId7"/>
    <p:sldId id="289" r:id="rId8"/>
    <p:sldId id="290" r:id="rId9"/>
    <p:sldId id="278" r:id="rId10"/>
    <p:sldId id="279" r:id="rId11"/>
    <p:sldId id="291" r:id="rId12"/>
    <p:sldId id="266" r:id="rId13"/>
    <p:sldId id="267" r:id="rId14"/>
    <p:sldId id="268" r:id="rId15"/>
    <p:sldId id="269" r:id="rId16"/>
    <p:sldId id="282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87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FFCC"/>
    <a:srgbClr val="CCFFFF"/>
    <a:srgbClr val="4EB1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1" autoAdjust="0"/>
    <p:restoredTop sz="94729" autoAdjust="0"/>
  </p:normalViewPr>
  <p:slideViewPr>
    <p:cSldViewPr>
      <p:cViewPr varScale="1">
        <p:scale>
          <a:sx n="84" d="100"/>
          <a:sy n="84" d="100"/>
        </p:scale>
        <p:origin x="869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597AE-ED3F-4ABC-AAD2-652870E6B9BD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78682-9F20-4716-96E9-0A2659EDB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295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F7602-204B-409E-893A-B48BA718998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4FB6B-12E1-40C2-940F-C24193D4E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91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90A1-3655-459D-A090-04AF864AED5E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C9C5-0AC5-4C9F-83E2-9EA1DBCD1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98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90A1-3655-459D-A090-04AF864AED5E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C9C5-0AC5-4C9F-83E2-9EA1DBCD1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67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90A1-3655-459D-A090-04AF864AED5E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C9C5-0AC5-4C9F-83E2-9EA1DBCD1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14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DF90A1-3655-459D-A090-04AF864AED5E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F8C9C5-0AC5-4C9F-83E2-9EA1DBCD1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07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DF90A1-3655-459D-A090-04AF864AED5E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F8C9C5-0AC5-4C9F-83E2-9EA1DBCD1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88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DF90A1-3655-459D-A090-04AF864AED5E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F8C9C5-0AC5-4C9F-83E2-9EA1DBCD1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183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DF90A1-3655-459D-A090-04AF864AED5E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F8C9C5-0AC5-4C9F-83E2-9EA1DBCD1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18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DF90A1-3655-459D-A090-04AF864AED5E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F8C9C5-0AC5-4C9F-83E2-9EA1DBCD1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70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DF90A1-3655-459D-A090-04AF864AED5E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F8C9C5-0AC5-4C9F-83E2-9EA1DBCD1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99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DF90A1-3655-459D-A090-04AF864AED5E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F8C9C5-0AC5-4C9F-83E2-9EA1DBCD1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475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DF90A1-3655-459D-A090-04AF864AED5E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F8C9C5-0AC5-4C9F-83E2-9EA1DBCD1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6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4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90A1-3655-459D-A090-04AF864AED5E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C9C5-0AC5-4C9F-83E2-9EA1DBCD1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07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DF90A1-3655-459D-A090-04AF864AED5E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F8C9C5-0AC5-4C9F-83E2-9EA1DBCD1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672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DF90A1-3655-459D-A090-04AF864AED5E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F8C9C5-0AC5-4C9F-83E2-9EA1DBCD1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1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90A1-3655-459D-A090-04AF864AED5E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C9C5-0AC5-4C9F-83E2-9EA1DBCD1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88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90A1-3655-459D-A090-04AF864AED5E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C9C5-0AC5-4C9F-83E2-9EA1DBCD1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183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90A1-3655-459D-A090-04AF864AED5E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C9C5-0AC5-4C9F-83E2-9EA1DBCD1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18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90A1-3655-459D-A090-04AF864AED5E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C9C5-0AC5-4C9F-83E2-9EA1DBCD1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70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90A1-3655-459D-A090-04AF864AED5E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C9C5-0AC5-4C9F-83E2-9EA1DBCD1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9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90A1-3655-459D-A090-04AF864AED5E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C9C5-0AC5-4C9F-83E2-9EA1DBCD1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47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90A1-3655-459D-A090-04AF864AED5E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C9C5-0AC5-4C9F-83E2-9EA1DBCD1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6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F90A1-3655-459D-A090-04AF864AED5E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8C9C5-0AC5-4C9F-83E2-9EA1DBCD1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00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800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msea.org/Curriculum/4_6/Electricity/dc_electricity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 to Electricity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491" y="1676400"/>
            <a:ext cx="6053310" cy="453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60623" y="6210540"/>
            <a:ext cx="6913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http://www.nmsea.org/Curriculum/4_6/Electricity/dc_electricity.htm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89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Gravity vs electric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dirty="0" smtClean="0"/>
              <a:t>With gravity – force is </a:t>
            </a:r>
            <a:r>
              <a:rPr lang="en-US" u="sng" dirty="0" smtClean="0"/>
              <a:t>attractive</a:t>
            </a:r>
            <a:endParaRPr lang="en-US" dirty="0" smtClean="0"/>
          </a:p>
          <a:p>
            <a:r>
              <a:rPr lang="en-US" dirty="0" smtClean="0"/>
              <a:t>With electric fields, force is </a:t>
            </a:r>
            <a:r>
              <a:rPr lang="en-US" u="sng" dirty="0" smtClean="0"/>
              <a:t>attractive</a:t>
            </a:r>
            <a:r>
              <a:rPr lang="en-US" dirty="0" smtClean="0"/>
              <a:t> or </a:t>
            </a:r>
            <a:r>
              <a:rPr lang="en-US" u="sng" dirty="0" smtClean="0"/>
              <a:t>repulsive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4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Charges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Conductor</a:t>
            </a:r>
            <a:r>
              <a:rPr lang="en-US" dirty="0" smtClean="0"/>
              <a:t> – charges move easily.</a:t>
            </a:r>
          </a:p>
          <a:p>
            <a:r>
              <a:rPr lang="en-US" dirty="0" smtClean="0"/>
              <a:t>Example:  copper or any metal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10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Charges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Insulator</a:t>
            </a:r>
            <a:r>
              <a:rPr lang="en-US" dirty="0" smtClean="0"/>
              <a:t> – charges do NOT move easily</a:t>
            </a:r>
          </a:p>
          <a:p>
            <a:r>
              <a:rPr lang="en-US" dirty="0" smtClean="0"/>
              <a:t>Examples: plastic, rubber, glass, wood, 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77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Static</a:t>
            </a:r>
            <a:r>
              <a:rPr lang="en-US" dirty="0" smtClean="0"/>
              <a:t> electricity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Charges are separated but not moving (at rest).</a:t>
            </a:r>
          </a:p>
          <a:p>
            <a:r>
              <a:rPr lang="en-US" dirty="0" smtClean="0"/>
              <a:t>Electric </a:t>
            </a:r>
            <a:r>
              <a:rPr lang="en-US" u="sng" dirty="0" smtClean="0"/>
              <a:t>discharge</a:t>
            </a:r>
            <a:r>
              <a:rPr lang="en-US" dirty="0" smtClean="0"/>
              <a:t> = release of stored electricity</a:t>
            </a:r>
          </a:p>
          <a:p>
            <a:r>
              <a:rPr lang="en-US" dirty="0" smtClean="0"/>
              <a:t>Example: lightning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77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Grounded</a:t>
            </a:r>
            <a:r>
              <a:rPr lang="en-US" dirty="0" smtClean="0"/>
              <a:t> wire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a path to the Earth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77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</a:t>
            </a:r>
            <a:r>
              <a:rPr lang="en-US" u="sng" dirty="0" smtClean="0"/>
              <a:t>current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flow of charged particles.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21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how fast charges are moving</a:t>
            </a:r>
          </a:p>
          <a:p>
            <a:r>
              <a:rPr lang="en-US" dirty="0" smtClean="0"/>
              <a:t>Unit = ampere</a:t>
            </a:r>
          </a:p>
          <a:p>
            <a:r>
              <a:rPr lang="en-US" dirty="0" smtClean="0"/>
              <a:t>Unit symbol =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93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alternating current </a:t>
            </a:r>
            <a:r>
              <a:rPr lang="en-US" dirty="0" smtClean="0"/>
              <a:t>(AC)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flips </a:t>
            </a:r>
            <a:r>
              <a:rPr lang="en-US" u="sng" dirty="0" smtClean="0"/>
              <a:t>back and forth </a:t>
            </a:r>
            <a:r>
              <a:rPr lang="en-US" dirty="0" smtClean="0"/>
              <a:t>continuously.</a:t>
            </a:r>
          </a:p>
          <a:p>
            <a:r>
              <a:rPr lang="en-US" dirty="0" smtClean="0"/>
              <a:t>In US and Canada: flips back and forth 60 time per second</a:t>
            </a:r>
          </a:p>
          <a:p>
            <a:r>
              <a:rPr lang="en-US" dirty="0" smtClean="0"/>
              <a:t>Circle household in your notes.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362200" y="4321629"/>
            <a:ext cx="2743200" cy="13716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8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direct current </a:t>
            </a:r>
            <a:r>
              <a:rPr lang="en-US" dirty="0" smtClean="0"/>
              <a:t>(DC)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Electrons flow in </a:t>
            </a:r>
            <a:r>
              <a:rPr lang="en-US" u="sng" dirty="0" smtClean="0"/>
              <a:t>one direction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Battery operated devices.</a:t>
            </a:r>
          </a:p>
          <a:p>
            <a:r>
              <a:rPr lang="en-US" dirty="0" smtClean="0"/>
              <a:t>Circle the word batteries in your notes.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648200" y="3124200"/>
            <a:ext cx="2362200" cy="9906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4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electric </a:t>
            </a:r>
            <a:r>
              <a:rPr lang="en-US" u="sng" dirty="0" smtClean="0"/>
              <a:t>potential</a:t>
            </a:r>
            <a:r>
              <a:rPr lang="en-US" dirty="0" smtClean="0"/>
              <a:t> </a:t>
            </a:r>
            <a:r>
              <a:rPr lang="en-US" u="sng" dirty="0" smtClean="0"/>
              <a:t>energy</a:t>
            </a:r>
            <a:r>
              <a:rPr lang="en-US" dirty="0" smtClean="0"/>
              <a:t> difference</a:t>
            </a:r>
          </a:p>
          <a:p>
            <a:r>
              <a:rPr lang="en-US" dirty="0" smtClean="0"/>
              <a:t>Unit = volt</a:t>
            </a:r>
          </a:p>
          <a:p>
            <a:r>
              <a:rPr lang="en-US" dirty="0" smtClean="0"/>
              <a:t>Unit symbol =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24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matter is made up of small particles called </a:t>
            </a:r>
            <a:r>
              <a:rPr lang="en-US" u="sng" dirty="0" smtClean="0"/>
              <a:t>atoms</a:t>
            </a:r>
            <a:endParaRPr lang="en-US" dirty="0" smtClean="0"/>
          </a:p>
          <a:p>
            <a:r>
              <a:rPr lang="en-US" dirty="0" smtClean="0"/>
              <a:t>Inside an atom there are 3 parts</a:t>
            </a:r>
          </a:p>
          <a:p>
            <a:pPr lvl="1"/>
            <a:r>
              <a:rPr lang="en-US" u="sng" dirty="0" smtClean="0"/>
              <a:t>Proton</a:t>
            </a:r>
            <a:r>
              <a:rPr lang="en-US" dirty="0" smtClean="0"/>
              <a:t> has a </a:t>
            </a:r>
            <a:r>
              <a:rPr lang="en-US" u="sng" dirty="0" smtClean="0"/>
              <a:t>positive</a:t>
            </a:r>
            <a:r>
              <a:rPr lang="en-US" dirty="0" smtClean="0"/>
              <a:t> charge</a:t>
            </a:r>
          </a:p>
          <a:p>
            <a:pPr lvl="1"/>
            <a:r>
              <a:rPr lang="en-US" u="sng" dirty="0" smtClean="0"/>
              <a:t>Electron</a:t>
            </a:r>
            <a:r>
              <a:rPr lang="en-US" dirty="0" smtClean="0"/>
              <a:t> has a </a:t>
            </a:r>
            <a:r>
              <a:rPr lang="en-US" u="sng" dirty="0" smtClean="0"/>
              <a:t>negative</a:t>
            </a:r>
            <a:r>
              <a:rPr lang="en-US" dirty="0" smtClean="0"/>
              <a:t> charge</a:t>
            </a:r>
          </a:p>
          <a:p>
            <a:pPr lvl="1"/>
            <a:r>
              <a:rPr lang="en-US" u="sng" dirty="0" smtClean="0"/>
              <a:t>Neutron</a:t>
            </a:r>
            <a:r>
              <a:rPr lang="en-US" dirty="0" smtClean="0"/>
              <a:t> has </a:t>
            </a:r>
            <a:r>
              <a:rPr lang="en-US" u="sng" dirty="0" smtClean="0"/>
              <a:t>no</a:t>
            </a:r>
            <a:r>
              <a:rPr lang="en-US" dirty="0" smtClean="0"/>
              <a:t> charge</a:t>
            </a:r>
            <a:endParaRPr lang="en-US" u="sng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97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Resistance is the </a:t>
            </a:r>
            <a:r>
              <a:rPr lang="en-US" u="sng" dirty="0" smtClean="0"/>
              <a:t>opposition </a:t>
            </a:r>
            <a:r>
              <a:rPr lang="en-US" dirty="0" smtClean="0"/>
              <a:t>to the </a:t>
            </a:r>
            <a:r>
              <a:rPr lang="en-US" dirty="0" smtClean="0"/>
              <a:t>flow </a:t>
            </a:r>
            <a:r>
              <a:rPr lang="en-US" dirty="0" smtClean="0"/>
              <a:t>of electric charge</a:t>
            </a:r>
          </a:p>
          <a:p>
            <a:r>
              <a:rPr lang="en-US" dirty="0" smtClean="0"/>
              <a:t>determines amount of </a:t>
            </a:r>
            <a:r>
              <a:rPr lang="en-US" u="sng" dirty="0" smtClean="0"/>
              <a:t>current</a:t>
            </a:r>
          </a:p>
          <a:p>
            <a:r>
              <a:rPr lang="en-US" dirty="0" smtClean="0"/>
              <a:t>Unit = ohm</a:t>
            </a:r>
          </a:p>
          <a:p>
            <a:r>
              <a:rPr lang="en-US" dirty="0" smtClean="0"/>
              <a:t>Unit symbol = </a:t>
            </a:r>
            <a:r>
              <a:rPr lang="el-GR" dirty="0" smtClean="0"/>
              <a:t>Ω</a:t>
            </a:r>
            <a:endParaRPr lang="en-US" dirty="0" smtClean="0"/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90862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electrical </a:t>
            </a:r>
            <a:r>
              <a:rPr lang="en-US" u="sng" dirty="0" smtClean="0"/>
              <a:t>friction</a:t>
            </a:r>
          </a:p>
          <a:p>
            <a:r>
              <a:rPr lang="en-US" dirty="0" smtClean="0"/>
              <a:t>Slows flow of </a:t>
            </a:r>
            <a:r>
              <a:rPr lang="en-US" u="sng" dirty="0" smtClean="0"/>
              <a:t>electrons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54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/>
          <a:lstStyle/>
          <a:p>
            <a:r>
              <a:rPr lang="en-US" dirty="0" smtClean="0"/>
              <a:t>What allows electricity to flow easily?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78163"/>
          </a:xfrm>
        </p:spPr>
        <p:txBody>
          <a:bodyPr/>
          <a:lstStyle/>
          <a:p>
            <a:r>
              <a:rPr lang="en-US" u="sng" dirty="0" smtClean="0"/>
              <a:t>conductor</a:t>
            </a:r>
          </a:p>
          <a:p>
            <a:r>
              <a:rPr lang="en-US" u="sng" dirty="0" smtClean="0"/>
              <a:t>low</a:t>
            </a:r>
            <a:r>
              <a:rPr lang="en-US" dirty="0" smtClean="0"/>
              <a:t> resistance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71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/>
          <a:lstStyle/>
          <a:p>
            <a:r>
              <a:rPr lang="en-US" dirty="0" smtClean="0"/>
              <a:t>What does NOT allow electricity to flow easily?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78163"/>
          </a:xfrm>
        </p:spPr>
        <p:txBody>
          <a:bodyPr/>
          <a:lstStyle/>
          <a:p>
            <a:r>
              <a:rPr lang="en-US" u="sng" dirty="0" smtClean="0"/>
              <a:t>insulator</a:t>
            </a:r>
          </a:p>
          <a:p>
            <a:r>
              <a:rPr lang="en-US" u="sng" dirty="0" smtClean="0"/>
              <a:t>high</a:t>
            </a:r>
            <a:r>
              <a:rPr lang="en-US" dirty="0" smtClean="0"/>
              <a:t> resistance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15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609600" y="304800"/>
          <a:ext cx="7848600" cy="589307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62150"/>
                <a:gridCol w="1962150"/>
                <a:gridCol w="1962150"/>
                <a:gridCol w="1962150"/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Quantity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</a:t>
                      </a:r>
                      <a:r>
                        <a:rPr lang="en-US" sz="3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symbol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ampere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29059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Electric potential</a:t>
                      </a:r>
                    </a:p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(voltage)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volt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29059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Resistance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ohm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Ω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585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609600"/>
            <a:ext cx="73152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sz="800" dirty="0">
              <a:latin typeface="Arial" panose="020B0604020202020204" pitchFamily="34" charset="0"/>
            </a:endParaRPr>
          </a:p>
          <a:p>
            <a:pPr algn="ctr"/>
            <a:r>
              <a:rPr lang="en-US" sz="6600" dirty="0">
                <a:latin typeface="Arial" panose="020B0604020202020204" pitchFamily="34" charset="0"/>
              </a:rPr>
              <a:t> The magnetic field of permanent magnets </a:t>
            </a:r>
            <a:endParaRPr lang="en-US" sz="6600" dirty="0" smtClean="0">
              <a:latin typeface="Arial" panose="020B0604020202020204" pitchFamily="34" charset="0"/>
            </a:endParaRPr>
          </a:p>
          <a:p>
            <a:endParaRPr lang="en-US" sz="800" dirty="0">
              <a:latin typeface="Arial" panose="020B0604020202020204" pitchFamily="34" charset="0"/>
            </a:endParaRPr>
          </a:p>
          <a:p>
            <a:endParaRPr lang="en-US" sz="800" dirty="0" smtClean="0">
              <a:latin typeface="Arial" panose="020B0604020202020204" pitchFamily="34" charset="0"/>
            </a:endParaRPr>
          </a:p>
          <a:p>
            <a:endParaRPr lang="en-US" sz="800" dirty="0">
              <a:latin typeface="Arial" panose="020B0604020202020204" pitchFamily="34" charset="0"/>
            </a:endParaRPr>
          </a:p>
          <a:p>
            <a:endParaRPr lang="en-US" sz="800" dirty="0" smtClean="0">
              <a:latin typeface="Arial" panose="020B0604020202020204" pitchFamily="34" charset="0"/>
            </a:endParaRPr>
          </a:p>
          <a:p>
            <a:endParaRPr lang="en-US" sz="800" dirty="0">
              <a:latin typeface="Arial" panose="020B0604020202020204" pitchFamily="34" charset="0"/>
            </a:endParaRPr>
          </a:p>
          <a:p>
            <a:endParaRPr lang="en-US" sz="800" dirty="0" smtClean="0">
              <a:latin typeface="Arial" panose="020B0604020202020204" pitchFamily="34" charset="0"/>
            </a:endParaRPr>
          </a:p>
          <a:p>
            <a:endParaRPr lang="en-US" sz="800" dirty="0">
              <a:latin typeface="Arial" panose="020B0604020202020204" pitchFamily="34" charset="0"/>
            </a:endParaRPr>
          </a:p>
          <a:p>
            <a:endParaRPr lang="en-US" sz="800" dirty="0" smtClean="0">
              <a:latin typeface="Arial" panose="020B0604020202020204" pitchFamily="34" charset="0"/>
            </a:endParaRPr>
          </a:p>
          <a:p>
            <a:endParaRPr lang="en-US" sz="800" dirty="0">
              <a:latin typeface="Arial" panose="020B0604020202020204" pitchFamily="34" charset="0"/>
            </a:endParaRPr>
          </a:p>
          <a:p>
            <a:endParaRPr lang="en-US" sz="800" dirty="0" smtClean="0">
              <a:latin typeface="Arial" panose="020B0604020202020204" pitchFamily="34" charset="0"/>
            </a:endParaRPr>
          </a:p>
          <a:p>
            <a:endParaRPr lang="en-US" sz="800" dirty="0">
              <a:latin typeface="Arial" panose="020B0604020202020204" pitchFamily="34" charset="0"/>
            </a:endParaRPr>
          </a:p>
          <a:p>
            <a:pPr algn="ctr"/>
            <a:endParaRPr lang="en-US" sz="800" dirty="0" smtClean="0">
              <a:latin typeface="Arial" panose="020B0604020202020204" pitchFamily="34" charset="0"/>
            </a:endParaRPr>
          </a:p>
          <a:p>
            <a:pPr algn="ctr"/>
            <a:r>
              <a:rPr lang="en-US" sz="2000" dirty="0" smtClean="0">
                <a:latin typeface="Arial" panose="020B0604020202020204" pitchFamily="34" charset="0"/>
              </a:rPr>
              <a:t>http</a:t>
            </a:r>
            <a:r>
              <a:rPr lang="en-US" sz="2000" dirty="0">
                <a:latin typeface="Arial" panose="020B0604020202020204" pitchFamily="34" charset="0"/>
              </a:rPr>
              <a:t>://gamma.nic.fi/~otaina/theory1.htm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1580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1590675"/>
            <a:ext cx="8039100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85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270" y="457200"/>
            <a:ext cx="7820930" cy="5906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05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similar fields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5800" y="1600200"/>
            <a:ext cx="3429000" cy="2000250"/>
          </a:xfrm>
          <a:prstGeom prst="rect">
            <a:avLst/>
          </a:prstGeom>
        </p:spPr>
      </p:pic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04041" y="1600200"/>
            <a:ext cx="3695700" cy="20478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4114800"/>
            <a:ext cx="3834114" cy="14287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22483" y="4114800"/>
            <a:ext cx="4302761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38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Law of Electric Charges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Like charges repel.</a:t>
            </a:r>
          </a:p>
          <a:p>
            <a:r>
              <a:rPr lang="en-US" sz="4400" dirty="0" smtClean="0"/>
              <a:t>Opposite charges attract.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2413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lectric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u="sng" dirty="0" smtClean="0"/>
              <a:t>Electric Force</a:t>
            </a:r>
            <a:r>
              <a:rPr lang="en-US" sz="4400" dirty="0" smtClean="0"/>
              <a:t> is the force of attraction </a:t>
            </a:r>
            <a:r>
              <a:rPr lang="en-US" sz="4400" dirty="0" smtClean="0"/>
              <a:t>(pull</a:t>
            </a:r>
            <a:r>
              <a:rPr lang="en-US" sz="4400" dirty="0" smtClean="0"/>
              <a:t>) or </a:t>
            </a:r>
            <a:r>
              <a:rPr lang="en-US" dirty="0" smtClean="0"/>
              <a:t>repulsion </a:t>
            </a:r>
            <a:r>
              <a:rPr lang="en-US" dirty="0" smtClean="0"/>
              <a:t>(</a:t>
            </a:r>
            <a:r>
              <a:rPr lang="en-US" dirty="0" smtClean="0"/>
              <a:t>push) </a:t>
            </a:r>
            <a:r>
              <a:rPr lang="en-US" sz="4400" dirty="0" smtClean="0"/>
              <a:t>on </a:t>
            </a:r>
            <a:r>
              <a:rPr lang="en-US" sz="4400" dirty="0" smtClean="0"/>
              <a:t>a charged particle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7068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011"/>
            <a:ext cx="8229600" cy="887389"/>
          </a:xfrm>
        </p:spPr>
        <p:txBody>
          <a:bodyPr/>
          <a:lstStyle/>
          <a:p>
            <a:r>
              <a:rPr lang="en-US" sz="7200" dirty="0"/>
              <a:t>E</a:t>
            </a:r>
            <a:r>
              <a:rPr lang="en-US" sz="7200" dirty="0" smtClean="0"/>
              <a:t>lectric field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25255"/>
          </a:xfrm>
        </p:spPr>
        <p:txBody>
          <a:bodyPr/>
          <a:lstStyle/>
          <a:p>
            <a:r>
              <a:rPr lang="en-US" u="sng" dirty="0" smtClean="0"/>
              <a:t>Electric Field</a:t>
            </a:r>
            <a:r>
              <a:rPr lang="en-US" dirty="0" smtClean="0"/>
              <a:t> is </a:t>
            </a:r>
            <a:r>
              <a:rPr lang="en-US" dirty="0"/>
              <a:t>the space around a charged object where the electric force applies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0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838200"/>
            <a:ext cx="818707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44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Charge strength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field lines = </a:t>
            </a:r>
            <a:r>
              <a:rPr lang="en-US" u="sng" dirty="0" smtClean="0"/>
              <a:t>stronger force</a:t>
            </a:r>
            <a:endParaRPr lang="en-US" dirty="0" smtClean="0"/>
          </a:p>
          <a:p>
            <a:r>
              <a:rPr lang="en-US" dirty="0" smtClean="0"/>
              <a:t>Less field lines = </a:t>
            </a:r>
            <a:r>
              <a:rPr lang="en-US" u="sng" dirty="0" smtClean="0"/>
              <a:t>weaker 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21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of electric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Depends on </a:t>
            </a:r>
            <a:r>
              <a:rPr lang="en-US" u="sng" dirty="0" smtClean="0"/>
              <a:t>size of charge</a:t>
            </a:r>
          </a:p>
          <a:p>
            <a:pPr lvl="1"/>
            <a:r>
              <a:rPr lang="en-US" dirty="0" smtClean="0"/>
              <a:t>more charge = larger force</a:t>
            </a:r>
          </a:p>
          <a:p>
            <a:r>
              <a:rPr lang="en-US" dirty="0" smtClean="0"/>
              <a:t>Depends </a:t>
            </a:r>
            <a:r>
              <a:rPr lang="en-US" dirty="0" smtClean="0"/>
              <a:t>on </a:t>
            </a:r>
            <a:r>
              <a:rPr lang="en-US" u="sng" dirty="0" smtClean="0"/>
              <a:t>the distance between the charges</a:t>
            </a:r>
          </a:p>
          <a:p>
            <a:pPr lvl="1"/>
            <a:r>
              <a:rPr lang="en-US" dirty="0" smtClean="0"/>
              <a:t>more distance = smaller </a:t>
            </a:r>
            <a:r>
              <a:rPr lang="en-US" dirty="0" smtClean="0"/>
              <a:t>force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944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gravitational force-vs-electrical force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Gravity</a:t>
            </a:r>
          </a:p>
          <a:p>
            <a:pPr defTabSz="457200"/>
            <a:r>
              <a:rPr lang="en-US" dirty="0"/>
              <a:t>	</a:t>
            </a:r>
            <a:r>
              <a:rPr lang="en-US" dirty="0" smtClean="0"/>
              <a:t>more </a:t>
            </a:r>
            <a:r>
              <a:rPr lang="en-US" u="sng" dirty="0" smtClean="0"/>
              <a:t>mass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		= </a:t>
            </a:r>
            <a:r>
              <a:rPr lang="en-US" u="sng" dirty="0" smtClean="0"/>
              <a:t>larger</a:t>
            </a:r>
            <a:r>
              <a:rPr lang="en-US" dirty="0" smtClean="0"/>
              <a:t> force</a:t>
            </a:r>
          </a:p>
          <a:p>
            <a:pPr marL="0" indent="0" defTabSz="457200">
              <a:buNone/>
            </a:pPr>
            <a:endParaRPr lang="en-US" dirty="0"/>
          </a:p>
          <a:p>
            <a:pPr defTabSz="457200"/>
            <a:r>
              <a:rPr lang="en-US" dirty="0" smtClean="0"/>
              <a:t>	more </a:t>
            </a:r>
            <a:r>
              <a:rPr lang="en-US" u="sng" dirty="0" smtClean="0"/>
              <a:t>distance </a:t>
            </a:r>
            <a:r>
              <a:rPr lang="en-US" dirty="0" smtClean="0"/>
              <a:t>	between objects</a:t>
            </a:r>
          </a:p>
          <a:p>
            <a:pPr marL="0" indent="0" defTabSz="457200">
              <a:buNone/>
            </a:pPr>
            <a:r>
              <a:rPr lang="en-US" dirty="0"/>
              <a:t>	</a:t>
            </a:r>
            <a:r>
              <a:rPr lang="en-US" dirty="0" smtClean="0"/>
              <a:t>	= </a:t>
            </a:r>
            <a:r>
              <a:rPr lang="en-US" u="sng" dirty="0" smtClean="0"/>
              <a:t>smaller</a:t>
            </a:r>
            <a:r>
              <a:rPr lang="en-US" dirty="0" smtClean="0"/>
              <a:t> force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Electricity</a:t>
            </a:r>
          </a:p>
          <a:p>
            <a:pPr defTabSz="457200"/>
            <a:r>
              <a:rPr lang="en-US" dirty="0"/>
              <a:t>	more </a:t>
            </a:r>
            <a:r>
              <a:rPr lang="en-US" u="sng" dirty="0" smtClean="0"/>
              <a:t>charge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	= </a:t>
            </a:r>
            <a:r>
              <a:rPr lang="en-US" u="sng" dirty="0"/>
              <a:t>larger</a:t>
            </a:r>
            <a:r>
              <a:rPr lang="en-US" dirty="0"/>
              <a:t> force</a:t>
            </a:r>
          </a:p>
          <a:p>
            <a:pPr marL="0" indent="0" defTabSz="457200">
              <a:buNone/>
            </a:pPr>
            <a:endParaRPr lang="en-US" dirty="0"/>
          </a:p>
          <a:p>
            <a:pPr defTabSz="457200"/>
            <a:r>
              <a:rPr lang="en-US" dirty="0"/>
              <a:t>	more </a:t>
            </a:r>
            <a:r>
              <a:rPr lang="en-US" u="sng" dirty="0"/>
              <a:t>distance</a:t>
            </a:r>
            <a:r>
              <a:rPr lang="en-US" dirty="0"/>
              <a:t> 	between objects</a:t>
            </a:r>
          </a:p>
          <a:p>
            <a:pPr marL="0" indent="0" defTabSz="457200">
              <a:buNone/>
            </a:pPr>
            <a:r>
              <a:rPr lang="en-US" dirty="0"/>
              <a:t>		= </a:t>
            </a:r>
            <a:r>
              <a:rPr lang="en-US" u="sng" dirty="0"/>
              <a:t>smaller</a:t>
            </a:r>
            <a:r>
              <a:rPr lang="en-US" dirty="0"/>
              <a:t> force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53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392</Words>
  <Application>Microsoft Office PowerPoint</Application>
  <PresentationFormat>On-screen Show (4:3)</PresentationFormat>
  <Paragraphs>115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Times New Roman</vt:lpstr>
      <vt:lpstr>Office Theme</vt:lpstr>
      <vt:lpstr>iRespondGraphMaster</vt:lpstr>
      <vt:lpstr>Intro to Electricity</vt:lpstr>
      <vt:lpstr>Matter</vt:lpstr>
      <vt:lpstr>Law of Electric Charges</vt:lpstr>
      <vt:lpstr>Electric force</vt:lpstr>
      <vt:lpstr>Electric field</vt:lpstr>
      <vt:lpstr>PowerPoint Presentation</vt:lpstr>
      <vt:lpstr>Charge strength </vt:lpstr>
      <vt:lpstr>size of electric force</vt:lpstr>
      <vt:lpstr>gravitational force-vs-electrical force</vt:lpstr>
      <vt:lpstr>Gravity vs electric force</vt:lpstr>
      <vt:lpstr>Moving Charges</vt:lpstr>
      <vt:lpstr>Moving Charges</vt:lpstr>
      <vt:lpstr>Static electricity</vt:lpstr>
      <vt:lpstr>Grounded wire</vt:lpstr>
      <vt:lpstr>Electric current</vt:lpstr>
      <vt:lpstr>current</vt:lpstr>
      <vt:lpstr>alternating current (AC)</vt:lpstr>
      <vt:lpstr>direct current (DC)</vt:lpstr>
      <vt:lpstr>voltage</vt:lpstr>
      <vt:lpstr>resistance</vt:lpstr>
      <vt:lpstr>resistance</vt:lpstr>
      <vt:lpstr>What allows electricity to flow easily?</vt:lpstr>
      <vt:lpstr>What does NOT allow electricity to flow easily?</vt:lpstr>
      <vt:lpstr>PowerPoint Presentation</vt:lpstr>
      <vt:lpstr>PowerPoint Presentation</vt:lpstr>
      <vt:lpstr>PowerPoint Presentation</vt:lpstr>
      <vt:lpstr>PowerPoint Presentation</vt:lpstr>
      <vt:lpstr>Note similar fields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Circuits</dc:title>
  <dc:creator>Paul Peterson</dc:creator>
  <cp:lastModifiedBy>Susan Ryan</cp:lastModifiedBy>
  <cp:revision>46</cp:revision>
  <dcterms:created xsi:type="dcterms:W3CDTF">2013-01-28T17:55:31Z</dcterms:created>
  <dcterms:modified xsi:type="dcterms:W3CDTF">2017-03-30T23:52:15Z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