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70" r:id="rId2"/>
    <p:sldId id="256" r:id="rId3"/>
    <p:sldId id="286" r:id="rId4"/>
    <p:sldId id="257" r:id="rId5"/>
    <p:sldId id="261" r:id="rId6"/>
    <p:sldId id="284" r:id="rId7"/>
    <p:sldId id="258" r:id="rId8"/>
    <p:sldId id="262" r:id="rId9"/>
    <p:sldId id="259" r:id="rId10"/>
    <p:sldId id="263" r:id="rId11"/>
    <p:sldId id="260" r:id="rId12"/>
    <p:sldId id="264" r:id="rId13"/>
    <p:sldId id="265" r:id="rId14"/>
    <p:sldId id="271" r:id="rId15"/>
    <p:sldId id="272" r:id="rId16"/>
    <p:sldId id="285" r:id="rId17"/>
    <p:sldId id="266" r:id="rId18"/>
    <p:sldId id="269" r:id="rId19"/>
    <p:sldId id="273" r:id="rId20"/>
    <p:sldId id="274" r:id="rId21"/>
    <p:sldId id="275" r:id="rId22"/>
    <p:sldId id="277" r:id="rId23"/>
    <p:sldId id="278" r:id="rId24"/>
    <p:sldId id="287" r:id="rId25"/>
    <p:sldId id="276" r:id="rId26"/>
    <p:sldId id="282" r:id="rId27"/>
    <p:sldId id="283" r:id="rId28"/>
    <p:sldId id="280" r:id="rId29"/>
    <p:sldId id="267" r:id="rId30"/>
    <p:sldId id="281" r:id="rId31"/>
    <p:sldId id="268" r:id="rId32"/>
  </p:sldIdLst>
  <p:sldSz cx="9144000" cy="6858000" type="screen4x3"/>
  <p:notesSz cx="9223375" cy="7004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99" autoAdjust="0"/>
  </p:normalViewPr>
  <p:slideViewPr>
    <p:cSldViewPr>
      <p:cViewPr varScale="1">
        <p:scale>
          <a:sx n="62" d="100"/>
          <a:sy n="62" d="100"/>
        </p:scale>
        <p:origin x="140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6796" cy="351419"/>
          </a:xfrm>
          <a:prstGeom prst="rect">
            <a:avLst/>
          </a:prstGeom>
        </p:spPr>
        <p:txBody>
          <a:bodyPr vert="horz" lIns="92720" tIns="46360" rIns="92720" bIns="46360" rtlCol="0"/>
          <a:lstStyle>
            <a:lvl1pPr algn="l">
              <a:defRPr sz="1200"/>
            </a:lvl1pPr>
          </a:lstStyle>
          <a:p>
            <a:endParaRPr lang="en-US"/>
          </a:p>
        </p:txBody>
      </p:sp>
      <p:sp>
        <p:nvSpPr>
          <p:cNvPr id="3" name="Date Placeholder 2"/>
          <p:cNvSpPr>
            <a:spLocks noGrp="1"/>
          </p:cNvSpPr>
          <p:nvPr>
            <p:ph type="dt" sz="quarter" idx="1"/>
          </p:nvPr>
        </p:nvSpPr>
        <p:spPr>
          <a:xfrm>
            <a:off x="5224445" y="0"/>
            <a:ext cx="3996796" cy="351419"/>
          </a:xfrm>
          <a:prstGeom prst="rect">
            <a:avLst/>
          </a:prstGeom>
        </p:spPr>
        <p:txBody>
          <a:bodyPr vert="horz" lIns="92720" tIns="46360" rIns="92720" bIns="46360" rtlCol="0"/>
          <a:lstStyle>
            <a:lvl1pPr algn="r">
              <a:defRPr sz="1200"/>
            </a:lvl1pPr>
          </a:lstStyle>
          <a:p>
            <a:fld id="{2DE9C41B-42C0-47A1-9CD5-38BEE49FCEFC}" type="datetimeFigureOut">
              <a:rPr lang="en-US" smtClean="0"/>
              <a:t>10/23/2017</a:t>
            </a:fld>
            <a:endParaRPr lang="en-US"/>
          </a:p>
        </p:txBody>
      </p:sp>
      <p:sp>
        <p:nvSpPr>
          <p:cNvPr id="4" name="Footer Placeholder 3"/>
          <p:cNvSpPr>
            <a:spLocks noGrp="1"/>
          </p:cNvSpPr>
          <p:nvPr>
            <p:ph type="ftr" sz="quarter" idx="2"/>
          </p:nvPr>
        </p:nvSpPr>
        <p:spPr>
          <a:xfrm>
            <a:off x="0" y="6652632"/>
            <a:ext cx="3996796" cy="351418"/>
          </a:xfrm>
          <a:prstGeom prst="rect">
            <a:avLst/>
          </a:prstGeom>
        </p:spPr>
        <p:txBody>
          <a:bodyPr vert="horz" lIns="92720" tIns="46360" rIns="92720" bIns="46360" rtlCol="0" anchor="b"/>
          <a:lstStyle>
            <a:lvl1pPr algn="l">
              <a:defRPr sz="1200"/>
            </a:lvl1pPr>
          </a:lstStyle>
          <a:p>
            <a:endParaRPr lang="en-US"/>
          </a:p>
        </p:txBody>
      </p:sp>
      <p:sp>
        <p:nvSpPr>
          <p:cNvPr id="5" name="Slide Number Placeholder 4"/>
          <p:cNvSpPr>
            <a:spLocks noGrp="1"/>
          </p:cNvSpPr>
          <p:nvPr>
            <p:ph type="sldNum" sz="quarter" idx="3"/>
          </p:nvPr>
        </p:nvSpPr>
        <p:spPr>
          <a:xfrm>
            <a:off x="5224445" y="6652632"/>
            <a:ext cx="3996796" cy="351418"/>
          </a:xfrm>
          <a:prstGeom prst="rect">
            <a:avLst/>
          </a:prstGeom>
        </p:spPr>
        <p:txBody>
          <a:bodyPr vert="horz" lIns="92720" tIns="46360" rIns="92720" bIns="46360" rtlCol="0" anchor="b"/>
          <a:lstStyle>
            <a:lvl1pPr algn="r">
              <a:defRPr sz="1200"/>
            </a:lvl1pPr>
          </a:lstStyle>
          <a:p>
            <a:fld id="{2E801825-4D04-42CF-9275-6D7EB4743CBA}" type="slidenum">
              <a:rPr lang="en-US" smtClean="0"/>
              <a:t>‹#›</a:t>
            </a:fld>
            <a:endParaRPr lang="en-US"/>
          </a:p>
        </p:txBody>
      </p:sp>
    </p:spTree>
    <p:extLst>
      <p:ext uri="{BB962C8B-B14F-4D97-AF65-F5344CB8AC3E}">
        <p14:creationId xmlns:p14="http://schemas.microsoft.com/office/powerpoint/2010/main" val="206657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6796" cy="350203"/>
          </a:xfrm>
          <a:prstGeom prst="rect">
            <a:avLst/>
          </a:prstGeom>
        </p:spPr>
        <p:txBody>
          <a:bodyPr vert="horz" lIns="92720" tIns="46360" rIns="92720" bIns="46360" rtlCol="0"/>
          <a:lstStyle>
            <a:lvl1pPr algn="l">
              <a:defRPr sz="1200"/>
            </a:lvl1pPr>
          </a:lstStyle>
          <a:p>
            <a:endParaRPr lang="en-US"/>
          </a:p>
        </p:txBody>
      </p:sp>
      <p:sp>
        <p:nvSpPr>
          <p:cNvPr id="3" name="Date Placeholder 2"/>
          <p:cNvSpPr>
            <a:spLocks noGrp="1"/>
          </p:cNvSpPr>
          <p:nvPr>
            <p:ph type="dt" idx="1"/>
          </p:nvPr>
        </p:nvSpPr>
        <p:spPr>
          <a:xfrm>
            <a:off x="5224445" y="0"/>
            <a:ext cx="3996796" cy="350203"/>
          </a:xfrm>
          <a:prstGeom prst="rect">
            <a:avLst/>
          </a:prstGeom>
        </p:spPr>
        <p:txBody>
          <a:bodyPr vert="horz" lIns="92720" tIns="46360" rIns="92720" bIns="46360" rtlCol="0"/>
          <a:lstStyle>
            <a:lvl1pPr algn="r">
              <a:defRPr sz="1200"/>
            </a:lvl1pPr>
          </a:lstStyle>
          <a:p>
            <a:fld id="{00BCDD06-F041-42D5-A185-4D24F8A3E695}" type="datetimeFigureOut">
              <a:rPr lang="en-US" smtClean="0"/>
              <a:t>10/23/2017</a:t>
            </a:fld>
            <a:endParaRPr lang="en-US"/>
          </a:p>
        </p:txBody>
      </p:sp>
      <p:sp>
        <p:nvSpPr>
          <p:cNvPr id="4" name="Slide Image Placeholder 3"/>
          <p:cNvSpPr>
            <a:spLocks noGrp="1" noRot="1" noChangeAspect="1"/>
          </p:cNvSpPr>
          <p:nvPr>
            <p:ph type="sldImg" idx="2"/>
          </p:nvPr>
        </p:nvSpPr>
        <p:spPr>
          <a:xfrm>
            <a:off x="2862263" y="525463"/>
            <a:ext cx="3498850" cy="2625725"/>
          </a:xfrm>
          <a:prstGeom prst="rect">
            <a:avLst/>
          </a:prstGeom>
          <a:noFill/>
          <a:ln w="12700">
            <a:solidFill>
              <a:prstClr val="black"/>
            </a:solidFill>
          </a:ln>
        </p:spPr>
        <p:txBody>
          <a:bodyPr vert="horz" lIns="92720" tIns="46360" rIns="92720" bIns="46360" rtlCol="0" anchor="ctr"/>
          <a:lstStyle/>
          <a:p>
            <a:endParaRPr lang="en-US"/>
          </a:p>
        </p:txBody>
      </p:sp>
      <p:sp>
        <p:nvSpPr>
          <p:cNvPr id="5" name="Notes Placeholder 4"/>
          <p:cNvSpPr>
            <a:spLocks noGrp="1"/>
          </p:cNvSpPr>
          <p:nvPr>
            <p:ph type="body" sz="quarter" idx="3"/>
          </p:nvPr>
        </p:nvSpPr>
        <p:spPr>
          <a:xfrm>
            <a:off x="922338" y="3326924"/>
            <a:ext cx="7378700" cy="3151823"/>
          </a:xfrm>
          <a:prstGeom prst="rect">
            <a:avLst/>
          </a:prstGeom>
        </p:spPr>
        <p:txBody>
          <a:bodyPr vert="horz" lIns="92720" tIns="46360" rIns="92720" bIns="463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2632"/>
            <a:ext cx="3996796" cy="350203"/>
          </a:xfrm>
          <a:prstGeom prst="rect">
            <a:avLst/>
          </a:prstGeom>
        </p:spPr>
        <p:txBody>
          <a:bodyPr vert="horz" lIns="92720" tIns="46360" rIns="92720" bIns="46360" rtlCol="0" anchor="b"/>
          <a:lstStyle>
            <a:lvl1pPr algn="l">
              <a:defRPr sz="1200"/>
            </a:lvl1pPr>
          </a:lstStyle>
          <a:p>
            <a:endParaRPr lang="en-US"/>
          </a:p>
        </p:txBody>
      </p:sp>
      <p:sp>
        <p:nvSpPr>
          <p:cNvPr id="7" name="Slide Number Placeholder 6"/>
          <p:cNvSpPr>
            <a:spLocks noGrp="1"/>
          </p:cNvSpPr>
          <p:nvPr>
            <p:ph type="sldNum" sz="quarter" idx="5"/>
          </p:nvPr>
        </p:nvSpPr>
        <p:spPr>
          <a:xfrm>
            <a:off x="5224445" y="6652632"/>
            <a:ext cx="3996796" cy="350203"/>
          </a:xfrm>
          <a:prstGeom prst="rect">
            <a:avLst/>
          </a:prstGeom>
        </p:spPr>
        <p:txBody>
          <a:bodyPr vert="horz" lIns="92720" tIns="46360" rIns="92720" bIns="46360" rtlCol="0" anchor="b"/>
          <a:lstStyle>
            <a:lvl1pPr algn="r">
              <a:defRPr sz="1200"/>
            </a:lvl1pPr>
          </a:lstStyle>
          <a:p>
            <a:fld id="{127F8AB1-44E5-42FA-AD01-1D9598D7C23E}" type="slidenum">
              <a:rPr lang="en-US" smtClean="0"/>
              <a:t>‹#›</a:t>
            </a:fld>
            <a:endParaRPr lang="en-US"/>
          </a:p>
        </p:txBody>
      </p:sp>
    </p:spTree>
    <p:extLst>
      <p:ext uri="{BB962C8B-B14F-4D97-AF65-F5344CB8AC3E}">
        <p14:creationId xmlns:p14="http://schemas.microsoft.com/office/powerpoint/2010/main" val="304592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other.nrl.navy.mil/LaserFusionEnergy/fusionreactiontemp.ht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them frictionless  and</a:t>
            </a:r>
            <a:r>
              <a:rPr lang="en-US" baseline="0" dirty="0" smtClean="0"/>
              <a:t> the ground is your zero reference  point.</a:t>
            </a:r>
            <a:endParaRPr lang="en-US" dirty="0"/>
          </a:p>
        </p:txBody>
      </p:sp>
      <p:sp>
        <p:nvSpPr>
          <p:cNvPr id="4" name="Slide Number Placeholder 3"/>
          <p:cNvSpPr>
            <a:spLocks noGrp="1"/>
          </p:cNvSpPr>
          <p:nvPr>
            <p:ph type="sldNum" sz="quarter" idx="10"/>
          </p:nvPr>
        </p:nvSpPr>
        <p:spPr/>
        <p:txBody>
          <a:bodyPr/>
          <a:lstStyle/>
          <a:p>
            <a:fld id="{127F8AB1-44E5-42FA-AD01-1D9598D7C23E}" type="slidenum">
              <a:rPr lang="en-US" smtClean="0"/>
              <a:t>2</a:t>
            </a:fld>
            <a:endParaRPr lang="en-US"/>
          </a:p>
        </p:txBody>
      </p:sp>
    </p:spTree>
    <p:extLst>
      <p:ext uri="{BB962C8B-B14F-4D97-AF65-F5344CB8AC3E}">
        <p14:creationId xmlns:p14="http://schemas.microsoft.com/office/powerpoint/2010/main" val="1439326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7F8AB1-44E5-42FA-AD01-1D9598D7C23E}" type="slidenum">
              <a:rPr lang="en-US" smtClean="0"/>
              <a:t>13</a:t>
            </a:fld>
            <a:endParaRPr lang="en-US"/>
          </a:p>
        </p:txBody>
      </p:sp>
    </p:spTree>
    <p:extLst>
      <p:ext uri="{BB962C8B-B14F-4D97-AF65-F5344CB8AC3E}">
        <p14:creationId xmlns:p14="http://schemas.microsoft.com/office/powerpoint/2010/main" val="1439326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 why do we have fission power, but not fusion power? The answer is pretty simple, and very frustrating to a lot of physicists out there: For fusion to occur on Earth, you need a </a:t>
            </a:r>
            <a:r>
              <a:rPr lang="en-US" sz="1200" b="0" i="0" u="none" strike="noStrike" kern="1200" dirty="0" smtClean="0">
                <a:solidFill>
                  <a:schemeClr val="tx1"/>
                </a:solidFill>
                <a:effectLst/>
                <a:latin typeface="+mn-lt"/>
                <a:ea typeface="+mn-ea"/>
                <a:cs typeface="+mn-cs"/>
                <a:hlinkClick r:id="rId3"/>
              </a:rPr>
              <a:t>temperature</a:t>
            </a:r>
            <a:r>
              <a:rPr lang="en-US" sz="1200" b="0" i="0" kern="1200" dirty="0" smtClean="0">
                <a:solidFill>
                  <a:schemeClr val="tx1"/>
                </a:solidFill>
                <a:effectLst/>
                <a:latin typeface="+mn-lt"/>
                <a:ea typeface="+mn-ea"/>
                <a:cs typeface="+mn-cs"/>
              </a:rPr>
              <a:t> of at least 100 million degrees Celsius—six times hotter than the core of the sun. The sun is a natural fusion reactor which makes up for its measly 15 million degrees with the intense pressure created by its core's gravity. Currently, here on Earth the amount of energy you'd need to put in to produce that kind of heat or pressure is much, much higher than what you get out in usable energy.</a:t>
            </a:r>
            <a:endParaRPr lang="en-US" dirty="0"/>
          </a:p>
        </p:txBody>
      </p:sp>
      <p:sp>
        <p:nvSpPr>
          <p:cNvPr id="4" name="Slide Number Placeholder 3"/>
          <p:cNvSpPr>
            <a:spLocks noGrp="1"/>
          </p:cNvSpPr>
          <p:nvPr>
            <p:ph type="sldNum" sz="quarter" idx="10"/>
          </p:nvPr>
        </p:nvSpPr>
        <p:spPr/>
        <p:txBody>
          <a:bodyPr/>
          <a:lstStyle/>
          <a:p>
            <a:fld id="{127F8AB1-44E5-42FA-AD01-1D9598D7C23E}" type="slidenum">
              <a:rPr lang="en-US" smtClean="0"/>
              <a:t>26</a:t>
            </a:fld>
            <a:endParaRPr lang="en-US"/>
          </a:p>
        </p:txBody>
      </p:sp>
    </p:spTree>
    <p:extLst>
      <p:ext uri="{BB962C8B-B14F-4D97-AF65-F5344CB8AC3E}">
        <p14:creationId xmlns:p14="http://schemas.microsoft.com/office/powerpoint/2010/main" val="805676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they need to know</a:t>
            </a:r>
            <a:r>
              <a:rPr lang="en-US" baseline="0" dirty="0" smtClean="0"/>
              <a:t> are the equations given throughout and the fact that like momentum energy is conserved in a closed system.</a:t>
            </a:r>
            <a:endParaRPr lang="en-US" dirty="0"/>
          </a:p>
        </p:txBody>
      </p:sp>
      <p:sp>
        <p:nvSpPr>
          <p:cNvPr id="4" name="Slide Number Placeholder 3"/>
          <p:cNvSpPr>
            <a:spLocks noGrp="1"/>
          </p:cNvSpPr>
          <p:nvPr>
            <p:ph type="sldNum" sz="quarter" idx="10"/>
          </p:nvPr>
        </p:nvSpPr>
        <p:spPr/>
        <p:txBody>
          <a:bodyPr/>
          <a:lstStyle/>
          <a:p>
            <a:fld id="{127F8AB1-44E5-42FA-AD01-1D9598D7C23E}" type="slidenum">
              <a:rPr lang="en-US" smtClean="0"/>
              <a:t>4</a:t>
            </a:fld>
            <a:endParaRPr lang="en-US"/>
          </a:p>
        </p:txBody>
      </p:sp>
    </p:spTree>
    <p:extLst>
      <p:ext uri="{BB962C8B-B14F-4D97-AF65-F5344CB8AC3E}">
        <p14:creationId xmlns:p14="http://schemas.microsoft.com/office/powerpoint/2010/main" val="143932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7F8AB1-44E5-42FA-AD01-1D9598D7C23E}" type="slidenum">
              <a:rPr lang="en-US" smtClean="0"/>
              <a:t>5</a:t>
            </a:fld>
            <a:endParaRPr lang="en-US"/>
          </a:p>
        </p:txBody>
      </p:sp>
    </p:spTree>
    <p:extLst>
      <p:ext uri="{BB962C8B-B14F-4D97-AF65-F5344CB8AC3E}">
        <p14:creationId xmlns:p14="http://schemas.microsoft.com/office/powerpoint/2010/main" val="1439326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7F8AB1-44E5-42FA-AD01-1D9598D7C23E}" type="slidenum">
              <a:rPr lang="en-US" smtClean="0"/>
              <a:t>7</a:t>
            </a:fld>
            <a:endParaRPr lang="en-US"/>
          </a:p>
        </p:txBody>
      </p:sp>
    </p:spTree>
    <p:extLst>
      <p:ext uri="{BB962C8B-B14F-4D97-AF65-F5344CB8AC3E}">
        <p14:creationId xmlns:p14="http://schemas.microsoft.com/office/powerpoint/2010/main" val="143932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7F8AB1-44E5-42FA-AD01-1D9598D7C23E}" type="slidenum">
              <a:rPr lang="en-US" smtClean="0"/>
              <a:t>8</a:t>
            </a:fld>
            <a:endParaRPr lang="en-US"/>
          </a:p>
        </p:txBody>
      </p:sp>
    </p:spTree>
    <p:extLst>
      <p:ext uri="{BB962C8B-B14F-4D97-AF65-F5344CB8AC3E}">
        <p14:creationId xmlns:p14="http://schemas.microsoft.com/office/powerpoint/2010/main" val="1439326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7F8AB1-44E5-42FA-AD01-1D9598D7C23E}" type="slidenum">
              <a:rPr lang="en-US" smtClean="0"/>
              <a:t>9</a:t>
            </a:fld>
            <a:endParaRPr lang="en-US"/>
          </a:p>
        </p:txBody>
      </p:sp>
    </p:spTree>
    <p:extLst>
      <p:ext uri="{BB962C8B-B14F-4D97-AF65-F5344CB8AC3E}">
        <p14:creationId xmlns:p14="http://schemas.microsoft.com/office/powerpoint/2010/main" val="1439326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7F8AB1-44E5-42FA-AD01-1D9598D7C23E}" type="slidenum">
              <a:rPr lang="en-US" smtClean="0"/>
              <a:t>10</a:t>
            </a:fld>
            <a:endParaRPr lang="en-US"/>
          </a:p>
        </p:txBody>
      </p:sp>
    </p:spTree>
    <p:extLst>
      <p:ext uri="{BB962C8B-B14F-4D97-AF65-F5344CB8AC3E}">
        <p14:creationId xmlns:p14="http://schemas.microsoft.com/office/powerpoint/2010/main" val="1439326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7F8AB1-44E5-42FA-AD01-1D9598D7C23E}" type="slidenum">
              <a:rPr lang="en-US" smtClean="0"/>
              <a:t>11</a:t>
            </a:fld>
            <a:endParaRPr lang="en-US"/>
          </a:p>
        </p:txBody>
      </p:sp>
    </p:spTree>
    <p:extLst>
      <p:ext uri="{BB962C8B-B14F-4D97-AF65-F5344CB8AC3E}">
        <p14:creationId xmlns:p14="http://schemas.microsoft.com/office/powerpoint/2010/main" val="1439326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7F8AB1-44E5-42FA-AD01-1D9598D7C23E}" type="slidenum">
              <a:rPr lang="en-US" smtClean="0"/>
              <a:t>12</a:t>
            </a:fld>
            <a:endParaRPr lang="en-US"/>
          </a:p>
        </p:txBody>
      </p:sp>
    </p:spTree>
    <p:extLst>
      <p:ext uri="{BB962C8B-B14F-4D97-AF65-F5344CB8AC3E}">
        <p14:creationId xmlns:p14="http://schemas.microsoft.com/office/powerpoint/2010/main" val="1439326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E86AC7-D3E1-446F-BA8B-5395D47DB100}"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0E14B-F6B3-4852-8CCE-EB06D6771B30}" type="slidenum">
              <a:rPr lang="en-US" smtClean="0"/>
              <a:t>‹#›</a:t>
            </a:fld>
            <a:endParaRPr lang="en-US"/>
          </a:p>
        </p:txBody>
      </p:sp>
    </p:spTree>
    <p:extLst>
      <p:ext uri="{BB962C8B-B14F-4D97-AF65-F5344CB8AC3E}">
        <p14:creationId xmlns:p14="http://schemas.microsoft.com/office/powerpoint/2010/main" val="225445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E86AC7-D3E1-446F-BA8B-5395D47DB100}"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0E14B-F6B3-4852-8CCE-EB06D6771B30}" type="slidenum">
              <a:rPr lang="en-US" smtClean="0"/>
              <a:t>‹#›</a:t>
            </a:fld>
            <a:endParaRPr lang="en-US"/>
          </a:p>
        </p:txBody>
      </p:sp>
    </p:spTree>
    <p:extLst>
      <p:ext uri="{BB962C8B-B14F-4D97-AF65-F5344CB8AC3E}">
        <p14:creationId xmlns:p14="http://schemas.microsoft.com/office/powerpoint/2010/main" val="345384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E86AC7-D3E1-446F-BA8B-5395D47DB100}"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0E14B-F6B3-4852-8CCE-EB06D6771B30}" type="slidenum">
              <a:rPr lang="en-US" smtClean="0"/>
              <a:t>‹#›</a:t>
            </a:fld>
            <a:endParaRPr lang="en-US"/>
          </a:p>
        </p:txBody>
      </p:sp>
    </p:spTree>
    <p:extLst>
      <p:ext uri="{BB962C8B-B14F-4D97-AF65-F5344CB8AC3E}">
        <p14:creationId xmlns:p14="http://schemas.microsoft.com/office/powerpoint/2010/main" val="278665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E86AC7-D3E1-446F-BA8B-5395D47DB100}"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0E14B-F6B3-4852-8CCE-EB06D6771B30}" type="slidenum">
              <a:rPr lang="en-US" smtClean="0"/>
              <a:t>‹#›</a:t>
            </a:fld>
            <a:endParaRPr lang="en-US"/>
          </a:p>
        </p:txBody>
      </p:sp>
    </p:spTree>
    <p:extLst>
      <p:ext uri="{BB962C8B-B14F-4D97-AF65-F5344CB8AC3E}">
        <p14:creationId xmlns:p14="http://schemas.microsoft.com/office/powerpoint/2010/main" val="56336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E86AC7-D3E1-446F-BA8B-5395D47DB100}"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0E14B-F6B3-4852-8CCE-EB06D6771B30}" type="slidenum">
              <a:rPr lang="en-US" smtClean="0"/>
              <a:t>‹#›</a:t>
            </a:fld>
            <a:endParaRPr lang="en-US"/>
          </a:p>
        </p:txBody>
      </p:sp>
    </p:spTree>
    <p:extLst>
      <p:ext uri="{BB962C8B-B14F-4D97-AF65-F5344CB8AC3E}">
        <p14:creationId xmlns:p14="http://schemas.microsoft.com/office/powerpoint/2010/main" val="2473677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E86AC7-D3E1-446F-BA8B-5395D47DB100}"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0E14B-F6B3-4852-8CCE-EB06D6771B30}" type="slidenum">
              <a:rPr lang="en-US" smtClean="0"/>
              <a:t>‹#›</a:t>
            </a:fld>
            <a:endParaRPr lang="en-US"/>
          </a:p>
        </p:txBody>
      </p:sp>
    </p:spTree>
    <p:extLst>
      <p:ext uri="{BB962C8B-B14F-4D97-AF65-F5344CB8AC3E}">
        <p14:creationId xmlns:p14="http://schemas.microsoft.com/office/powerpoint/2010/main" val="208242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E86AC7-D3E1-446F-BA8B-5395D47DB100}" type="datetimeFigureOut">
              <a:rPr lang="en-US" smtClean="0"/>
              <a:t>10/23/2017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0E14B-F6B3-4852-8CCE-EB06D6771B30}" type="slidenum">
              <a:rPr lang="en-US" smtClean="0"/>
              <a:t>‹#›</a:t>
            </a:fld>
            <a:endParaRPr lang="en-US"/>
          </a:p>
        </p:txBody>
      </p:sp>
    </p:spTree>
    <p:extLst>
      <p:ext uri="{BB962C8B-B14F-4D97-AF65-F5344CB8AC3E}">
        <p14:creationId xmlns:p14="http://schemas.microsoft.com/office/powerpoint/2010/main" val="19185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E86AC7-D3E1-446F-BA8B-5395D47DB100}" type="datetimeFigureOut">
              <a:rPr lang="en-US" smtClean="0"/>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0E14B-F6B3-4852-8CCE-EB06D6771B30}" type="slidenum">
              <a:rPr lang="en-US" smtClean="0"/>
              <a:t>‹#›</a:t>
            </a:fld>
            <a:endParaRPr lang="en-US"/>
          </a:p>
        </p:txBody>
      </p:sp>
    </p:spTree>
    <p:extLst>
      <p:ext uri="{BB962C8B-B14F-4D97-AF65-F5344CB8AC3E}">
        <p14:creationId xmlns:p14="http://schemas.microsoft.com/office/powerpoint/2010/main" val="1004480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86AC7-D3E1-446F-BA8B-5395D47DB100}" type="datetimeFigureOut">
              <a:rPr lang="en-US" smtClean="0"/>
              <a:t>10/23/2017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0E14B-F6B3-4852-8CCE-EB06D6771B30}" type="slidenum">
              <a:rPr lang="en-US" smtClean="0"/>
              <a:t>‹#›</a:t>
            </a:fld>
            <a:endParaRPr lang="en-US"/>
          </a:p>
        </p:txBody>
      </p:sp>
    </p:spTree>
    <p:extLst>
      <p:ext uri="{BB962C8B-B14F-4D97-AF65-F5344CB8AC3E}">
        <p14:creationId xmlns:p14="http://schemas.microsoft.com/office/powerpoint/2010/main" val="71507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86AC7-D3E1-446F-BA8B-5395D47DB100}"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0E14B-F6B3-4852-8CCE-EB06D6771B30}" type="slidenum">
              <a:rPr lang="en-US" smtClean="0"/>
              <a:t>‹#›</a:t>
            </a:fld>
            <a:endParaRPr lang="en-US"/>
          </a:p>
        </p:txBody>
      </p:sp>
    </p:spTree>
    <p:extLst>
      <p:ext uri="{BB962C8B-B14F-4D97-AF65-F5344CB8AC3E}">
        <p14:creationId xmlns:p14="http://schemas.microsoft.com/office/powerpoint/2010/main" val="209278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86AC7-D3E1-446F-BA8B-5395D47DB100}"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0E14B-F6B3-4852-8CCE-EB06D6771B30}" type="slidenum">
              <a:rPr lang="en-US" smtClean="0"/>
              <a:t>‹#›</a:t>
            </a:fld>
            <a:endParaRPr lang="en-US"/>
          </a:p>
        </p:txBody>
      </p:sp>
    </p:spTree>
    <p:extLst>
      <p:ext uri="{BB962C8B-B14F-4D97-AF65-F5344CB8AC3E}">
        <p14:creationId xmlns:p14="http://schemas.microsoft.com/office/powerpoint/2010/main" val="150010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E86AC7-D3E1-446F-BA8B-5395D47DB100}" type="datetimeFigureOut">
              <a:rPr lang="en-US" smtClean="0"/>
              <a:t>10/23/2017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0E14B-F6B3-4852-8CCE-EB06D6771B30}" type="slidenum">
              <a:rPr lang="en-US" smtClean="0"/>
              <a:t>‹#›</a:t>
            </a:fld>
            <a:endParaRPr lang="en-US"/>
          </a:p>
        </p:txBody>
      </p:sp>
    </p:spTree>
    <p:extLst>
      <p:ext uri="{BB962C8B-B14F-4D97-AF65-F5344CB8AC3E}">
        <p14:creationId xmlns:p14="http://schemas.microsoft.com/office/powerpoint/2010/main" val="47566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ciencechannel.com/video-topics/engineering-construction/machines-rollercoaster/"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Ux33-5k8cj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2.xml"/><Relationship Id="rId4" Type="http://schemas.openxmlformats.org/officeDocument/2006/relationships/hyperlink" Target="http://www.diffen.com/difference/Nuclear_Fission_vs_Nuclear_Fusio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Roller Coaster Video Link</a:t>
            </a:r>
            <a:endParaRPr lang="en-US" dirty="0"/>
          </a:p>
        </p:txBody>
      </p:sp>
      <p:sp>
        <p:nvSpPr>
          <p:cNvPr id="3" name="Content Placeholder 2"/>
          <p:cNvSpPr>
            <a:spLocks noGrp="1"/>
          </p:cNvSpPr>
          <p:nvPr>
            <p:ph idx="1"/>
          </p:nvPr>
        </p:nvSpPr>
        <p:spPr/>
        <p:txBody>
          <a:bodyPr/>
          <a:lstStyle/>
          <a:p>
            <a:r>
              <a:rPr lang="en-US" dirty="0">
                <a:hlinkClick r:id="rId2"/>
              </a:rPr>
              <a:t>http://www.sciencechannel.com/video-topics/engineering-construction/machines-rollercoaster</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400206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9015"/>
          <a:stretch/>
        </p:blipFill>
        <p:spPr bwMode="auto">
          <a:xfrm>
            <a:off x="500106" y="1264860"/>
            <a:ext cx="8110494"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0106" y="1638657"/>
            <a:ext cx="1252494" cy="369332"/>
          </a:xfrm>
          <a:prstGeom prst="rect">
            <a:avLst/>
          </a:prstGeom>
          <a:noFill/>
        </p:spPr>
        <p:txBody>
          <a:bodyPr wrap="square" rtlCol="0">
            <a:spAutoFit/>
          </a:bodyPr>
          <a:lstStyle/>
          <a:p>
            <a:endParaRPr lang="en-US" dirty="0"/>
          </a:p>
        </p:txBody>
      </p:sp>
      <p:sp>
        <p:nvSpPr>
          <p:cNvPr id="7" name="TextBox 6"/>
          <p:cNvSpPr txBox="1"/>
          <p:nvPr/>
        </p:nvSpPr>
        <p:spPr>
          <a:xfrm>
            <a:off x="3031353" y="914400"/>
            <a:ext cx="3048000" cy="1569660"/>
          </a:xfrm>
          <a:prstGeom prst="rect">
            <a:avLst/>
          </a:prstGeom>
          <a:solidFill>
            <a:schemeClr val="bg1"/>
          </a:solidFill>
          <a:ln>
            <a:solidFill>
              <a:schemeClr val="tx1"/>
            </a:solidFill>
          </a:ln>
        </p:spPr>
        <p:txBody>
          <a:bodyPr wrap="square" rtlCol="0">
            <a:spAutoFit/>
          </a:bodyPr>
          <a:lstStyle/>
          <a:p>
            <a:r>
              <a:rPr lang="en-US" sz="2400" dirty="0" smtClean="0"/>
              <a:t>PE = </a:t>
            </a:r>
            <a:r>
              <a:rPr lang="en-US" sz="2400" i="1" u="sng" dirty="0" smtClean="0"/>
              <a:t>296,955J</a:t>
            </a:r>
          </a:p>
          <a:p>
            <a:r>
              <a:rPr lang="en-US" sz="2400" dirty="0" smtClean="0"/>
              <a:t>KE = .5mv</a:t>
            </a:r>
            <a:r>
              <a:rPr lang="en-US" sz="2400" baseline="30000" dirty="0" smtClean="0"/>
              <a:t>2 </a:t>
            </a:r>
            <a:r>
              <a:rPr lang="en-US" sz="2400" dirty="0" smtClean="0"/>
              <a:t>= </a:t>
            </a:r>
            <a:r>
              <a:rPr lang="en-US" sz="2400" i="1" u="sng" dirty="0" smtClean="0"/>
              <a:t>190,045J</a:t>
            </a:r>
          </a:p>
          <a:p>
            <a:r>
              <a:rPr lang="en-US" sz="2400" dirty="0" smtClean="0"/>
              <a:t>h = </a:t>
            </a:r>
            <a:r>
              <a:rPr lang="en-US" sz="2400" i="1" u="sng" dirty="0" smtClean="0"/>
              <a:t>73.2 m</a:t>
            </a:r>
          </a:p>
          <a:p>
            <a:r>
              <a:rPr lang="en-US" sz="2400" dirty="0" smtClean="0"/>
              <a:t>v = 30.30 m/s</a:t>
            </a:r>
            <a:endParaRPr lang="en-US" sz="2400" dirty="0"/>
          </a:p>
        </p:txBody>
      </p:sp>
      <p:sp>
        <p:nvSpPr>
          <p:cNvPr id="9" name="TextBox 8"/>
          <p:cNvSpPr txBox="1"/>
          <p:nvPr/>
        </p:nvSpPr>
        <p:spPr>
          <a:xfrm>
            <a:off x="3406187" y="152400"/>
            <a:ext cx="5280613" cy="646331"/>
          </a:xfrm>
          <a:prstGeom prst="rect">
            <a:avLst/>
          </a:prstGeom>
          <a:noFill/>
        </p:spPr>
        <p:txBody>
          <a:bodyPr wrap="none" rtlCol="0">
            <a:spAutoFit/>
          </a:bodyPr>
          <a:lstStyle/>
          <a:p>
            <a:r>
              <a:rPr lang="en-US" sz="3600" dirty="0" smtClean="0">
                <a:latin typeface="Eras Bold ITC" panose="020B0907030504020204" pitchFamily="34" charset="0"/>
              </a:rPr>
              <a:t>Roller Coaster Physics</a:t>
            </a:r>
            <a:endParaRPr lang="en-US" sz="3600" dirty="0">
              <a:latin typeface="Eras Bold ITC" panose="020B0907030504020204" pitchFamily="34" charset="0"/>
            </a:endParaRPr>
          </a:p>
        </p:txBody>
      </p:sp>
    </p:spTree>
    <p:extLst>
      <p:ext uri="{BB962C8B-B14F-4D97-AF65-F5344CB8AC3E}">
        <p14:creationId xmlns:p14="http://schemas.microsoft.com/office/powerpoint/2010/main" val="331085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arn(inVertical)">
                                      <p:cBhvr>
                                        <p:cTn id="1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9015"/>
          <a:stretch/>
        </p:blipFill>
        <p:spPr bwMode="auto">
          <a:xfrm>
            <a:off x="500106" y="1226403"/>
            <a:ext cx="8110494"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0106" y="2674203"/>
            <a:ext cx="1252494" cy="369332"/>
          </a:xfrm>
          <a:prstGeom prst="rect">
            <a:avLst/>
          </a:prstGeom>
          <a:noFill/>
        </p:spPr>
        <p:txBody>
          <a:bodyPr wrap="square" rtlCol="0">
            <a:spAutoFit/>
          </a:bodyPr>
          <a:lstStyle/>
          <a:p>
            <a:endParaRPr lang="en-US" dirty="0"/>
          </a:p>
        </p:txBody>
      </p:sp>
      <p:sp>
        <p:nvSpPr>
          <p:cNvPr id="8" name="TextBox 7"/>
          <p:cNvSpPr txBox="1"/>
          <p:nvPr/>
        </p:nvSpPr>
        <p:spPr>
          <a:xfrm>
            <a:off x="3406187" y="152400"/>
            <a:ext cx="5280613" cy="646331"/>
          </a:xfrm>
          <a:prstGeom prst="rect">
            <a:avLst/>
          </a:prstGeom>
          <a:noFill/>
        </p:spPr>
        <p:txBody>
          <a:bodyPr wrap="none" rtlCol="0">
            <a:spAutoFit/>
          </a:bodyPr>
          <a:lstStyle/>
          <a:p>
            <a:r>
              <a:rPr lang="en-US" sz="3600" dirty="0" smtClean="0">
                <a:latin typeface="Eras Bold ITC" panose="020B0907030504020204" pitchFamily="34" charset="0"/>
              </a:rPr>
              <a:t>Roller Coaster Physics</a:t>
            </a:r>
            <a:endParaRPr lang="en-US" sz="3600" dirty="0">
              <a:latin typeface="Eras Bold ITC" panose="020B0907030504020204" pitchFamily="34" charset="0"/>
            </a:endParaRPr>
          </a:p>
        </p:txBody>
      </p:sp>
      <p:sp>
        <p:nvSpPr>
          <p:cNvPr id="10" name="TextBox 9"/>
          <p:cNvSpPr txBox="1"/>
          <p:nvPr/>
        </p:nvSpPr>
        <p:spPr>
          <a:xfrm>
            <a:off x="5562599" y="4419600"/>
            <a:ext cx="3048001" cy="1200329"/>
          </a:xfrm>
          <a:prstGeom prst="rect">
            <a:avLst/>
          </a:prstGeom>
          <a:noFill/>
          <a:ln>
            <a:solidFill>
              <a:schemeClr val="tx1"/>
            </a:solidFill>
          </a:ln>
        </p:spPr>
        <p:txBody>
          <a:bodyPr wrap="square" rtlCol="0">
            <a:spAutoFit/>
          </a:bodyPr>
          <a:lstStyle/>
          <a:p>
            <a:r>
              <a:rPr lang="en-US" sz="2400" dirty="0" smtClean="0"/>
              <a:t>PE = ____@E ____@F</a:t>
            </a:r>
          </a:p>
          <a:p>
            <a:r>
              <a:rPr lang="en-US" sz="2400" dirty="0" smtClean="0"/>
              <a:t>KE = ____@E ____@F</a:t>
            </a:r>
          </a:p>
          <a:p>
            <a:r>
              <a:rPr lang="en-US" sz="2400" dirty="0"/>
              <a:t>v</a:t>
            </a:r>
            <a:r>
              <a:rPr lang="en-US" sz="2400" dirty="0" smtClean="0"/>
              <a:t>   = ____@E ____@F</a:t>
            </a:r>
          </a:p>
        </p:txBody>
      </p:sp>
      <p:sp>
        <p:nvSpPr>
          <p:cNvPr id="9" name="TextBox 8"/>
          <p:cNvSpPr txBox="1"/>
          <p:nvPr/>
        </p:nvSpPr>
        <p:spPr>
          <a:xfrm>
            <a:off x="6171411" y="4322049"/>
            <a:ext cx="756938" cy="584775"/>
          </a:xfrm>
          <a:prstGeom prst="rect">
            <a:avLst/>
          </a:prstGeom>
          <a:noFill/>
        </p:spPr>
        <p:txBody>
          <a:bodyPr wrap="none" rtlCol="0">
            <a:spAutoFit/>
          </a:bodyPr>
          <a:lstStyle/>
          <a:p>
            <a:r>
              <a:rPr lang="en-US" sz="3200" b="1" dirty="0" smtClean="0"/>
              <a:t>???</a:t>
            </a:r>
            <a:endParaRPr lang="en-US" sz="3200" b="1" dirty="0"/>
          </a:p>
        </p:txBody>
      </p:sp>
      <p:sp>
        <p:nvSpPr>
          <p:cNvPr id="14" name="TextBox 13"/>
          <p:cNvSpPr txBox="1"/>
          <p:nvPr/>
        </p:nvSpPr>
        <p:spPr>
          <a:xfrm>
            <a:off x="7280031" y="4322049"/>
            <a:ext cx="756938" cy="584775"/>
          </a:xfrm>
          <a:prstGeom prst="rect">
            <a:avLst/>
          </a:prstGeom>
          <a:noFill/>
        </p:spPr>
        <p:txBody>
          <a:bodyPr wrap="none" rtlCol="0">
            <a:spAutoFit/>
          </a:bodyPr>
          <a:lstStyle/>
          <a:p>
            <a:r>
              <a:rPr lang="en-US" sz="3200" b="1" dirty="0" smtClean="0"/>
              <a:t>???</a:t>
            </a:r>
            <a:endParaRPr lang="en-US" sz="3200" b="1" dirty="0"/>
          </a:p>
        </p:txBody>
      </p:sp>
      <p:sp>
        <p:nvSpPr>
          <p:cNvPr id="15" name="TextBox 14"/>
          <p:cNvSpPr txBox="1"/>
          <p:nvPr/>
        </p:nvSpPr>
        <p:spPr>
          <a:xfrm>
            <a:off x="6171411" y="4698713"/>
            <a:ext cx="756938" cy="584775"/>
          </a:xfrm>
          <a:prstGeom prst="rect">
            <a:avLst/>
          </a:prstGeom>
          <a:noFill/>
        </p:spPr>
        <p:txBody>
          <a:bodyPr wrap="none" rtlCol="0">
            <a:spAutoFit/>
          </a:bodyPr>
          <a:lstStyle/>
          <a:p>
            <a:r>
              <a:rPr lang="en-US" sz="3200" b="1" dirty="0" smtClean="0"/>
              <a:t>???</a:t>
            </a:r>
            <a:endParaRPr lang="en-US" sz="3200" b="1" dirty="0"/>
          </a:p>
        </p:txBody>
      </p:sp>
      <p:sp>
        <p:nvSpPr>
          <p:cNvPr id="16" name="TextBox 15"/>
          <p:cNvSpPr txBox="1"/>
          <p:nvPr/>
        </p:nvSpPr>
        <p:spPr>
          <a:xfrm>
            <a:off x="7279632" y="4714056"/>
            <a:ext cx="756938" cy="584775"/>
          </a:xfrm>
          <a:prstGeom prst="rect">
            <a:avLst/>
          </a:prstGeom>
          <a:noFill/>
        </p:spPr>
        <p:txBody>
          <a:bodyPr wrap="none" rtlCol="0">
            <a:spAutoFit/>
          </a:bodyPr>
          <a:lstStyle/>
          <a:p>
            <a:r>
              <a:rPr lang="en-US" sz="3200" b="1" dirty="0" smtClean="0"/>
              <a:t>???</a:t>
            </a:r>
            <a:endParaRPr lang="en-US" sz="3200" b="1" dirty="0"/>
          </a:p>
        </p:txBody>
      </p:sp>
      <p:sp>
        <p:nvSpPr>
          <p:cNvPr id="17" name="TextBox 16"/>
          <p:cNvSpPr txBox="1"/>
          <p:nvPr/>
        </p:nvSpPr>
        <p:spPr>
          <a:xfrm>
            <a:off x="6171411" y="5083333"/>
            <a:ext cx="756938" cy="584775"/>
          </a:xfrm>
          <a:prstGeom prst="rect">
            <a:avLst/>
          </a:prstGeom>
          <a:noFill/>
        </p:spPr>
        <p:txBody>
          <a:bodyPr wrap="none" rtlCol="0">
            <a:spAutoFit/>
          </a:bodyPr>
          <a:lstStyle/>
          <a:p>
            <a:r>
              <a:rPr lang="en-US" sz="3200" b="1" dirty="0" smtClean="0"/>
              <a:t>???</a:t>
            </a:r>
            <a:endParaRPr lang="en-US" sz="3200" b="1" dirty="0"/>
          </a:p>
        </p:txBody>
      </p:sp>
      <p:sp>
        <p:nvSpPr>
          <p:cNvPr id="18" name="TextBox 17"/>
          <p:cNvSpPr txBox="1"/>
          <p:nvPr/>
        </p:nvSpPr>
        <p:spPr>
          <a:xfrm>
            <a:off x="7279233" y="5082689"/>
            <a:ext cx="756938" cy="584775"/>
          </a:xfrm>
          <a:prstGeom prst="rect">
            <a:avLst/>
          </a:prstGeom>
          <a:noFill/>
        </p:spPr>
        <p:txBody>
          <a:bodyPr wrap="none" rtlCol="0">
            <a:spAutoFit/>
          </a:bodyPr>
          <a:lstStyle/>
          <a:p>
            <a:r>
              <a:rPr lang="en-US" sz="3200" b="1" dirty="0" smtClean="0"/>
              <a:t>???</a:t>
            </a:r>
            <a:endParaRPr lang="en-US" sz="3200" b="1" dirty="0"/>
          </a:p>
        </p:txBody>
      </p:sp>
    </p:spTree>
    <p:extLst>
      <p:ext uri="{BB962C8B-B14F-4D97-AF65-F5344CB8AC3E}">
        <p14:creationId xmlns:p14="http://schemas.microsoft.com/office/powerpoint/2010/main" val="167705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9015"/>
          <a:stretch/>
        </p:blipFill>
        <p:spPr bwMode="auto">
          <a:xfrm>
            <a:off x="500106" y="1226403"/>
            <a:ext cx="8110494"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0106" y="2674203"/>
            <a:ext cx="1252494" cy="369332"/>
          </a:xfrm>
          <a:prstGeom prst="rect">
            <a:avLst/>
          </a:prstGeom>
          <a:noFill/>
        </p:spPr>
        <p:txBody>
          <a:bodyPr wrap="square" rtlCol="0">
            <a:spAutoFit/>
          </a:bodyPr>
          <a:lstStyle/>
          <a:p>
            <a:endParaRPr lang="en-US" dirty="0"/>
          </a:p>
        </p:txBody>
      </p:sp>
      <p:sp>
        <p:nvSpPr>
          <p:cNvPr id="8" name="TextBox 7"/>
          <p:cNvSpPr txBox="1"/>
          <p:nvPr/>
        </p:nvSpPr>
        <p:spPr>
          <a:xfrm>
            <a:off x="3406187" y="152400"/>
            <a:ext cx="5280613" cy="646331"/>
          </a:xfrm>
          <a:prstGeom prst="rect">
            <a:avLst/>
          </a:prstGeom>
          <a:noFill/>
        </p:spPr>
        <p:txBody>
          <a:bodyPr wrap="none" rtlCol="0">
            <a:spAutoFit/>
          </a:bodyPr>
          <a:lstStyle/>
          <a:p>
            <a:r>
              <a:rPr lang="en-US" sz="3600" dirty="0" smtClean="0">
                <a:latin typeface="Eras Bold ITC" panose="020B0907030504020204" pitchFamily="34" charset="0"/>
              </a:rPr>
              <a:t>Roller Coaster Physics</a:t>
            </a:r>
            <a:endParaRPr lang="en-US" sz="3600" dirty="0">
              <a:latin typeface="Eras Bold ITC" panose="020B0907030504020204" pitchFamily="34" charset="0"/>
            </a:endParaRPr>
          </a:p>
        </p:txBody>
      </p:sp>
      <p:sp>
        <p:nvSpPr>
          <p:cNvPr id="10" name="TextBox 9"/>
          <p:cNvSpPr txBox="1"/>
          <p:nvPr/>
        </p:nvSpPr>
        <p:spPr>
          <a:xfrm>
            <a:off x="5334000" y="4419600"/>
            <a:ext cx="3886200" cy="1200329"/>
          </a:xfrm>
          <a:prstGeom prst="rect">
            <a:avLst/>
          </a:prstGeom>
          <a:noFill/>
          <a:ln>
            <a:solidFill>
              <a:schemeClr val="tx1"/>
            </a:solidFill>
          </a:ln>
        </p:spPr>
        <p:txBody>
          <a:bodyPr wrap="square" rtlCol="0">
            <a:spAutoFit/>
          </a:bodyPr>
          <a:lstStyle/>
          <a:p>
            <a:r>
              <a:rPr lang="en-US" sz="2400" dirty="0" smtClean="0"/>
              <a:t>PE = </a:t>
            </a:r>
            <a:r>
              <a:rPr lang="en-US" sz="2400" i="1" u="sng" dirty="0" smtClean="0"/>
              <a:t>162,288J</a:t>
            </a:r>
            <a:r>
              <a:rPr lang="en-US" sz="2400" dirty="0" smtClean="0"/>
              <a:t>@E </a:t>
            </a:r>
            <a:r>
              <a:rPr lang="en-US" sz="2400" i="1" u="sng" dirty="0" smtClean="0"/>
              <a:t>0J</a:t>
            </a:r>
            <a:r>
              <a:rPr lang="en-US" sz="2400" dirty="0" smtClean="0"/>
              <a:t>@F</a:t>
            </a:r>
          </a:p>
          <a:p>
            <a:r>
              <a:rPr lang="en-US" sz="2400" dirty="0" smtClean="0"/>
              <a:t>KE = </a:t>
            </a:r>
            <a:r>
              <a:rPr lang="en-US" sz="2400" i="1" u="sng" dirty="0" smtClean="0"/>
              <a:t>324,712J</a:t>
            </a:r>
            <a:r>
              <a:rPr lang="en-US" sz="2400" dirty="0" smtClean="0"/>
              <a:t>@E </a:t>
            </a:r>
            <a:r>
              <a:rPr lang="en-US" sz="2400" i="1" u="sng" dirty="0" smtClean="0"/>
              <a:t>487,000J</a:t>
            </a:r>
            <a:r>
              <a:rPr lang="en-US" sz="2400" dirty="0" smtClean="0"/>
              <a:t>@F</a:t>
            </a:r>
          </a:p>
          <a:p>
            <a:r>
              <a:rPr lang="en-US" sz="2400" dirty="0" smtClean="0"/>
              <a:t>v  = </a:t>
            </a:r>
            <a:r>
              <a:rPr lang="en-US" sz="2400" i="1" u="sng" dirty="0" smtClean="0"/>
              <a:t>39.6 m/</a:t>
            </a:r>
            <a:r>
              <a:rPr lang="en-US" sz="2400" i="1" u="sng" dirty="0" err="1" smtClean="0"/>
              <a:t>s</a:t>
            </a:r>
            <a:r>
              <a:rPr lang="en-US" sz="2400" dirty="0" err="1" smtClean="0"/>
              <a:t>@E</a:t>
            </a:r>
            <a:r>
              <a:rPr lang="en-US" sz="2400" dirty="0" smtClean="0"/>
              <a:t> </a:t>
            </a:r>
            <a:r>
              <a:rPr lang="en-US" sz="2400" i="1" u="sng" dirty="0" smtClean="0"/>
              <a:t>48.5 m/</a:t>
            </a:r>
            <a:r>
              <a:rPr lang="en-US" sz="2400" i="1" u="sng" dirty="0" err="1" smtClean="0"/>
              <a:t>s</a:t>
            </a:r>
            <a:r>
              <a:rPr lang="en-US" sz="2400" dirty="0" err="1" smtClean="0"/>
              <a:t>@F</a:t>
            </a:r>
            <a:endParaRPr lang="en-US" sz="2400" dirty="0" smtClean="0"/>
          </a:p>
        </p:txBody>
      </p:sp>
      <p:sp>
        <p:nvSpPr>
          <p:cNvPr id="11" name="TextBox 10"/>
          <p:cNvSpPr txBox="1"/>
          <p:nvPr/>
        </p:nvSpPr>
        <p:spPr>
          <a:xfrm>
            <a:off x="76200" y="1950660"/>
            <a:ext cx="2553904" cy="1569660"/>
          </a:xfrm>
          <a:prstGeom prst="rect">
            <a:avLst/>
          </a:prstGeom>
          <a:solidFill>
            <a:schemeClr val="bg1"/>
          </a:solidFill>
          <a:ln>
            <a:solidFill>
              <a:schemeClr val="tx1"/>
            </a:solidFill>
          </a:ln>
        </p:spPr>
        <p:txBody>
          <a:bodyPr wrap="none" rtlCol="0">
            <a:spAutoFit/>
          </a:bodyPr>
          <a:lstStyle/>
          <a:p>
            <a:r>
              <a:rPr lang="en-US" sz="2400" dirty="0" smtClean="0"/>
              <a:t>Mass = 414.1 kg</a:t>
            </a:r>
          </a:p>
          <a:p>
            <a:r>
              <a:rPr lang="en-US" sz="2400" dirty="0" smtClean="0"/>
              <a:t>PE = </a:t>
            </a:r>
            <a:r>
              <a:rPr lang="en-US" sz="2400" dirty="0" err="1" smtClean="0"/>
              <a:t>mgh</a:t>
            </a:r>
            <a:r>
              <a:rPr lang="en-US" sz="2400" dirty="0" smtClean="0"/>
              <a:t> = </a:t>
            </a:r>
            <a:r>
              <a:rPr lang="en-US" sz="2000" dirty="0" smtClean="0"/>
              <a:t>487,000J</a:t>
            </a:r>
          </a:p>
          <a:p>
            <a:r>
              <a:rPr lang="en-US" sz="2400" dirty="0" smtClean="0"/>
              <a:t>KE =0  J</a:t>
            </a:r>
          </a:p>
          <a:p>
            <a:r>
              <a:rPr lang="en-US" sz="2400" dirty="0" smtClean="0"/>
              <a:t>h = </a:t>
            </a:r>
            <a:r>
              <a:rPr lang="en-US" sz="2400" i="1" dirty="0" smtClean="0"/>
              <a:t>120 m</a:t>
            </a:r>
          </a:p>
        </p:txBody>
      </p:sp>
      <p:sp>
        <p:nvSpPr>
          <p:cNvPr id="12" name="TextBox 11"/>
          <p:cNvSpPr txBox="1"/>
          <p:nvPr/>
        </p:nvSpPr>
        <p:spPr>
          <a:xfrm>
            <a:off x="3031353" y="914400"/>
            <a:ext cx="3048000" cy="1569660"/>
          </a:xfrm>
          <a:prstGeom prst="rect">
            <a:avLst/>
          </a:prstGeom>
          <a:solidFill>
            <a:schemeClr val="bg1"/>
          </a:solidFill>
          <a:ln>
            <a:solidFill>
              <a:schemeClr val="tx1"/>
            </a:solidFill>
          </a:ln>
        </p:spPr>
        <p:txBody>
          <a:bodyPr wrap="square" rtlCol="0">
            <a:spAutoFit/>
          </a:bodyPr>
          <a:lstStyle/>
          <a:p>
            <a:r>
              <a:rPr lang="en-US" sz="2400" dirty="0" smtClean="0"/>
              <a:t>PE = </a:t>
            </a:r>
            <a:r>
              <a:rPr lang="en-US" sz="2400" i="1" dirty="0" smtClean="0"/>
              <a:t>296,909J</a:t>
            </a:r>
          </a:p>
          <a:p>
            <a:r>
              <a:rPr lang="en-US" sz="2400" dirty="0" smtClean="0"/>
              <a:t>KE = .5mv</a:t>
            </a:r>
            <a:r>
              <a:rPr lang="en-US" sz="2400" baseline="30000" dirty="0" smtClean="0"/>
              <a:t>2 </a:t>
            </a:r>
            <a:r>
              <a:rPr lang="en-US" sz="2400" dirty="0" smtClean="0"/>
              <a:t>= </a:t>
            </a:r>
            <a:r>
              <a:rPr lang="en-US" sz="2400" i="1" dirty="0" smtClean="0"/>
              <a:t>190,091J</a:t>
            </a:r>
          </a:p>
          <a:p>
            <a:r>
              <a:rPr lang="en-US" sz="2400" dirty="0" smtClean="0"/>
              <a:t>h = </a:t>
            </a:r>
            <a:r>
              <a:rPr lang="en-US" sz="2400" i="1" dirty="0" smtClean="0"/>
              <a:t>73.2 m</a:t>
            </a:r>
          </a:p>
          <a:p>
            <a:r>
              <a:rPr lang="en-US" sz="2400" dirty="0" smtClean="0"/>
              <a:t>v = 30.30 m/s</a:t>
            </a:r>
            <a:endParaRPr lang="en-US" sz="2400" dirty="0"/>
          </a:p>
        </p:txBody>
      </p:sp>
      <p:sp>
        <p:nvSpPr>
          <p:cNvPr id="13" name="TextBox 12"/>
          <p:cNvSpPr txBox="1"/>
          <p:nvPr/>
        </p:nvSpPr>
        <p:spPr>
          <a:xfrm>
            <a:off x="1371600" y="4419600"/>
            <a:ext cx="3962399" cy="830997"/>
          </a:xfrm>
          <a:prstGeom prst="rect">
            <a:avLst/>
          </a:prstGeom>
          <a:noFill/>
          <a:ln>
            <a:solidFill>
              <a:schemeClr val="tx1"/>
            </a:solidFill>
          </a:ln>
        </p:spPr>
        <p:txBody>
          <a:bodyPr wrap="square" rtlCol="0">
            <a:spAutoFit/>
          </a:bodyPr>
          <a:lstStyle/>
          <a:p>
            <a:r>
              <a:rPr lang="en-US" sz="2400" dirty="0" smtClean="0"/>
              <a:t>PE = </a:t>
            </a:r>
            <a:r>
              <a:rPr lang="en-US" sz="2400" i="1" dirty="0" smtClean="0"/>
              <a:t>243,490J</a:t>
            </a:r>
            <a:r>
              <a:rPr lang="en-US" sz="2400" dirty="0" smtClean="0"/>
              <a:t>@B </a:t>
            </a:r>
            <a:r>
              <a:rPr lang="en-US" sz="2400" i="1" dirty="0" smtClean="0"/>
              <a:t>0J</a:t>
            </a:r>
            <a:r>
              <a:rPr lang="en-US" sz="2400" dirty="0" smtClean="0"/>
              <a:t> @C</a:t>
            </a:r>
          </a:p>
          <a:p>
            <a:r>
              <a:rPr lang="en-US" sz="2400" dirty="0" smtClean="0"/>
              <a:t>KE = </a:t>
            </a:r>
            <a:r>
              <a:rPr lang="en-US" sz="2400" i="1" dirty="0" smtClean="0"/>
              <a:t>243,509J</a:t>
            </a:r>
            <a:r>
              <a:rPr lang="en-US" sz="2400" dirty="0" smtClean="0"/>
              <a:t>@B </a:t>
            </a:r>
            <a:r>
              <a:rPr lang="en-US" sz="2400" i="1" dirty="0" smtClean="0"/>
              <a:t>487,000J</a:t>
            </a:r>
            <a:r>
              <a:rPr lang="en-US" sz="2400" dirty="0" smtClean="0"/>
              <a:t>@C</a:t>
            </a:r>
          </a:p>
        </p:txBody>
      </p:sp>
    </p:spTree>
    <p:extLst>
      <p:ext uri="{BB962C8B-B14F-4D97-AF65-F5344CB8AC3E}">
        <p14:creationId xmlns:p14="http://schemas.microsoft.com/office/powerpoint/2010/main" val="225064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9015"/>
          <a:stretch/>
        </p:blipFill>
        <p:spPr bwMode="auto">
          <a:xfrm>
            <a:off x="485592" y="304800"/>
            <a:ext cx="8110494"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0106" y="1981200"/>
            <a:ext cx="1252494" cy="369332"/>
          </a:xfrm>
          <a:prstGeom prst="rect">
            <a:avLst/>
          </a:prstGeom>
          <a:noFill/>
        </p:spPr>
        <p:txBody>
          <a:bodyPr wrap="square" rtlCol="0">
            <a:spAutoFit/>
          </a:bodyPr>
          <a:lstStyle/>
          <a:p>
            <a:endParaRPr lang="en-US" dirty="0"/>
          </a:p>
        </p:txBody>
      </p:sp>
      <p:sp>
        <p:nvSpPr>
          <p:cNvPr id="6" name="Rectangle 5"/>
          <p:cNvSpPr/>
          <p:nvPr/>
        </p:nvSpPr>
        <p:spPr>
          <a:xfrm>
            <a:off x="685800" y="2013466"/>
            <a:ext cx="838200" cy="34873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 y="4306431"/>
            <a:ext cx="7924800" cy="2246769"/>
          </a:xfrm>
          <a:prstGeom prst="rect">
            <a:avLst/>
          </a:prstGeom>
          <a:noFill/>
        </p:spPr>
        <p:txBody>
          <a:bodyPr wrap="square" rtlCol="0">
            <a:spAutoFit/>
          </a:bodyPr>
          <a:lstStyle/>
          <a:p>
            <a:pPr marL="342900" indent="-342900">
              <a:buAutoNum type="arabicPeriod"/>
            </a:pPr>
            <a:r>
              <a:rPr lang="en-US" sz="2800" dirty="0" smtClean="0">
                <a:latin typeface="Eras Medium ITC" panose="020B0602030504020804" pitchFamily="34" charset="0"/>
              </a:rPr>
              <a:t>Where is the roller coaster moving the fastest?</a:t>
            </a:r>
          </a:p>
          <a:p>
            <a:pPr marL="342900" indent="-342900">
              <a:buAutoNum type="arabicPeriod"/>
            </a:pPr>
            <a:r>
              <a:rPr lang="en-US" sz="2800" dirty="0" smtClean="0">
                <a:latin typeface="Eras Medium ITC" panose="020B0602030504020804" pitchFamily="34" charset="0"/>
              </a:rPr>
              <a:t>Where will the roller coaster be moving </a:t>
            </a:r>
            <a:r>
              <a:rPr lang="en-US" sz="2800" smtClean="0">
                <a:latin typeface="Eras Medium ITC" panose="020B0602030504020804" pitchFamily="34" charset="0"/>
              </a:rPr>
              <a:t>the slowest?</a:t>
            </a:r>
            <a:endParaRPr lang="en-US" sz="2800" dirty="0" smtClean="0">
              <a:latin typeface="Eras Medium ITC" panose="020B0602030504020804" pitchFamily="34" charset="0"/>
            </a:endParaRPr>
          </a:p>
          <a:p>
            <a:pPr marL="342900" indent="-342900">
              <a:buAutoNum type="arabicPeriod"/>
            </a:pPr>
            <a:r>
              <a:rPr lang="en-US" sz="2800" dirty="0" smtClean="0">
                <a:latin typeface="Eras Medium ITC" panose="020B0602030504020804" pitchFamily="34" charset="0"/>
              </a:rPr>
              <a:t>Where will the roller coaster have the greatest amount of energy?</a:t>
            </a:r>
            <a:endParaRPr lang="en-US" sz="2800" dirty="0">
              <a:latin typeface="Eras Medium ITC" panose="020B0602030504020804" pitchFamily="34" charset="0"/>
            </a:endParaRPr>
          </a:p>
        </p:txBody>
      </p:sp>
      <p:sp>
        <p:nvSpPr>
          <p:cNvPr id="7" name="TextBox 6"/>
          <p:cNvSpPr txBox="1"/>
          <p:nvPr/>
        </p:nvSpPr>
        <p:spPr>
          <a:xfrm>
            <a:off x="609600" y="3657600"/>
            <a:ext cx="6909264" cy="646331"/>
          </a:xfrm>
          <a:prstGeom prst="rect">
            <a:avLst/>
          </a:prstGeom>
          <a:noFill/>
        </p:spPr>
        <p:txBody>
          <a:bodyPr wrap="none" rtlCol="0">
            <a:spAutoFit/>
          </a:bodyPr>
          <a:lstStyle/>
          <a:p>
            <a:r>
              <a:rPr lang="en-US" sz="3600" dirty="0" smtClean="0">
                <a:latin typeface="Eras Bold ITC" panose="020B0907030504020204" pitchFamily="34" charset="0"/>
              </a:rPr>
              <a:t>How were your predictions…</a:t>
            </a:r>
            <a:endParaRPr lang="en-US" sz="3600" dirty="0">
              <a:latin typeface="Eras Bold ITC" panose="020B0907030504020204" pitchFamily="34" charset="0"/>
            </a:endParaRPr>
          </a:p>
        </p:txBody>
      </p:sp>
      <p:sp>
        <p:nvSpPr>
          <p:cNvPr id="11" name="TextBox 10"/>
          <p:cNvSpPr txBox="1"/>
          <p:nvPr/>
        </p:nvSpPr>
        <p:spPr>
          <a:xfrm>
            <a:off x="3406187" y="152400"/>
            <a:ext cx="5280613" cy="646331"/>
          </a:xfrm>
          <a:prstGeom prst="rect">
            <a:avLst/>
          </a:prstGeom>
          <a:noFill/>
        </p:spPr>
        <p:txBody>
          <a:bodyPr wrap="none" rtlCol="0">
            <a:spAutoFit/>
          </a:bodyPr>
          <a:lstStyle/>
          <a:p>
            <a:r>
              <a:rPr lang="en-US" sz="3600" dirty="0" smtClean="0">
                <a:latin typeface="Eras Bold ITC" panose="020B0907030504020204" pitchFamily="34" charset="0"/>
              </a:rPr>
              <a:t>Roller Coaster Physics</a:t>
            </a:r>
            <a:endParaRPr lang="en-US" sz="3600" dirty="0">
              <a:latin typeface="Eras Bold ITC" panose="020B0907030504020204" pitchFamily="34" charset="0"/>
            </a:endParaRPr>
          </a:p>
        </p:txBody>
      </p:sp>
    </p:spTree>
    <p:extLst>
      <p:ext uri="{BB962C8B-B14F-4D97-AF65-F5344CB8AC3E}">
        <p14:creationId xmlns:p14="http://schemas.microsoft.com/office/powerpoint/2010/main" val="1314560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990600"/>
          </a:xfrm>
        </p:spPr>
        <p:txBody>
          <a:bodyPr>
            <a:normAutofit/>
          </a:bodyPr>
          <a:lstStyle/>
          <a:p>
            <a:r>
              <a:rPr lang="en-US" sz="4800" dirty="0" smtClean="0">
                <a:latin typeface="Eras Bold ITC" panose="020B0907030504020204" pitchFamily="34" charset="0"/>
              </a:rPr>
              <a:t>Potential energy</a:t>
            </a:r>
          </a:p>
        </p:txBody>
      </p:sp>
      <p:sp>
        <p:nvSpPr>
          <p:cNvPr id="17411" name="Rectangle 3"/>
          <p:cNvSpPr>
            <a:spLocks noGrp="1" noChangeArrowheads="1"/>
          </p:cNvSpPr>
          <p:nvPr>
            <p:ph type="body" idx="1"/>
          </p:nvPr>
        </p:nvSpPr>
        <p:spPr>
          <a:xfrm>
            <a:off x="685800" y="1371600"/>
            <a:ext cx="7772400" cy="4953000"/>
          </a:xfrm>
        </p:spPr>
        <p:txBody>
          <a:bodyPr>
            <a:noAutofit/>
          </a:bodyPr>
          <a:lstStyle/>
          <a:p>
            <a:pPr>
              <a:buFont typeface="Wingdings" panose="05000000000000000000" pitchFamily="2" charset="2"/>
              <a:buChar char="Ø"/>
            </a:pPr>
            <a:r>
              <a:rPr lang="en-US" sz="3600" dirty="0" smtClean="0">
                <a:latin typeface="Eras Demi ITC" panose="020B0805030504020804" pitchFamily="34" charset="0"/>
              </a:rPr>
              <a:t>On a roller coaster the greatest potential energy is at the </a:t>
            </a:r>
            <a:r>
              <a:rPr lang="en-US" sz="3600" u="sng" dirty="0" smtClean="0">
                <a:latin typeface="Eras Demi ITC" panose="020B0805030504020804" pitchFamily="34" charset="0"/>
              </a:rPr>
              <a:t>top of the first hill (highest point)</a:t>
            </a:r>
          </a:p>
        </p:txBody>
      </p:sp>
    </p:spTree>
    <p:extLst>
      <p:ext uri="{BB962C8B-B14F-4D97-AF65-F5344CB8AC3E}">
        <p14:creationId xmlns:p14="http://schemas.microsoft.com/office/powerpoint/2010/main" val="21489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sz="4800" dirty="0" smtClean="0">
                <a:latin typeface="Eras Bold ITC" panose="020B0907030504020204" pitchFamily="34" charset="0"/>
              </a:rPr>
              <a:t>Kinetic energy (KE)</a:t>
            </a:r>
          </a:p>
        </p:txBody>
      </p:sp>
      <p:sp>
        <p:nvSpPr>
          <p:cNvPr id="16387" name="Rectangle 3"/>
          <p:cNvSpPr>
            <a:spLocks noGrp="1" noChangeArrowheads="1"/>
          </p:cNvSpPr>
          <p:nvPr>
            <p:ph type="body" idx="1"/>
          </p:nvPr>
        </p:nvSpPr>
        <p:spPr>
          <a:xfrm>
            <a:off x="457200" y="1722437"/>
            <a:ext cx="8229600" cy="4525963"/>
          </a:xfrm>
        </p:spPr>
        <p:txBody>
          <a:bodyPr>
            <a:normAutofit/>
          </a:bodyPr>
          <a:lstStyle/>
          <a:p>
            <a:pPr>
              <a:buFont typeface="Wingdings" panose="05000000000000000000" pitchFamily="2" charset="2"/>
              <a:buChar char="Ø"/>
            </a:pPr>
            <a:r>
              <a:rPr lang="en-US" sz="3600" dirty="0" smtClean="0">
                <a:latin typeface="Eras Demi ITC" panose="020B0805030504020804" pitchFamily="34" charset="0"/>
              </a:rPr>
              <a:t>On a roller coaster the greatest kinetic energy is at the </a:t>
            </a:r>
            <a:r>
              <a:rPr lang="en-US" sz="3600" u="sng" dirty="0" smtClean="0">
                <a:latin typeface="Eras Demi ITC" panose="020B0805030504020804" pitchFamily="34" charset="0"/>
              </a:rPr>
              <a:t>lowest point </a:t>
            </a:r>
            <a:r>
              <a:rPr lang="en-US" sz="3600" dirty="0" smtClean="0">
                <a:latin typeface="Eras Demi ITC" panose="020B0805030504020804" pitchFamily="34" charset="0"/>
              </a:rPr>
              <a:t> </a:t>
            </a:r>
          </a:p>
          <a:p>
            <a:pPr>
              <a:buFont typeface="Wingdings" panose="05000000000000000000" pitchFamily="2" charset="2"/>
              <a:buChar char="Ø"/>
            </a:pPr>
            <a:r>
              <a:rPr lang="en-US" sz="3600" dirty="0" smtClean="0">
                <a:latin typeface="Eras Demi ITC" panose="020B0805030504020804" pitchFamily="34" charset="0"/>
              </a:rPr>
              <a:t>This is where the roller coaster has the </a:t>
            </a:r>
            <a:r>
              <a:rPr lang="en-US" sz="3600" u="sng" dirty="0" smtClean="0">
                <a:latin typeface="Eras Demi ITC" panose="020B0805030504020804" pitchFamily="34" charset="0"/>
              </a:rPr>
              <a:t>highest velocity</a:t>
            </a:r>
            <a:r>
              <a:rPr lang="en-US" sz="3600" dirty="0" smtClean="0">
                <a:latin typeface="Eras Demi ITC" panose="020B0805030504020804" pitchFamily="34" charset="0"/>
              </a:rPr>
              <a:t> (fastest)</a:t>
            </a:r>
          </a:p>
        </p:txBody>
      </p:sp>
    </p:spTree>
    <p:extLst>
      <p:ext uri="{BB962C8B-B14F-4D97-AF65-F5344CB8AC3E}">
        <p14:creationId xmlns:p14="http://schemas.microsoft.com/office/powerpoint/2010/main" val="364892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sz="4800" dirty="0" smtClean="0">
                <a:latin typeface="Eras Bold ITC" panose="020B0907030504020204" pitchFamily="34" charset="0"/>
              </a:rPr>
              <a:t>Friction</a:t>
            </a:r>
          </a:p>
        </p:txBody>
      </p:sp>
      <p:sp>
        <p:nvSpPr>
          <p:cNvPr id="16387" name="Rectangle 3"/>
          <p:cNvSpPr>
            <a:spLocks noGrp="1" noChangeArrowheads="1"/>
          </p:cNvSpPr>
          <p:nvPr>
            <p:ph type="body" idx="1"/>
          </p:nvPr>
        </p:nvSpPr>
        <p:spPr>
          <a:xfrm>
            <a:off x="457200" y="1722437"/>
            <a:ext cx="8229600" cy="4525963"/>
          </a:xfrm>
        </p:spPr>
        <p:txBody>
          <a:bodyPr>
            <a:normAutofit/>
          </a:bodyPr>
          <a:lstStyle/>
          <a:p>
            <a:pPr>
              <a:buFont typeface="Wingdings" panose="05000000000000000000" pitchFamily="2" charset="2"/>
              <a:buChar char="Ø"/>
            </a:pPr>
            <a:r>
              <a:rPr lang="en-US" sz="3600" dirty="0" smtClean="0">
                <a:latin typeface="Eras Demi ITC" panose="020B0805030504020804" pitchFamily="34" charset="0"/>
              </a:rPr>
              <a:t>In reality, </a:t>
            </a:r>
            <a:r>
              <a:rPr lang="en-US" sz="3600" u="sng" dirty="0" smtClean="0">
                <a:latin typeface="Eras Demi ITC" panose="020B0805030504020804" pitchFamily="34" charset="0"/>
              </a:rPr>
              <a:t>friction</a:t>
            </a:r>
            <a:r>
              <a:rPr lang="en-US" sz="3600" dirty="0" smtClean="0">
                <a:latin typeface="Eras Demi ITC" panose="020B0805030504020804" pitchFamily="34" charset="0"/>
              </a:rPr>
              <a:t> “steals” some energy throughout the ride</a:t>
            </a:r>
          </a:p>
          <a:p>
            <a:pPr>
              <a:buFont typeface="Wingdings" panose="05000000000000000000" pitchFamily="2" charset="2"/>
              <a:buChar char="Ø"/>
            </a:pPr>
            <a:r>
              <a:rPr lang="en-US" sz="3600" dirty="0" smtClean="0">
                <a:latin typeface="Eras Demi ITC" panose="020B0805030504020804" pitchFamily="34" charset="0"/>
              </a:rPr>
              <a:t>We will ignore this force when doing problems</a:t>
            </a:r>
          </a:p>
          <a:p>
            <a:pPr>
              <a:buFont typeface="Wingdings" panose="05000000000000000000" pitchFamily="2" charset="2"/>
              <a:buChar char="Ø"/>
            </a:pPr>
            <a:r>
              <a:rPr lang="en-US" sz="3600" dirty="0" smtClean="0">
                <a:latin typeface="Eras Demi ITC" panose="020B0805030504020804" pitchFamily="34" charset="0"/>
              </a:rPr>
              <a:t>But its effect is to make the KE </a:t>
            </a:r>
            <a:r>
              <a:rPr lang="en-US" sz="3600" u="sng" dirty="0" smtClean="0">
                <a:latin typeface="Eras Demi ITC" panose="020B0805030504020804" pitchFamily="34" charset="0"/>
              </a:rPr>
              <a:t>less</a:t>
            </a:r>
            <a:r>
              <a:rPr lang="en-US" sz="3600" dirty="0" smtClean="0">
                <a:latin typeface="Eras Demi ITC" panose="020B0805030504020804" pitchFamily="34" charset="0"/>
              </a:rPr>
              <a:t> which makes the speed </a:t>
            </a:r>
            <a:r>
              <a:rPr lang="en-US" sz="3600" u="sng" dirty="0" smtClean="0">
                <a:latin typeface="Eras Demi ITC" panose="020B0805030504020804" pitchFamily="34" charset="0"/>
              </a:rPr>
              <a:t>less</a:t>
            </a:r>
            <a:endParaRPr lang="en-US" sz="3600" dirty="0" smtClean="0">
              <a:latin typeface="Eras Demi ITC" panose="020B0805030504020804" pitchFamily="34" charset="0"/>
            </a:endParaRPr>
          </a:p>
        </p:txBody>
      </p:sp>
    </p:spTree>
    <p:extLst>
      <p:ext uri="{BB962C8B-B14F-4D97-AF65-F5344CB8AC3E}">
        <p14:creationId xmlns:p14="http://schemas.microsoft.com/office/powerpoint/2010/main" val="21720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08037"/>
            <a:ext cx="8229600" cy="2925763"/>
          </a:xfrm>
        </p:spPr>
        <p:txBody>
          <a:bodyPr>
            <a:normAutofit/>
          </a:bodyPr>
          <a:lstStyle/>
          <a:p>
            <a:pPr marL="0" indent="0">
              <a:buNone/>
            </a:pPr>
            <a:r>
              <a:rPr lang="en-US" dirty="0">
                <a:latin typeface="Eras Medium ITC" panose="020B0602030504020804" pitchFamily="34" charset="0"/>
              </a:rPr>
              <a:t> </a:t>
            </a:r>
            <a:r>
              <a:rPr lang="en-US" dirty="0" smtClean="0">
                <a:latin typeface="Eras Medium ITC" panose="020B0602030504020804" pitchFamily="34" charset="0"/>
              </a:rPr>
              <a:t>                     cannot be </a:t>
            </a:r>
            <a:r>
              <a:rPr lang="en-US" b="1" u="sng" dirty="0" smtClean="0">
                <a:latin typeface="Eras Medium ITC" panose="020B0602030504020804" pitchFamily="34" charset="0"/>
              </a:rPr>
              <a:t>created</a:t>
            </a:r>
            <a:r>
              <a:rPr lang="en-US" dirty="0" smtClean="0">
                <a:latin typeface="Eras Medium ITC" panose="020B0602030504020804" pitchFamily="34" charset="0"/>
              </a:rPr>
              <a:t> or </a:t>
            </a:r>
            <a:r>
              <a:rPr lang="en-US" b="1" u="sng" dirty="0" smtClean="0">
                <a:latin typeface="Eras Medium ITC" panose="020B0602030504020804" pitchFamily="34" charset="0"/>
              </a:rPr>
              <a:t>destroyed</a:t>
            </a:r>
            <a:r>
              <a:rPr lang="en-US" dirty="0" smtClean="0">
                <a:latin typeface="Eras Medium ITC" panose="020B0602030504020804" pitchFamily="34" charset="0"/>
              </a:rPr>
              <a:t>.</a:t>
            </a:r>
          </a:p>
          <a:p>
            <a:pPr marL="0" indent="0">
              <a:buNone/>
            </a:pPr>
            <a:endParaRPr lang="en-US" dirty="0" smtClean="0">
              <a:latin typeface="Eras Medium ITC" panose="020B0602030504020804" pitchFamily="34" charset="0"/>
            </a:endParaRPr>
          </a:p>
          <a:p>
            <a:pPr marL="0" indent="0">
              <a:buNone/>
            </a:pPr>
            <a:r>
              <a:rPr lang="en-US" dirty="0" smtClean="0">
                <a:latin typeface="Eras Medium ITC" panose="020B0602030504020804" pitchFamily="34" charset="0"/>
              </a:rPr>
              <a:t>Total amount of energy in a closed system </a:t>
            </a:r>
            <a:r>
              <a:rPr lang="en-US" b="1" u="sng" dirty="0" smtClean="0">
                <a:latin typeface="Eras Medium ITC" panose="020B0602030504020804" pitchFamily="34" charset="0"/>
              </a:rPr>
              <a:t>stays the same</a:t>
            </a:r>
            <a:r>
              <a:rPr lang="en-US" dirty="0" smtClean="0">
                <a:latin typeface="Eras Medium ITC" panose="020B0602030504020804" pitchFamily="34" charset="0"/>
              </a:rPr>
              <a:t>, but it can be transferred from one type of storage to another.</a:t>
            </a:r>
          </a:p>
        </p:txBody>
      </p:sp>
      <p:pic>
        <p:nvPicPr>
          <p:cNvPr id="2050" name="Picture 2" descr="http://t1.gstatic.com/images?q=tbn:ANd9GcSYRRxPSGgLJTiQO5x9K9mHA1swPxjKwpWKT5BJ7JVFrGuL7Kh8hQ:d3thflcq1yqzn0.cloudfront.net/009880394_prevstil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65391"/>
            <a:ext cx="2380796" cy="13332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2.gstatic.com/images?q=tbn:ANd9GcTE5n7riGWws84elA4WNf0IkBOAMYb5SIvOViV5RjDO31C47kbS:www.swiftutors.com/science/images/conservation-of-energ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657600"/>
            <a:ext cx="7223341"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511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ras Bold ITC" panose="020B0907030504020204" pitchFamily="34" charset="0"/>
              </a:rPr>
              <a:t>How Is Energy Transferred?</a:t>
            </a:r>
            <a:endParaRPr lang="en-US" dirty="0">
              <a:latin typeface="Eras Bold ITC" panose="020B0907030504020204" pitchFamily="34" charset="0"/>
            </a:endParaRPr>
          </a:p>
        </p:txBody>
      </p:sp>
      <p:pic>
        <p:nvPicPr>
          <p:cNvPr id="4" name="Picture 3" descr="chemical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247828"/>
            <a:ext cx="911225" cy="16699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987425" y="1219200"/>
            <a:ext cx="1441420" cy="461665"/>
          </a:xfrm>
          <a:prstGeom prst="rect">
            <a:avLst/>
          </a:prstGeom>
          <a:noFill/>
        </p:spPr>
        <p:txBody>
          <a:bodyPr wrap="none" rtlCol="0">
            <a:spAutoFit/>
          </a:bodyPr>
          <a:lstStyle/>
          <a:p>
            <a:r>
              <a:rPr lang="en-US" sz="2400" dirty="0" smtClean="0">
                <a:latin typeface="Eras Medium ITC" panose="020B0602030504020804" pitchFamily="34" charset="0"/>
              </a:rPr>
              <a:t>Chemical</a:t>
            </a:r>
            <a:endParaRPr lang="en-US" sz="2400" dirty="0">
              <a:latin typeface="Eras Medium ITC" panose="020B0602030504020804" pitchFamily="34" charset="0"/>
            </a:endParaRPr>
          </a:p>
        </p:txBody>
      </p:sp>
      <p:pic>
        <p:nvPicPr>
          <p:cNvPr id="1026" name="Picture 2" descr="what s radiant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2549" y="1271884"/>
            <a:ext cx="5095875" cy="16192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52925" y="2891135"/>
            <a:ext cx="3884397" cy="461665"/>
          </a:xfrm>
          <a:prstGeom prst="rect">
            <a:avLst/>
          </a:prstGeom>
          <a:noFill/>
        </p:spPr>
        <p:txBody>
          <a:bodyPr wrap="none" rtlCol="0">
            <a:spAutoFit/>
          </a:bodyPr>
          <a:lstStyle/>
          <a:p>
            <a:r>
              <a:rPr lang="en-US" sz="2400" dirty="0" smtClean="0">
                <a:latin typeface="Eras Medium ITC" panose="020B0602030504020804" pitchFamily="34" charset="0"/>
              </a:rPr>
              <a:t>Radiant or Electromagnetic</a:t>
            </a:r>
            <a:endParaRPr lang="en-US" sz="2400" dirty="0">
              <a:latin typeface="Eras Medium ITC" panose="020B0602030504020804" pitchFamily="34" charset="0"/>
            </a:endParaRPr>
          </a:p>
        </p:txBody>
      </p:sp>
      <p:pic>
        <p:nvPicPr>
          <p:cNvPr id="8" name="Picture 7" descr="Electri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811890"/>
            <a:ext cx="1744746" cy="191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258424" y="2349734"/>
            <a:ext cx="1391728" cy="461665"/>
          </a:xfrm>
          <a:prstGeom prst="rect">
            <a:avLst/>
          </a:prstGeom>
          <a:noFill/>
        </p:spPr>
        <p:txBody>
          <a:bodyPr wrap="none" rtlCol="0">
            <a:spAutoFit/>
          </a:bodyPr>
          <a:lstStyle/>
          <a:p>
            <a:r>
              <a:rPr lang="en-US" sz="2400" dirty="0" smtClean="0">
                <a:latin typeface="Eras Medium ITC" panose="020B0602030504020804" pitchFamily="34" charset="0"/>
              </a:rPr>
              <a:t>Electrical</a:t>
            </a:r>
            <a:endParaRPr lang="en-US" sz="2400" dirty="0">
              <a:latin typeface="Eras Medium ITC" panose="020B0602030504020804" pitchFamily="34" charset="0"/>
            </a:endParaRPr>
          </a:p>
        </p:txBody>
      </p:sp>
      <p:pic>
        <p:nvPicPr>
          <p:cNvPr id="1028" name="Picture 4" descr="bonds in chemical energ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634084"/>
            <a:ext cx="2171700" cy="13906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500244" y="5024735"/>
            <a:ext cx="1300356" cy="461665"/>
          </a:xfrm>
          <a:prstGeom prst="rect">
            <a:avLst/>
          </a:prstGeom>
          <a:noFill/>
        </p:spPr>
        <p:txBody>
          <a:bodyPr wrap="none" rtlCol="0">
            <a:spAutoFit/>
          </a:bodyPr>
          <a:lstStyle/>
          <a:p>
            <a:r>
              <a:rPr lang="en-US" sz="2400" dirty="0" smtClean="0">
                <a:latin typeface="Eras Medium ITC" panose="020B0602030504020804" pitchFamily="34" charset="0"/>
              </a:rPr>
              <a:t>Thermal</a:t>
            </a:r>
            <a:endParaRPr lang="en-US" sz="2400" dirty="0">
              <a:latin typeface="Eras Medium ITC" panose="020B0602030504020804" pitchFamily="34" charset="0"/>
            </a:endParaRPr>
          </a:p>
        </p:txBody>
      </p:sp>
      <p:pic>
        <p:nvPicPr>
          <p:cNvPr id="1032" name="Picture 8" descr="https://encrypted-tbn0.gstatic.com/images?q=tbn:ANd9GcS_0Vkj-H67sFlAaCwkbyvJUGF33XlTaMXor4YXIWydUK2RmHIsb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1350" y="4186535"/>
            <a:ext cx="2076450" cy="220027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547488" y="6320135"/>
            <a:ext cx="1063112" cy="461665"/>
          </a:xfrm>
          <a:prstGeom prst="rect">
            <a:avLst/>
          </a:prstGeom>
          <a:noFill/>
        </p:spPr>
        <p:txBody>
          <a:bodyPr wrap="none" rtlCol="0">
            <a:spAutoFit/>
          </a:bodyPr>
          <a:lstStyle/>
          <a:p>
            <a:r>
              <a:rPr lang="en-US" sz="2400" dirty="0" smtClean="0">
                <a:latin typeface="Eras Medium ITC" panose="020B0602030504020804" pitchFamily="34" charset="0"/>
              </a:rPr>
              <a:t>Sound</a:t>
            </a:r>
            <a:endParaRPr lang="en-US" sz="2400" dirty="0">
              <a:latin typeface="Eras Medium ITC" panose="020B0602030504020804" pitchFamily="34" charset="0"/>
            </a:endParaRPr>
          </a:p>
        </p:txBody>
      </p:sp>
      <p:pic>
        <p:nvPicPr>
          <p:cNvPr id="1040" name="Picture 16" descr="https://encrypted-tbn0.gstatic.com/images?q=tbn:ANd9GcTwxLNX1BfXOL4lX1HWnh-eRrj8QTGbTtX_SAxzp2YdIj-PQl0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5418" y="4572000"/>
            <a:ext cx="1343025" cy="14097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181600" y="5943600"/>
            <a:ext cx="1741182" cy="461665"/>
          </a:xfrm>
          <a:prstGeom prst="rect">
            <a:avLst/>
          </a:prstGeom>
          <a:noFill/>
        </p:spPr>
        <p:txBody>
          <a:bodyPr wrap="none" rtlCol="0">
            <a:spAutoFit/>
          </a:bodyPr>
          <a:lstStyle/>
          <a:p>
            <a:r>
              <a:rPr lang="en-US" sz="2400" dirty="0" smtClean="0">
                <a:latin typeface="Eras Medium ITC" panose="020B0602030504020804" pitchFamily="34" charset="0"/>
              </a:rPr>
              <a:t>Mechanical</a:t>
            </a:r>
            <a:endParaRPr lang="en-US" sz="2400" dirty="0">
              <a:latin typeface="Eras Medium ITC" panose="020B0602030504020804" pitchFamily="34" charset="0"/>
            </a:endParaRPr>
          </a:p>
        </p:txBody>
      </p:sp>
      <p:pic>
        <p:nvPicPr>
          <p:cNvPr id="3" name="Picture 2"/>
          <p:cNvPicPr>
            <a:picLocks noChangeAspect="1"/>
          </p:cNvPicPr>
          <p:nvPr/>
        </p:nvPicPr>
        <p:blipFill>
          <a:blip r:embed="rId8"/>
          <a:stretch>
            <a:fillRect/>
          </a:stretch>
        </p:blipFill>
        <p:spPr>
          <a:xfrm>
            <a:off x="295275" y="5105400"/>
            <a:ext cx="2857500" cy="1600200"/>
          </a:xfrm>
          <a:prstGeom prst="rect">
            <a:avLst/>
          </a:prstGeom>
        </p:spPr>
      </p:pic>
    </p:spTree>
    <p:extLst>
      <p:ext uri="{BB962C8B-B14F-4D97-AF65-F5344CB8AC3E}">
        <p14:creationId xmlns:p14="http://schemas.microsoft.com/office/powerpoint/2010/main" val="3865179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wheel(1)">
                                      <p:cBhvr>
                                        <p:cTn id="17" dur="2000"/>
                                        <p:tgtEl>
                                          <p:spTgt spid="1032"/>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heel(1)">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barn(inVertical)">
                                      <p:cBhvr>
                                        <p:cTn id="25" dur="500"/>
                                        <p:tgtEl>
                                          <p:spTgt spid="102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circle(in)">
                                      <p:cBhvr>
                                        <p:cTn id="33" dur="2000"/>
                                        <p:tgtEl>
                                          <p:spTgt spid="1026"/>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40"/>
                                        </p:tgtEl>
                                        <p:attrNameLst>
                                          <p:attrName>style.visibility</p:attrName>
                                        </p:attrNameLst>
                                      </p:cBhvr>
                                      <p:to>
                                        <p:strVal val="visible"/>
                                      </p:to>
                                    </p:set>
                                    <p:anim calcmode="lin" valueType="num">
                                      <p:cBhvr additive="base">
                                        <p:cTn id="52" dur="500" fill="hold"/>
                                        <p:tgtEl>
                                          <p:spTgt spid="1040"/>
                                        </p:tgtEl>
                                        <p:attrNameLst>
                                          <p:attrName>ppt_x</p:attrName>
                                        </p:attrNameLst>
                                      </p:cBhvr>
                                      <p:tavLst>
                                        <p:tav tm="0">
                                          <p:val>
                                            <p:strVal val="#ppt_x"/>
                                          </p:val>
                                        </p:tav>
                                        <p:tav tm="100000">
                                          <p:val>
                                            <p:strVal val="#ppt_x"/>
                                          </p:val>
                                        </p:tav>
                                      </p:tavLst>
                                    </p:anim>
                                    <p:anim calcmode="lin" valueType="num">
                                      <p:cBhvr additive="base">
                                        <p:cTn id="53" dur="500" fill="hold"/>
                                        <p:tgtEl>
                                          <p:spTgt spid="104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1" grpId="0"/>
      <p:bldP spid="14"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sz="4800" dirty="0" smtClean="0">
                <a:latin typeface="Eras Bold ITC" panose="020B0907030504020204" pitchFamily="34" charset="0"/>
              </a:rPr>
              <a:t>Types of Energy</a:t>
            </a:r>
          </a:p>
        </p:txBody>
      </p:sp>
      <p:sp>
        <p:nvSpPr>
          <p:cNvPr id="16387" name="Rectangle 3"/>
          <p:cNvSpPr>
            <a:spLocks noGrp="1" noChangeArrowheads="1"/>
          </p:cNvSpPr>
          <p:nvPr>
            <p:ph type="body" idx="1"/>
          </p:nvPr>
        </p:nvSpPr>
        <p:spPr>
          <a:xfrm>
            <a:off x="457200" y="1722437"/>
            <a:ext cx="8229600" cy="4525963"/>
          </a:xfrm>
        </p:spPr>
        <p:txBody>
          <a:bodyPr>
            <a:normAutofit/>
          </a:bodyPr>
          <a:lstStyle/>
          <a:p>
            <a:pPr>
              <a:buFont typeface="Wingdings" panose="05000000000000000000" pitchFamily="2" charset="2"/>
              <a:buChar char="Ø"/>
            </a:pPr>
            <a:r>
              <a:rPr lang="en-US" sz="4400" u="sng" dirty="0" smtClean="0">
                <a:latin typeface="Eras Demi ITC" panose="020B0805030504020804" pitchFamily="34" charset="0"/>
              </a:rPr>
              <a:t>Chemical</a:t>
            </a:r>
            <a:endParaRPr lang="en-US" sz="4400" u="sng" dirty="0">
              <a:latin typeface="Eras Demi ITC" panose="020B0805030504020804" pitchFamily="34" charset="0"/>
            </a:endParaRPr>
          </a:p>
          <a:p>
            <a:pPr lvl="1">
              <a:buFont typeface="Wingdings" panose="05000000000000000000" pitchFamily="2" charset="2"/>
              <a:buChar char="Ø"/>
            </a:pPr>
            <a:r>
              <a:rPr lang="en-US" dirty="0" smtClean="0">
                <a:latin typeface="Eras Demi ITC" panose="020B0805030504020804" pitchFamily="34" charset="0"/>
              </a:rPr>
              <a:t>Holds one atom to another atom (chemical bonds)</a:t>
            </a:r>
          </a:p>
          <a:p>
            <a:pPr lvl="1">
              <a:buFont typeface="Wingdings" panose="05000000000000000000" pitchFamily="2" charset="2"/>
              <a:buChar char="Ø"/>
            </a:pPr>
            <a:r>
              <a:rPr lang="en-US" dirty="0" smtClean="0">
                <a:latin typeface="Eras Demi ITC" panose="020B0805030504020804" pitchFamily="34" charset="0"/>
              </a:rPr>
              <a:t>Type of </a:t>
            </a:r>
            <a:r>
              <a:rPr lang="en-US" u="sng" dirty="0" smtClean="0">
                <a:latin typeface="Eras Demi ITC" panose="020B0805030504020804" pitchFamily="34" charset="0"/>
              </a:rPr>
              <a:t>Potentia</a:t>
            </a:r>
            <a:r>
              <a:rPr lang="en-US" dirty="0" smtClean="0">
                <a:latin typeface="Eras Demi ITC" panose="020B0805030504020804" pitchFamily="34" charset="0"/>
              </a:rPr>
              <a:t>l Energy</a:t>
            </a:r>
          </a:p>
          <a:p>
            <a:pPr marL="457200" lvl="1" indent="0">
              <a:buNone/>
            </a:pPr>
            <a:endParaRPr lang="en-US" dirty="0" smtClean="0">
              <a:latin typeface="Eras Demi ITC" panose="020B0805030504020804" pitchFamily="34" charset="0"/>
            </a:endParaRPr>
          </a:p>
          <a:p>
            <a:pPr lvl="1">
              <a:buFont typeface="Wingdings" panose="05000000000000000000" pitchFamily="2" charset="2"/>
              <a:buChar char="Ø"/>
            </a:pPr>
            <a:r>
              <a:rPr lang="en-US" dirty="0" smtClean="0">
                <a:latin typeface="Eras Demi ITC" panose="020B0805030504020804" pitchFamily="34" charset="0"/>
              </a:rPr>
              <a:t>Examples: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4222" y="3066738"/>
            <a:ext cx="1695450" cy="1456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chemical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5029200"/>
            <a:ext cx="911225" cy="166994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8" name="Picture 4" descr="http://linoit.com/entry/image/20504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029200"/>
            <a:ext cx="26289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particl.org/assets/uploads/images/resource-images/58326-cropp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0" y="5029200"/>
            <a:ext cx="29210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4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 calcmode="lin" valueType="num">
                                      <p:cBhvr additive="base">
                                        <p:cTn id="33" dur="500" fill="hold"/>
                                        <p:tgtEl>
                                          <p:spTgt spid="1028"/>
                                        </p:tgtEl>
                                        <p:attrNameLst>
                                          <p:attrName>ppt_x</p:attrName>
                                        </p:attrNameLst>
                                      </p:cBhvr>
                                      <p:tavLst>
                                        <p:tav tm="0">
                                          <p:val>
                                            <p:strVal val="#ppt_x"/>
                                          </p:val>
                                        </p:tav>
                                        <p:tav tm="100000">
                                          <p:val>
                                            <p:strVal val="#ppt_x"/>
                                          </p:val>
                                        </p:tav>
                                      </p:tavLst>
                                    </p:anim>
                                    <p:anim calcmode="lin" valueType="num">
                                      <p:cBhvr additive="base">
                                        <p:cTn id="3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30"/>
                                        </p:tgtEl>
                                        <p:attrNameLst>
                                          <p:attrName>style.visibility</p:attrName>
                                        </p:attrNameLst>
                                      </p:cBhvr>
                                      <p:to>
                                        <p:strVal val="visible"/>
                                      </p:to>
                                    </p:set>
                                    <p:anim calcmode="lin" valueType="num">
                                      <p:cBhvr additive="base">
                                        <p:cTn id="39" dur="500" fill="hold"/>
                                        <p:tgtEl>
                                          <p:spTgt spid="1030"/>
                                        </p:tgtEl>
                                        <p:attrNameLst>
                                          <p:attrName>ppt_x</p:attrName>
                                        </p:attrNameLst>
                                      </p:cBhvr>
                                      <p:tavLst>
                                        <p:tav tm="0">
                                          <p:val>
                                            <p:strVal val="#ppt_x"/>
                                          </p:val>
                                        </p:tav>
                                        <p:tav tm="100000">
                                          <p:val>
                                            <p:strVal val="#ppt_x"/>
                                          </p:val>
                                        </p:tav>
                                      </p:tavLst>
                                    </p:anim>
                                    <p:anim calcmode="lin" valueType="num">
                                      <p:cBhvr additive="base">
                                        <p:cTn id="4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9015"/>
          <a:stretch/>
        </p:blipFill>
        <p:spPr bwMode="auto">
          <a:xfrm>
            <a:off x="500106" y="304800"/>
            <a:ext cx="8110494"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0106" y="1981200"/>
            <a:ext cx="1252494" cy="369332"/>
          </a:xfrm>
          <a:prstGeom prst="rect">
            <a:avLst/>
          </a:prstGeom>
          <a:noFill/>
        </p:spPr>
        <p:txBody>
          <a:bodyPr wrap="square" rtlCol="0">
            <a:spAutoFit/>
          </a:bodyPr>
          <a:lstStyle/>
          <a:p>
            <a:endParaRPr lang="en-US" dirty="0"/>
          </a:p>
        </p:txBody>
      </p:sp>
      <p:sp>
        <p:nvSpPr>
          <p:cNvPr id="6" name="Rectangle 5"/>
          <p:cNvSpPr/>
          <p:nvPr/>
        </p:nvSpPr>
        <p:spPr>
          <a:xfrm>
            <a:off x="685800" y="2013466"/>
            <a:ext cx="838200" cy="34873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 y="4306431"/>
            <a:ext cx="7924800" cy="2246769"/>
          </a:xfrm>
          <a:prstGeom prst="rect">
            <a:avLst/>
          </a:prstGeom>
          <a:noFill/>
        </p:spPr>
        <p:txBody>
          <a:bodyPr wrap="square" rtlCol="0">
            <a:spAutoFit/>
          </a:bodyPr>
          <a:lstStyle/>
          <a:p>
            <a:pPr marL="342900" indent="-342900">
              <a:buAutoNum type="arabicPeriod"/>
            </a:pPr>
            <a:r>
              <a:rPr lang="en-US" sz="2800" dirty="0" smtClean="0">
                <a:latin typeface="Eras Medium ITC" panose="020B0602030504020804" pitchFamily="34" charset="0"/>
              </a:rPr>
              <a:t>Where is the roller coaster moving the fastest?</a:t>
            </a:r>
          </a:p>
          <a:p>
            <a:pPr marL="342900" indent="-342900">
              <a:buAutoNum type="arabicPeriod"/>
            </a:pPr>
            <a:r>
              <a:rPr lang="en-US" sz="2800" dirty="0" smtClean="0">
                <a:latin typeface="Eras Medium ITC" panose="020B0602030504020804" pitchFamily="34" charset="0"/>
              </a:rPr>
              <a:t>Where will the roller coaster be moving the slowest after Point A?</a:t>
            </a:r>
          </a:p>
          <a:p>
            <a:pPr marL="342900" indent="-342900">
              <a:buAutoNum type="arabicPeriod"/>
            </a:pPr>
            <a:r>
              <a:rPr lang="en-US" sz="2800" dirty="0" smtClean="0">
                <a:latin typeface="Eras Medium ITC" panose="020B0602030504020804" pitchFamily="34" charset="0"/>
              </a:rPr>
              <a:t>Where will the roller coaster have the greatest amount of energy?</a:t>
            </a:r>
            <a:endParaRPr lang="en-US" sz="2800" dirty="0">
              <a:latin typeface="Eras Medium ITC" panose="020B0602030504020804" pitchFamily="34" charset="0"/>
            </a:endParaRPr>
          </a:p>
        </p:txBody>
      </p:sp>
      <p:sp>
        <p:nvSpPr>
          <p:cNvPr id="7" name="TextBox 6"/>
          <p:cNvSpPr txBox="1"/>
          <p:nvPr/>
        </p:nvSpPr>
        <p:spPr>
          <a:xfrm>
            <a:off x="609600" y="3657600"/>
            <a:ext cx="5799986" cy="646331"/>
          </a:xfrm>
          <a:prstGeom prst="rect">
            <a:avLst/>
          </a:prstGeom>
          <a:noFill/>
        </p:spPr>
        <p:txBody>
          <a:bodyPr wrap="none" rtlCol="0">
            <a:spAutoFit/>
          </a:bodyPr>
          <a:lstStyle/>
          <a:p>
            <a:r>
              <a:rPr lang="en-US" sz="3600" dirty="0" smtClean="0">
                <a:latin typeface="Eras Bold ITC" panose="020B0907030504020204" pitchFamily="34" charset="0"/>
              </a:rPr>
              <a:t>Make your predictions…</a:t>
            </a:r>
            <a:endParaRPr lang="en-US" sz="3600" dirty="0">
              <a:latin typeface="Eras Bold ITC" panose="020B0907030504020204" pitchFamily="34" charset="0"/>
            </a:endParaRPr>
          </a:p>
        </p:txBody>
      </p:sp>
      <p:sp>
        <p:nvSpPr>
          <p:cNvPr id="11" name="TextBox 10"/>
          <p:cNvSpPr txBox="1"/>
          <p:nvPr/>
        </p:nvSpPr>
        <p:spPr>
          <a:xfrm>
            <a:off x="3406187" y="152400"/>
            <a:ext cx="5280613" cy="646331"/>
          </a:xfrm>
          <a:prstGeom prst="rect">
            <a:avLst/>
          </a:prstGeom>
          <a:noFill/>
        </p:spPr>
        <p:txBody>
          <a:bodyPr wrap="none" rtlCol="0">
            <a:spAutoFit/>
          </a:bodyPr>
          <a:lstStyle/>
          <a:p>
            <a:r>
              <a:rPr lang="en-US" sz="3600" dirty="0" smtClean="0">
                <a:latin typeface="Eras Bold ITC" panose="020B0907030504020204" pitchFamily="34" charset="0"/>
              </a:rPr>
              <a:t>Roller Coaster Physics</a:t>
            </a:r>
            <a:endParaRPr lang="en-US" sz="3600" dirty="0">
              <a:latin typeface="Eras Bold ITC" panose="020B0907030504020204" pitchFamily="34" charset="0"/>
            </a:endParaRPr>
          </a:p>
        </p:txBody>
      </p:sp>
    </p:spTree>
    <p:extLst>
      <p:ext uri="{BB962C8B-B14F-4D97-AF65-F5344CB8AC3E}">
        <p14:creationId xmlns:p14="http://schemas.microsoft.com/office/powerpoint/2010/main" val="22294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sz="4800" dirty="0" smtClean="0">
                <a:latin typeface="Eras Bold ITC" panose="020B0907030504020204" pitchFamily="34" charset="0"/>
              </a:rPr>
              <a:t>Types of Energy</a:t>
            </a:r>
          </a:p>
        </p:txBody>
      </p:sp>
      <p:sp>
        <p:nvSpPr>
          <p:cNvPr id="16387" name="Rectangle 3"/>
          <p:cNvSpPr>
            <a:spLocks noGrp="1" noChangeArrowheads="1"/>
          </p:cNvSpPr>
          <p:nvPr>
            <p:ph type="body" idx="1"/>
          </p:nvPr>
        </p:nvSpPr>
        <p:spPr>
          <a:xfrm>
            <a:off x="457200" y="1722437"/>
            <a:ext cx="8229600" cy="4525963"/>
          </a:xfrm>
        </p:spPr>
        <p:txBody>
          <a:bodyPr>
            <a:normAutofit/>
          </a:bodyPr>
          <a:lstStyle/>
          <a:p>
            <a:pPr>
              <a:buFont typeface="Wingdings" panose="05000000000000000000" pitchFamily="2" charset="2"/>
              <a:buChar char="Ø"/>
            </a:pPr>
            <a:r>
              <a:rPr lang="en-US" sz="4400" u="sng" dirty="0" smtClean="0">
                <a:latin typeface="Eras Demi ITC" panose="020B0805030504020804" pitchFamily="34" charset="0"/>
              </a:rPr>
              <a:t>Thermal</a:t>
            </a:r>
            <a:endParaRPr lang="en-US" sz="4400" u="sng" dirty="0">
              <a:latin typeface="Eras Demi ITC" panose="020B0805030504020804" pitchFamily="34" charset="0"/>
            </a:endParaRPr>
          </a:p>
          <a:p>
            <a:pPr lvl="1">
              <a:buFont typeface="Wingdings" panose="05000000000000000000" pitchFamily="2" charset="2"/>
              <a:buChar char="Ø"/>
            </a:pPr>
            <a:r>
              <a:rPr lang="en-US" dirty="0" smtClean="0">
                <a:latin typeface="Eras Demi ITC" panose="020B0805030504020804" pitchFamily="34" charset="0"/>
              </a:rPr>
              <a:t>Due to the number of particles and their random motion</a:t>
            </a:r>
          </a:p>
          <a:p>
            <a:pPr lvl="1">
              <a:buFont typeface="Wingdings" panose="05000000000000000000" pitchFamily="2" charset="2"/>
              <a:buChar char="Ø"/>
            </a:pPr>
            <a:r>
              <a:rPr lang="en-US" dirty="0" smtClean="0">
                <a:latin typeface="Eras Demi ITC" panose="020B0805030504020804" pitchFamily="34" charset="0"/>
              </a:rPr>
              <a:t>Type of </a:t>
            </a:r>
            <a:r>
              <a:rPr lang="en-US" u="sng" dirty="0" smtClean="0">
                <a:latin typeface="Eras Demi ITC" panose="020B0805030504020804" pitchFamily="34" charset="0"/>
              </a:rPr>
              <a:t>Kinetic</a:t>
            </a:r>
            <a:r>
              <a:rPr lang="en-US" dirty="0" smtClean="0">
                <a:latin typeface="Eras Demi ITC" panose="020B0805030504020804" pitchFamily="34" charset="0"/>
              </a:rPr>
              <a:t> Energy</a:t>
            </a:r>
          </a:p>
        </p:txBody>
      </p:sp>
      <p:pic>
        <p:nvPicPr>
          <p:cNvPr id="3" name="Picture 2"/>
          <p:cNvPicPr>
            <a:picLocks noChangeAspect="1"/>
          </p:cNvPicPr>
          <p:nvPr/>
        </p:nvPicPr>
        <p:blipFill>
          <a:blip r:embed="rId2"/>
          <a:stretch>
            <a:fillRect/>
          </a:stretch>
        </p:blipFill>
        <p:spPr>
          <a:xfrm>
            <a:off x="914400" y="4368871"/>
            <a:ext cx="2466975" cy="1847850"/>
          </a:xfrm>
          <a:prstGeom prst="rect">
            <a:avLst/>
          </a:prstGeom>
        </p:spPr>
      </p:pic>
      <p:pic>
        <p:nvPicPr>
          <p:cNvPr id="1028" name="Picture 4" descr="Image result for thermal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368871"/>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934200" y="3569521"/>
            <a:ext cx="1533525" cy="2552700"/>
          </a:xfrm>
          <a:prstGeom prst="rect">
            <a:avLst/>
          </a:prstGeom>
        </p:spPr>
      </p:pic>
    </p:spTree>
    <p:extLst>
      <p:ext uri="{BB962C8B-B14F-4D97-AF65-F5344CB8AC3E}">
        <p14:creationId xmlns:p14="http://schemas.microsoft.com/office/powerpoint/2010/main" val="424378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sz="4800" dirty="0" smtClean="0">
                <a:latin typeface="Eras Bold ITC" panose="020B0907030504020204" pitchFamily="34" charset="0"/>
              </a:rPr>
              <a:t>Types of Energy</a:t>
            </a:r>
          </a:p>
        </p:txBody>
      </p:sp>
      <p:sp>
        <p:nvSpPr>
          <p:cNvPr id="16387" name="Rectangle 3"/>
          <p:cNvSpPr>
            <a:spLocks noGrp="1" noChangeArrowheads="1"/>
          </p:cNvSpPr>
          <p:nvPr>
            <p:ph type="body" idx="1"/>
          </p:nvPr>
        </p:nvSpPr>
        <p:spPr>
          <a:xfrm>
            <a:off x="457200" y="1722437"/>
            <a:ext cx="8229600" cy="4525963"/>
          </a:xfrm>
        </p:spPr>
        <p:txBody>
          <a:bodyPr>
            <a:normAutofit/>
          </a:bodyPr>
          <a:lstStyle/>
          <a:p>
            <a:pPr>
              <a:buFont typeface="Wingdings" panose="05000000000000000000" pitchFamily="2" charset="2"/>
              <a:buChar char="Ø"/>
            </a:pPr>
            <a:r>
              <a:rPr lang="en-US" sz="4400" u="sng" dirty="0" smtClean="0">
                <a:latin typeface="Eras Demi ITC" panose="020B0805030504020804" pitchFamily="34" charset="0"/>
              </a:rPr>
              <a:t>Electrical</a:t>
            </a:r>
            <a:endParaRPr lang="en-US" sz="4400" u="sng" dirty="0">
              <a:latin typeface="Eras Demi ITC" panose="020B0805030504020804" pitchFamily="34" charset="0"/>
            </a:endParaRPr>
          </a:p>
          <a:p>
            <a:pPr lvl="1">
              <a:buFont typeface="Wingdings" panose="05000000000000000000" pitchFamily="2" charset="2"/>
              <a:buChar char="Ø"/>
            </a:pPr>
            <a:r>
              <a:rPr lang="en-US" dirty="0" smtClean="0">
                <a:latin typeface="Eras Demi ITC" panose="020B0805030504020804" pitchFamily="34" charset="0"/>
              </a:rPr>
              <a:t>Ability to move electrons</a:t>
            </a:r>
          </a:p>
          <a:p>
            <a:pPr lvl="1">
              <a:buFont typeface="Wingdings" panose="05000000000000000000" pitchFamily="2" charset="2"/>
              <a:buChar char="Ø"/>
            </a:pPr>
            <a:r>
              <a:rPr lang="en-US" dirty="0" smtClean="0">
                <a:latin typeface="Eras Demi ITC" panose="020B0805030504020804" pitchFamily="34" charset="0"/>
              </a:rPr>
              <a:t>Type of </a:t>
            </a:r>
            <a:r>
              <a:rPr lang="en-US" u="sng" dirty="0" smtClean="0">
                <a:latin typeface="Eras Demi ITC" panose="020B0805030504020804" pitchFamily="34" charset="0"/>
              </a:rPr>
              <a:t>Potential</a:t>
            </a:r>
            <a:r>
              <a:rPr lang="en-US" dirty="0" smtClean="0">
                <a:latin typeface="Eras Demi ITC" panose="020B0805030504020804" pitchFamily="34" charset="0"/>
              </a:rPr>
              <a:t> Energy</a:t>
            </a:r>
            <a:endParaRPr lang="en-US" dirty="0">
              <a:latin typeface="Eras Demi ITC" panose="020B0805030504020804" pitchFamily="34" charset="0"/>
            </a:endParaRPr>
          </a:p>
          <a:p>
            <a:pPr lvl="1">
              <a:buFont typeface="Wingdings" panose="05000000000000000000" pitchFamily="2" charset="2"/>
              <a:buChar char="Ø"/>
            </a:pPr>
            <a:endParaRPr lang="en-US" dirty="0" smtClean="0">
              <a:latin typeface="Eras Demi ITC" panose="020B0805030504020804" pitchFamily="34" charset="0"/>
            </a:endParaRPr>
          </a:p>
          <a:p>
            <a:pPr lvl="1">
              <a:buFont typeface="Wingdings" panose="05000000000000000000" pitchFamily="2" charset="2"/>
              <a:buChar char="Ø"/>
            </a:pPr>
            <a:r>
              <a:rPr lang="en-US" dirty="0" smtClean="0">
                <a:latin typeface="Eras Demi ITC" panose="020B0805030504020804" pitchFamily="34" charset="0"/>
              </a:rPr>
              <a:t>Examples: </a:t>
            </a:r>
          </a:p>
        </p:txBody>
      </p:sp>
      <p:pic>
        <p:nvPicPr>
          <p:cNvPr id="5" name="Picture 4" descr="Electr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640689"/>
            <a:ext cx="1744746" cy="191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553956"/>
            <a:ext cx="44767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92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sz="4800" dirty="0" smtClean="0">
                <a:latin typeface="Eras Bold ITC" panose="020B0907030504020204" pitchFamily="34" charset="0"/>
              </a:rPr>
              <a:t>Types of Energy</a:t>
            </a:r>
          </a:p>
        </p:txBody>
      </p:sp>
      <p:sp>
        <p:nvSpPr>
          <p:cNvPr id="16387" name="Rectangle 3"/>
          <p:cNvSpPr>
            <a:spLocks noGrp="1" noChangeArrowheads="1"/>
          </p:cNvSpPr>
          <p:nvPr>
            <p:ph type="body" idx="1"/>
          </p:nvPr>
        </p:nvSpPr>
        <p:spPr>
          <a:xfrm>
            <a:off x="457200" y="1722437"/>
            <a:ext cx="8229600" cy="4525963"/>
          </a:xfrm>
        </p:spPr>
        <p:txBody>
          <a:bodyPr>
            <a:normAutofit/>
          </a:bodyPr>
          <a:lstStyle/>
          <a:p>
            <a:pPr>
              <a:buFont typeface="Wingdings" panose="05000000000000000000" pitchFamily="2" charset="2"/>
              <a:buChar char="Ø"/>
            </a:pPr>
            <a:r>
              <a:rPr lang="en-US" sz="4400" u="sng" dirty="0" smtClean="0">
                <a:latin typeface="Eras Demi ITC" panose="020B0805030504020804" pitchFamily="34" charset="0"/>
              </a:rPr>
              <a:t>Sound</a:t>
            </a:r>
            <a:endParaRPr lang="en-US" sz="4400" u="sng" dirty="0">
              <a:latin typeface="Eras Demi ITC" panose="020B0805030504020804" pitchFamily="34" charset="0"/>
            </a:endParaRPr>
          </a:p>
          <a:p>
            <a:pPr lvl="1">
              <a:buFont typeface="Wingdings" panose="05000000000000000000" pitchFamily="2" charset="2"/>
              <a:buChar char="Ø"/>
            </a:pPr>
            <a:r>
              <a:rPr lang="en-US" dirty="0" smtClean="0">
                <a:latin typeface="Eras Demi ITC" panose="020B0805030504020804" pitchFamily="34" charset="0"/>
              </a:rPr>
              <a:t>Energy of vibrations travelling through matter</a:t>
            </a:r>
          </a:p>
          <a:p>
            <a:pPr lvl="1">
              <a:buFont typeface="Wingdings" panose="05000000000000000000" pitchFamily="2" charset="2"/>
              <a:buChar char="Ø"/>
            </a:pPr>
            <a:r>
              <a:rPr lang="en-US" dirty="0" smtClean="0">
                <a:latin typeface="Eras Demi ITC" panose="020B0805030504020804" pitchFamily="34" charset="0"/>
              </a:rPr>
              <a:t>Type of </a:t>
            </a:r>
            <a:r>
              <a:rPr lang="en-US" u="sng" dirty="0" smtClean="0">
                <a:latin typeface="Eras Demi ITC" panose="020B0805030504020804" pitchFamily="34" charset="0"/>
              </a:rPr>
              <a:t>Kinetic</a:t>
            </a:r>
            <a:r>
              <a:rPr lang="en-US" dirty="0" smtClean="0">
                <a:latin typeface="Eras Demi ITC" panose="020B0805030504020804" pitchFamily="34" charset="0"/>
              </a:rPr>
              <a:t> Energy</a:t>
            </a:r>
          </a:p>
          <a:p>
            <a:pPr lvl="1">
              <a:buFont typeface="Wingdings" panose="05000000000000000000" pitchFamily="2" charset="2"/>
              <a:buChar char="Ø"/>
            </a:pPr>
            <a:endParaRPr lang="en-US" dirty="0">
              <a:latin typeface="Eras Demi ITC" panose="020B0805030504020804" pitchFamily="34" charset="0"/>
            </a:endParaRPr>
          </a:p>
        </p:txBody>
      </p:sp>
      <p:pic>
        <p:nvPicPr>
          <p:cNvPr id="3" name="Picture 2"/>
          <p:cNvPicPr>
            <a:picLocks noChangeAspect="1"/>
          </p:cNvPicPr>
          <p:nvPr/>
        </p:nvPicPr>
        <p:blipFill>
          <a:blip r:embed="rId2"/>
          <a:stretch>
            <a:fillRect/>
          </a:stretch>
        </p:blipFill>
        <p:spPr>
          <a:xfrm>
            <a:off x="838200" y="4267200"/>
            <a:ext cx="2143125" cy="2143125"/>
          </a:xfrm>
          <a:prstGeom prst="rect">
            <a:avLst/>
          </a:prstGeom>
        </p:spPr>
      </p:pic>
      <p:pic>
        <p:nvPicPr>
          <p:cNvPr id="6" name="Picture 5"/>
          <p:cNvPicPr>
            <a:picLocks noChangeAspect="1"/>
          </p:cNvPicPr>
          <p:nvPr/>
        </p:nvPicPr>
        <p:blipFill>
          <a:blip r:embed="rId3"/>
          <a:stretch>
            <a:fillRect/>
          </a:stretch>
        </p:blipFill>
        <p:spPr>
          <a:xfrm>
            <a:off x="3810000" y="4143375"/>
            <a:ext cx="1685925" cy="2714625"/>
          </a:xfrm>
          <a:prstGeom prst="rect">
            <a:avLst/>
          </a:prstGeom>
        </p:spPr>
      </p:pic>
      <p:pic>
        <p:nvPicPr>
          <p:cNvPr id="8" name="Picture 7"/>
          <p:cNvPicPr>
            <a:picLocks noChangeAspect="1"/>
          </p:cNvPicPr>
          <p:nvPr/>
        </p:nvPicPr>
        <p:blipFill>
          <a:blip r:embed="rId4"/>
          <a:stretch>
            <a:fillRect/>
          </a:stretch>
        </p:blipFill>
        <p:spPr>
          <a:xfrm>
            <a:off x="5991225" y="4419600"/>
            <a:ext cx="2857500" cy="1600200"/>
          </a:xfrm>
          <a:prstGeom prst="rect">
            <a:avLst/>
          </a:prstGeom>
        </p:spPr>
      </p:pic>
    </p:spTree>
    <p:extLst>
      <p:ext uri="{BB962C8B-B14F-4D97-AF65-F5344CB8AC3E}">
        <p14:creationId xmlns:p14="http://schemas.microsoft.com/office/powerpoint/2010/main" val="127042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8757" y="5462016"/>
            <a:ext cx="309904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Rectangle 2"/>
          <p:cNvSpPr>
            <a:spLocks noGrp="1" noChangeArrowheads="1"/>
          </p:cNvSpPr>
          <p:nvPr>
            <p:ph type="title"/>
          </p:nvPr>
        </p:nvSpPr>
        <p:spPr/>
        <p:txBody>
          <a:bodyPr>
            <a:normAutofit/>
          </a:bodyPr>
          <a:lstStyle/>
          <a:p>
            <a:r>
              <a:rPr lang="en-US" sz="4800" dirty="0" smtClean="0">
                <a:latin typeface="Eras Bold ITC" panose="020B0907030504020204" pitchFamily="34" charset="0"/>
              </a:rPr>
              <a:t>Types of Energy</a:t>
            </a:r>
          </a:p>
        </p:txBody>
      </p:sp>
      <p:pic>
        <p:nvPicPr>
          <p:cNvPr id="6" name="Picture 2" descr="what s radiant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157" y="4114800"/>
            <a:ext cx="5095875" cy="1619251"/>
          </a:xfrm>
          <a:prstGeom prst="rect">
            <a:avLst/>
          </a:prstGeom>
          <a:noFill/>
          <a:extLst>
            <a:ext uri="{909E8E84-426E-40DD-AFC4-6F175D3DCCD1}">
              <a14:hiddenFill xmlns:a14="http://schemas.microsoft.com/office/drawing/2010/main">
                <a:solidFill>
                  <a:srgbClr val="FFFFFF"/>
                </a:solidFill>
              </a14:hiddenFill>
            </a:ext>
          </a:extLst>
        </p:spPr>
      </p:pic>
      <p:sp>
        <p:nvSpPr>
          <p:cNvPr id="16387" name="Rectangle 3"/>
          <p:cNvSpPr>
            <a:spLocks noGrp="1" noChangeArrowheads="1"/>
          </p:cNvSpPr>
          <p:nvPr>
            <p:ph type="body" idx="1"/>
          </p:nvPr>
        </p:nvSpPr>
        <p:spPr>
          <a:xfrm>
            <a:off x="457200" y="1722437"/>
            <a:ext cx="8229600" cy="4525963"/>
          </a:xfrm>
        </p:spPr>
        <p:txBody>
          <a:bodyPr>
            <a:normAutofit/>
          </a:bodyPr>
          <a:lstStyle/>
          <a:p>
            <a:pPr>
              <a:buFont typeface="Wingdings" panose="05000000000000000000" pitchFamily="2" charset="2"/>
              <a:buChar char="Ø"/>
            </a:pPr>
            <a:r>
              <a:rPr lang="en-US" sz="4400" u="sng" dirty="0" smtClean="0">
                <a:latin typeface="Eras Demi ITC" panose="020B0805030504020804" pitchFamily="34" charset="0"/>
              </a:rPr>
              <a:t>Electromagnetic (Radiant Energy)</a:t>
            </a:r>
            <a:endParaRPr lang="en-US" sz="4400" u="sng" dirty="0">
              <a:latin typeface="Eras Demi ITC" panose="020B0805030504020804" pitchFamily="34" charset="0"/>
            </a:endParaRPr>
          </a:p>
          <a:p>
            <a:pPr lvl="1">
              <a:buFont typeface="Wingdings" panose="05000000000000000000" pitchFamily="2" charset="2"/>
              <a:buChar char="Ø"/>
            </a:pPr>
            <a:r>
              <a:rPr lang="en-US" dirty="0" smtClean="0">
                <a:latin typeface="Eras Demi ITC" panose="020B0805030504020804" pitchFamily="34" charset="0"/>
              </a:rPr>
              <a:t>Caused by vibrating electrically charged particles (more later)</a:t>
            </a:r>
          </a:p>
          <a:p>
            <a:pPr lvl="1">
              <a:buFont typeface="Wingdings" panose="05000000000000000000" pitchFamily="2" charset="2"/>
              <a:buChar char="Ø"/>
            </a:pPr>
            <a:r>
              <a:rPr lang="en-US" u="sng" dirty="0" smtClean="0">
                <a:latin typeface="Eras Demi ITC" panose="020B0805030504020804" pitchFamily="34" charset="0"/>
              </a:rPr>
              <a:t>Potential</a:t>
            </a:r>
            <a:r>
              <a:rPr lang="en-US" dirty="0" smtClean="0">
                <a:latin typeface="Eras Demi ITC" panose="020B0805030504020804" pitchFamily="34" charset="0"/>
              </a:rPr>
              <a:t> Energy</a:t>
            </a:r>
          </a:p>
          <a:p>
            <a:pPr lvl="1">
              <a:buFont typeface="Wingdings" panose="05000000000000000000" pitchFamily="2" charset="2"/>
              <a:buChar char="Ø"/>
            </a:pPr>
            <a:endParaRPr lang="en-US" dirty="0">
              <a:latin typeface="Eras Demi ITC" panose="020B0805030504020804" pitchFamily="34" charset="0"/>
            </a:endParaRPr>
          </a:p>
        </p:txBody>
      </p:sp>
      <p:cxnSp>
        <p:nvCxnSpPr>
          <p:cNvPr id="3" name="Straight Connector 2"/>
          <p:cNvCxnSpPr/>
          <p:nvPr/>
        </p:nvCxnSpPr>
        <p:spPr>
          <a:xfrm flipV="1">
            <a:off x="7111757" y="5410200"/>
            <a:ext cx="152400" cy="3238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7365878" y="5417059"/>
            <a:ext cx="152400" cy="3238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52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sz="4800" dirty="0" smtClean="0">
                <a:latin typeface="Eras Bold ITC" panose="020B0907030504020204" pitchFamily="34" charset="0"/>
              </a:rPr>
              <a:t>Types of Energy</a:t>
            </a:r>
          </a:p>
        </p:txBody>
      </p:sp>
      <p:sp>
        <p:nvSpPr>
          <p:cNvPr id="16387" name="Rectangle 3"/>
          <p:cNvSpPr>
            <a:spLocks noGrp="1" noChangeArrowheads="1"/>
          </p:cNvSpPr>
          <p:nvPr>
            <p:ph type="body" idx="1"/>
          </p:nvPr>
        </p:nvSpPr>
        <p:spPr>
          <a:xfrm>
            <a:off x="457200" y="1722437"/>
            <a:ext cx="8229600" cy="4525963"/>
          </a:xfrm>
        </p:spPr>
        <p:txBody>
          <a:bodyPr>
            <a:normAutofit/>
          </a:bodyPr>
          <a:lstStyle/>
          <a:p>
            <a:pPr>
              <a:buFont typeface="Wingdings" panose="05000000000000000000" pitchFamily="2" charset="2"/>
              <a:buChar char="Ø"/>
            </a:pPr>
            <a:r>
              <a:rPr lang="en-US" sz="4400" u="sng" dirty="0" smtClean="0">
                <a:latin typeface="Eras Demi ITC" panose="020B0805030504020804" pitchFamily="34" charset="0"/>
              </a:rPr>
              <a:t>Elastic</a:t>
            </a:r>
            <a:endParaRPr lang="en-US" sz="4400" u="sng" dirty="0">
              <a:latin typeface="Eras Demi ITC" panose="020B0805030504020804" pitchFamily="34" charset="0"/>
            </a:endParaRPr>
          </a:p>
          <a:p>
            <a:pPr lvl="1">
              <a:buFont typeface="Wingdings" panose="05000000000000000000" pitchFamily="2" charset="2"/>
              <a:buChar char="Ø"/>
            </a:pPr>
            <a:r>
              <a:rPr lang="en-US" dirty="0" smtClean="0">
                <a:latin typeface="Eras Demi ITC" panose="020B0805030504020804" pitchFamily="34" charset="0"/>
              </a:rPr>
              <a:t>Energy stored in a spring</a:t>
            </a:r>
          </a:p>
          <a:p>
            <a:pPr lvl="1">
              <a:buFont typeface="Wingdings" panose="05000000000000000000" pitchFamily="2" charset="2"/>
              <a:buChar char="Ø"/>
            </a:pPr>
            <a:r>
              <a:rPr lang="en-US" u="sng" dirty="0" smtClean="0">
                <a:latin typeface="Eras Demi ITC" panose="020B0805030504020804" pitchFamily="34" charset="0"/>
              </a:rPr>
              <a:t>Potentia</a:t>
            </a:r>
            <a:r>
              <a:rPr lang="en-US" dirty="0" smtClean="0">
                <a:latin typeface="Eras Demi ITC" panose="020B0805030504020804" pitchFamily="34" charset="0"/>
              </a:rPr>
              <a:t>l Energy</a:t>
            </a:r>
          </a:p>
          <a:p>
            <a:pPr lvl="1">
              <a:buFont typeface="Wingdings" panose="05000000000000000000" pitchFamily="2" charset="2"/>
              <a:buChar char="Ø"/>
            </a:pPr>
            <a:endParaRPr lang="en-US" dirty="0">
              <a:latin typeface="Eras Demi ITC" panose="020B0805030504020804" pitchFamily="34" charset="0"/>
            </a:endParaRPr>
          </a:p>
        </p:txBody>
      </p:sp>
      <p:cxnSp>
        <p:nvCxnSpPr>
          <p:cNvPr id="3" name="Straight Connector 2"/>
          <p:cNvCxnSpPr/>
          <p:nvPr/>
        </p:nvCxnSpPr>
        <p:spPr>
          <a:xfrm flipV="1">
            <a:off x="7111757" y="5410200"/>
            <a:ext cx="152400" cy="3238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7365878" y="5417059"/>
            <a:ext cx="152400" cy="3238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914400" y="3961445"/>
            <a:ext cx="2143125" cy="2143125"/>
          </a:xfrm>
          <a:prstGeom prst="rect">
            <a:avLst/>
          </a:prstGeom>
        </p:spPr>
      </p:pic>
      <p:pic>
        <p:nvPicPr>
          <p:cNvPr id="8" name="Picture 7"/>
          <p:cNvPicPr>
            <a:picLocks noChangeAspect="1"/>
          </p:cNvPicPr>
          <p:nvPr/>
        </p:nvPicPr>
        <p:blipFill>
          <a:blip r:embed="rId3"/>
          <a:stretch>
            <a:fillRect/>
          </a:stretch>
        </p:blipFill>
        <p:spPr>
          <a:xfrm>
            <a:off x="3714385" y="3886200"/>
            <a:ext cx="2228850" cy="2047875"/>
          </a:xfrm>
          <a:prstGeom prst="rect">
            <a:avLst/>
          </a:prstGeom>
        </p:spPr>
      </p:pic>
      <p:pic>
        <p:nvPicPr>
          <p:cNvPr id="11" name="Picture 10"/>
          <p:cNvPicPr>
            <a:picLocks noChangeAspect="1"/>
          </p:cNvPicPr>
          <p:nvPr/>
        </p:nvPicPr>
        <p:blipFill>
          <a:blip r:embed="rId4"/>
          <a:stretch>
            <a:fillRect/>
          </a:stretch>
        </p:blipFill>
        <p:spPr>
          <a:xfrm>
            <a:off x="6370515" y="4113837"/>
            <a:ext cx="2143125" cy="2143125"/>
          </a:xfrm>
          <a:prstGeom prst="rect">
            <a:avLst/>
          </a:prstGeom>
        </p:spPr>
      </p:pic>
    </p:spTree>
    <p:extLst>
      <p:ext uri="{BB962C8B-B14F-4D97-AF65-F5344CB8AC3E}">
        <p14:creationId xmlns:p14="http://schemas.microsoft.com/office/powerpoint/2010/main" val="325365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sz="4800" dirty="0" smtClean="0">
                <a:latin typeface="Eras Bold ITC" panose="020B0907030504020204" pitchFamily="34" charset="0"/>
              </a:rPr>
              <a:t>Types of Energy</a:t>
            </a:r>
          </a:p>
        </p:txBody>
      </p:sp>
      <p:sp>
        <p:nvSpPr>
          <p:cNvPr id="16387" name="Rectangle 3"/>
          <p:cNvSpPr>
            <a:spLocks noGrp="1" noChangeArrowheads="1"/>
          </p:cNvSpPr>
          <p:nvPr>
            <p:ph type="body" idx="1"/>
          </p:nvPr>
        </p:nvSpPr>
        <p:spPr>
          <a:xfrm>
            <a:off x="457200" y="1722437"/>
            <a:ext cx="8229600" cy="4525963"/>
          </a:xfrm>
        </p:spPr>
        <p:txBody>
          <a:bodyPr>
            <a:normAutofit/>
          </a:bodyPr>
          <a:lstStyle/>
          <a:p>
            <a:pPr>
              <a:buFont typeface="Wingdings" panose="05000000000000000000" pitchFamily="2" charset="2"/>
              <a:buChar char="Ø"/>
            </a:pPr>
            <a:r>
              <a:rPr lang="en-US" sz="4400" u="sng" dirty="0" smtClean="0">
                <a:latin typeface="Eras Demi ITC" panose="020B0805030504020804" pitchFamily="34" charset="0"/>
              </a:rPr>
              <a:t>Nuclear</a:t>
            </a:r>
            <a:endParaRPr lang="en-US" sz="4400" u="sng" dirty="0">
              <a:latin typeface="Eras Demi ITC" panose="020B0805030504020804" pitchFamily="34" charset="0"/>
            </a:endParaRPr>
          </a:p>
          <a:p>
            <a:pPr lvl="1">
              <a:buFont typeface="Wingdings" panose="05000000000000000000" pitchFamily="2" charset="2"/>
              <a:buChar char="Ø"/>
            </a:pPr>
            <a:r>
              <a:rPr lang="en-US" dirty="0" smtClean="0">
                <a:latin typeface="Eras Demi ITC" panose="020B0805030504020804" pitchFamily="34" charset="0"/>
              </a:rPr>
              <a:t>Holds protons and neutrons together in the atom’s nucleus</a:t>
            </a:r>
          </a:p>
          <a:p>
            <a:pPr lvl="1">
              <a:buFont typeface="Wingdings" panose="05000000000000000000" pitchFamily="2" charset="2"/>
              <a:buChar char="Ø"/>
            </a:pPr>
            <a:r>
              <a:rPr lang="en-US" dirty="0" smtClean="0">
                <a:latin typeface="Eras Demi ITC" panose="020B0805030504020804" pitchFamily="34" charset="0"/>
              </a:rPr>
              <a:t>Type of </a:t>
            </a:r>
            <a:r>
              <a:rPr lang="en-US" u="sng" dirty="0" smtClean="0">
                <a:latin typeface="Eras Demi ITC" panose="020B0805030504020804" pitchFamily="34" charset="0"/>
              </a:rPr>
              <a:t>Potential</a:t>
            </a:r>
            <a:r>
              <a:rPr lang="en-US" dirty="0" smtClean="0">
                <a:latin typeface="Eras Demi ITC" panose="020B0805030504020804" pitchFamily="34" charset="0"/>
              </a:rPr>
              <a:t> Energy</a:t>
            </a:r>
          </a:p>
          <a:p>
            <a:pPr lvl="1">
              <a:buFont typeface="Wingdings" panose="05000000000000000000" pitchFamily="2" charset="2"/>
              <a:buChar char="Ø"/>
            </a:pPr>
            <a:endParaRPr lang="en-US" dirty="0">
              <a:latin typeface="Eras Demi ITC" panose="020B0805030504020804" pitchFamily="34" charset="0"/>
            </a:endParaRPr>
          </a:p>
        </p:txBody>
      </p:sp>
    </p:spTree>
    <p:extLst>
      <p:ext uri="{BB962C8B-B14F-4D97-AF65-F5344CB8AC3E}">
        <p14:creationId xmlns:p14="http://schemas.microsoft.com/office/powerpoint/2010/main" val="15298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sz="4800" dirty="0" smtClean="0">
                <a:latin typeface="Eras Bold ITC" panose="020B0907030504020204" pitchFamily="34" charset="0"/>
              </a:rPr>
              <a:t>Nuclear Energy</a:t>
            </a:r>
          </a:p>
        </p:txBody>
      </p:sp>
      <p:sp>
        <p:nvSpPr>
          <p:cNvPr id="16387" name="Rectangle 3"/>
          <p:cNvSpPr>
            <a:spLocks noGrp="1" noChangeArrowheads="1"/>
          </p:cNvSpPr>
          <p:nvPr>
            <p:ph type="body" idx="1"/>
          </p:nvPr>
        </p:nvSpPr>
        <p:spPr>
          <a:xfrm>
            <a:off x="457200" y="1722437"/>
            <a:ext cx="8229600" cy="4525963"/>
          </a:xfrm>
        </p:spPr>
        <p:txBody>
          <a:bodyPr>
            <a:normAutofit/>
          </a:bodyPr>
          <a:lstStyle/>
          <a:p>
            <a:pPr>
              <a:buFont typeface="Wingdings" panose="05000000000000000000" pitchFamily="2" charset="2"/>
              <a:buChar char="Ø"/>
            </a:pPr>
            <a:r>
              <a:rPr lang="en-US" sz="4400" dirty="0" smtClean="0">
                <a:latin typeface="Eras Demi ITC" panose="020B0805030504020804" pitchFamily="34" charset="0"/>
              </a:rPr>
              <a:t>Nuclear Fusion</a:t>
            </a:r>
            <a:endParaRPr lang="en-US" sz="4400" dirty="0">
              <a:latin typeface="Eras Demi ITC" panose="020B0805030504020804" pitchFamily="34" charset="0"/>
            </a:endParaRPr>
          </a:p>
          <a:p>
            <a:pPr lvl="1">
              <a:buFont typeface="Wingdings" panose="05000000000000000000" pitchFamily="2" charset="2"/>
              <a:buChar char="Ø"/>
            </a:pPr>
            <a:r>
              <a:rPr lang="en-US" dirty="0" smtClean="0">
                <a:latin typeface="Eras Demi ITC" panose="020B0805030504020804" pitchFamily="34" charset="0"/>
              </a:rPr>
              <a:t>Two or more atomic nuclei are joined into one single atomic nucleus</a:t>
            </a:r>
          </a:p>
        </p:txBody>
      </p:sp>
      <p:sp>
        <p:nvSpPr>
          <p:cNvPr id="2" name="Rectangle 1"/>
          <p:cNvSpPr/>
          <p:nvPr/>
        </p:nvSpPr>
        <p:spPr>
          <a:xfrm>
            <a:off x="1905000" y="6412468"/>
            <a:ext cx="5105400" cy="369332"/>
          </a:xfrm>
          <a:prstGeom prst="rect">
            <a:avLst/>
          </a:prstGeom>
        </p:spPr>
        <p:txBody>
          <a:bodyPr wrap="square">
            <a:spAutoFit/>
          </a:bodyPr>
          <a:lstStyle/>
          <a:p>
            <a:r>
              <a:rPr lang="en-US" dirty="0">
                <a:hlinkClick r:id="rId3"/>
              </a:rPr>
              <a:t>https://</a:t>
            </a:r>
            <a:r>
              <a:rPr lang="en-US" dirty="0" smtClean="0">
                <a:hlinkClick r:id="rId3"/>
              </a:rPr>
              <a:t>www.youtube.com/watch?v=Ux33-5k8cjg</a:t>
            </a:r>
            <a:r>
              <a:rPr lang="en-US" dirty="0" smtClean="0"/>
              <a:t> </a:t>
            </a:r>
            <a:endParaRPr lang="en-US"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556000"/>
            <a:ext cx="3810000" cy="2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735247" y="6019800"/>
            <a:ext cx="3113353" cy="215444"/>
          </a:xfrm>
          <a:prstGeom prst="rect">
            <a:avLst/>
          </a:prstGeom>
          <a:noFill/>
        </p:spPr>
        <p:txBody>
          <a:bodyPr wrap="none" rtlCol="0">
            <a:spAutoFit/>
          </a:bodyPr>
          <a:lstStyle/>
          <a:p>
            <a:r>
              <a:rPr lang="en-US" sz="800" dirty="0">
                <a:solidFill>
                  <a:srgbClr val="000000"/>
                </a:solidFill>
              </a:rPr>
              <a:t>http://www.diffen.com/difference/Nuclear_Fission_vs_Nuclear_Fusion</a:t>
            </a:r>
          </a:p>
        </p:txBody>
      </p:sp>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599" y="3405230"/>
            <a:ext cx="2743201" cy="2919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81009" y="6261556"/>
            <a:ext cx="3365024" cy="215444"/>
          </a:xfrm>
          <a:prstGeom prst="rect">
            <a:avLst/>
          </a:prstGeom>
          <a:noFill/>
        </p:spPr>
        <p:txBody>
          <a:bodyPr wrap="none" rtlCol="0">
            <a:spAutoFit/>
          </a:bodyPr>
          <a:lstStyle/>
          <a:p>
            <a:r>
              <a:rPr lang="en-US" sz="800" dirty="0">
                <a:solidFill>
                  <a:srgbClr val="000000"/>
                </a:solidFill>
              </a:rPr>
              <a:t>http://krprabakaran.blogspot.com/2011/04/v-behaviorurldefaultvmlo_13.html</a:t>
            </a:r>
          </a:p>
        </p:txBody>
      </p:sp>
    </p:spTree>
    <p:extLst>
      <p:ext uri="{BB962C8B-B14F-4D97-AF65-F5344CB8AC3E}">
        <p14:creationId xmlns:p14="http://schemas.microsoft.com/office/powerpoint/2010/main" val="11712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8"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sz="4800" dirty="0" smtClean="0">
                <a:latin typeface="Eras Bold ITC" panose="020B0907030504020204" pitchFamily="34" charset="0"/>
              </a:rPr>
              <a:t>Nuclear Energy</a:t>
            </a:r>
          </a:p>
        </p:txBody>
      </p:sp>
      <p:sp>
        <p:nvSpPr>
          <p:cNvPr id="16387" name="Rectangle 3"/>
          <p:cNvSpPr>
            <a:spLocks noGrp="1" noChangeArrowheads="1"/>
          </p:cNvSpPr>
          <p:nvPr>
            <p:ph type="body" idx="1"/>
          </p:nvPr>
        </p:nvSpPr>
        <p:spPr>
          <a:xfrm>
            <a:off x="457200" y="1722437"/>
            <a:ext cx="8229600" cy="4525963"/>
          </a:xfrm>
        </p:spPr>
        <p:txBody>
          <a:bodyPr>
            <a:normAutofit/>
          </a:bodyPr>
          <a:lstStyle/>
          <a:p>
            <a:pPr>
              <a:buFont typeface="Wingdings" panose="05000000000000000000" pitchFamily="2" charset="2"/>
              <a:buChar char="Ø"/>
            </a:pPr>
            <a:r>
              <a:rPr lang="en-US" sz="4400" dirty="0" smtClean="0">
                <a:latin typeface="Eras Demi ITC" panose="020B0805030504020804" pitchFamily="34" charset="0"/>
              </a:rPr>
              <a:t>Nuclear Fission</a:t>
            </a:r>
            <a:endParaRPr lang="en-US" sz="4400" dirty="0">
              <a:latin typeface="Eras Demi ITC" panose="020B0805030504020804" pitchFamily="34" charset="0"/>
            </a:endParaRPr>
          </a:p>
          <a:p>
            <a:pPr lvl="1">
              <a:buFont typeface="Wingdings" panose="05000000000000000000" pitchFamily="2" charset="2"/>
              <a:buChar char="Ø"/>
            </a:pPr>
            <a:r>
              <a:rPr lang="en-US" dirty="0" smtClean="0">
                <a:latin typeface="Eras Demi ITC" panose="020B0805030504020804" pitchFamily="34" charset="0"/>
              </a:rPr>
              <a:t>A single atomic nucleus splits into two or more smaller atomic nuclei</a:t>
            </a:r>
          </a:p>
        </p:txBody>
      </p:sp>
      <p:pic>
        <p:nvPicPr>
          <p:cNvPr id="11" name="Picture 2" descr="https://myweb.rollins.edu/jsiry/fiss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42156"/>
            <a:ext cx="3581400" cy="27324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202639" y="6096000"/>
            <a:ext cx="2242922" cy="215444"/>
          </a:xfrm>
          <a:prstGeom prst="rect">
            <a:avLst/>
          </a:prstGeom>
          <a:noFill/>
        </p:spPr>
        <p:txBody>
          <a:bodyPr wrap="none" rtlCol="0">
            <a:spAutoFit/>
          </a:bodyPr>
          <a:lstStyle/>
          <a:p>
            <a:r>
              <a:rPr lang="en-US" sz="800" dirty="0">
                <a:solidFill>
                  <a:srgbClr val="000000"/>
                </a:solidFill>
              </a:rPr>
              <a:t>https://myweb.rollins.edu/jsiry/Fissiondefine.html</a:t>
            </a:r>
          </a:p>
        </p:txBody>
      </p:sp>
      <p:pic>
        <p:nvPicPr>
          <p:cNvPr id="13" name="Picture 4" descr="https://upload.wikimedia.org/wikipedia/commons/3/34/Kernkraftwerk_Grafenrheinfeld_-_2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599" y="3439475"/>
            <a:ext cx="4238151" cy="29613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222174" y="6337756"/>
            <a:ext cx="4633000" cy="215444"/>
          </a:xfrm>
          <a:prstGeom prst="rect">
            <a:avLst/>
          </a:prstGeom>
          <a:noFill/>
        </p:spPr>
        <p:txBody>
          <a:bodyPr wrap="none" rtlCol="0">
            <a:spAutoFit/>
          </a:bodyPr>
          <a:lstStyle/>
          <a:p>
            <a:r>
              <a:rPr lang="en-US" sz="800" dirty="0">
                <a:solidFill>
                  <a:srgbClr val="000000"/>
                </a:solidFill>
              </a:rPr>
              <a:t>https://en.wikipedia.org/wiki/Nuclear_power_plant#/media/File:Kernkraftwerk_Grafenrheinfeld_-_2013.jpg</a:t>
            </a:r>
          </a:p>
        </p:txBody>
      </p:sp>
      <p:sp>
        <p:nvSpPr>
          <p:cNvPr id="3" name="Rectangle 2"/>
          <p:cNvSpPr/>
          <p:nvPr/>
        </p:nvSpPr>
        <p:spPr>
          <a:xfrm>
            <a:off x="838200" y="6488668"/>
            <a:ext cx="7467600" cy="369332"/>
          </a:xfrm>
          <a:prstGeom prst="rect">
            <a:avLst/>
          </a:prstGeom>
        </p:spPr>
        <p:txBody>
          <a:bodyPr wrap="square">
            <a:spAutoFit/>
          </a:bodyPr>
          <a:lstStyle/>
          <a:p>
            <a:r>
              <a:rPr lang="en-US" dirty="0">
                <a:effectLst>
                  <a:outerShdw blurRad="38100" dist="38100" dir="2700000" algn="tl">
                    <a:srgbClr val="000000">
                      <a:alpha val="43137"/>
                    </a:srgbClr>
                  </a:outerShdw>
                </a:effectLst>
                <a:hlinkClick r:id="rId4"/>
              </a:rPr>
              <a:t>http://www.diffen.com/difference/Nuclear_Fission_vs_Nuclear_Fusion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034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2"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74638"/>
            <a:ext cx="9144000" cy="1143000"/>
          </a:xfrm>
        </p:spPr>
        <p:txBody>
          <a:bodyPr>
            <a:normAutofit/>
          </a:bodyPr>
          <a:lstStyle/>
          <a:p>
            <a:r>
              <a:rPr lang="en-US" sz="4800" dirty="0" smtClean="0">
                <a:latin typeface="Eras Bold ITC" panose="020B0907030504020204" pitchFamily="34" charset="0"/>
              </a:rPr>
              <a:t>No Perfect Energy Transfer</a:t>
            </a:r>
          </a:p>
        </p:txBody>
      </p:sp>
      <p:sp>
        <p:nvSpPr>
          <p:cNvPr id="16387" name="Rectangle 3"/>
          <p:cNvSpPr>
            <a:spLocks noGrp="1" noChangeArrowheads="1"/>
          </p:cNvSpPr>
          <p:nvPr>
            <p:ph type="body" idx="1"/>
          </p:nvPr>
        </p:nvSpPr>
        <p:spPr>
          <a:xfrm>
            <a:off x="457200" y="1722437"/>
            <a:ext cx="8458200" cy="4906963"/>
          </a:xfrm>
        </p:spPr>
        <p:txBody>
          <a:bodyPr>
            <a:normAutofit/>
          </a:bodyPr>
          <a:lstStyle/>
          <a:p>
            <a:pPr>
              <a:buFont typeface="Wingdings" panose="05000000000000000000" pitchFamily="2" charset="2"/>
              <a:buChar char="Ø"/>
            </a:pPr>
            <a:r>
              <a:rPr lang="en-US" sz="3600" u="sng" dirty="0" smtClean="0">
                <a:latin typeface="Eras Demi ITC" panose="020B0805030504020804" pitchFamily="34" charset="0"/>
              </a:rPr>
              <a:t>Friction</a:t>
            </a:r>
            <a:r>
              <a:rPr lang="en-US" sz="3600" dirty="0" smtClean="0">
                <a:latin typeface="Eras Demi ITC" panose="020B0805030504020804" pitchFamily="34" charset="0"/>
              </a:rPr>
              <a:t> always causes some energy to transfer into </a:t>
            </a:r>
            <a:r>
              <a:rPr lang="en-US" sz="3600" u="sng" dirty="0" smtClean="0">
                <a:latin typeface="Eras Demi ITC" panose="020B0805030504020804" pitchFamily="34" charset="0"/>
              </a:rPr>
              <a:t>thermal energy </a:t>
            </a:r>
            <a:r>
              <a:rPr lang="en-US" sz="3600" dirty="0" smtClean="0">
                <a:latin typeface="Eras Demi ITC" panose="020B0805030504020804" pitchFamily="34" charset="0"/>
              </a:rPr>
              <a:t>(heat) in EVERY energy conversion</a:t>
            </a:r>
          </a:p>
          <a:p>
            <a:pPr>
              <a:buFont typeface="Wingdings" panose="05000000000000000000" pitchFamily="2" charset="2"/>
              <a:buChar char="Ø"/>
            </a:pPr>
            <a:r>
              <a:rPr lang="en-US" sz="3600" dirty="0" smtClean="0">
                <a:latin typeface="Eras Demi ITC" panose="020B0805030504020804" pitchFamily="34" charset="0"/>
              </a:rPr>
              <a:t>Often this form of energy is not useful to us</a:t>
            </a:r>
          </a:p>
        </p:txBody>
      </p:sp>
    </p:spTree>
    <p:extLst>
      <p:ext uri="{BB962C8B-B14F-4D97-AF65-F5344CB8AC3E}">
        <p14:creationId xmlns:p14="http://schemas.microsoft.com/office/powerpoint/2010/main" val="289199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r>
              <a:rPr lang="en-US" b="1" dirty="0" smtClean="0">
                <a:latin typeface="Tempus Sans ITC" panose="04020404030D07020202" pitchFamily="82" charset="0"/>
              </a:rPr>
              <a:t>Mechanical Energy </a:t>
            </a:r>
            <a:r>
              <a:rPr lang="en-US" dirty="0" smtClean="0">
                <a:latin typeface="Tempus Sans ITC" panose="04020404030D07020202" pitchFamily="82" charset="0"/>
              </a:rPr>
              <a:t>– </a:t>
            </a:r>
            <a:r>
              <a:rPr lang="en-US" sz="3600" dirty="0" smtClean="0">
                <a:latin typeface="Tempus Sans ITC" panose="04020404030D07020202" pitchFamily="82" charset="0"/>
              </a:rPr>
              <a:t>the energy of an object or </a:t>
            </a:r>
            <a:r>
              <a:rPr lang="en-US" sz="3600" u="sng" dirty="0" smtClean="0">
                <a:latin typeface="Tempus Sans ITC" panose="04020404030D07020202" pitchFamily="82" charset="0"/>
              </a:rPr>
              <a:t>system</a:t>
            </a:r>
            <a:r>
              <a:rPr lang="en-US" sz="3600" dirty="0" smtClean="0">
                <a:latin typeface="Tempus Sans ITC" panose="04020404030D07020202" pitchFamily="82" charset="0"/>
              </a:rPr>
              <a:t> due to its </a:t>
            </a:r>
            <a:r>
              <a:rPr lang="en-US" sz="3600" u="sng" dirty="0" smtClean="0">
                <a:latin typeface="Tempus Sans ITC" panose="04020404030D07020202" pitchFamily="82" charset="0"/>
              </a:rPr>
              <a:t>motion</a:t>
            </a:r>
            <a:r>
              <a:rPr lang="en-US" sz="3600" dirty="0" smtClean="0">
                <a:latin typeface="Tempus Sans ITC" panose="04020404030D07020202" pitchFamily="82" charset="0"/>
              </a:rPr>
              <a:t> or </a:t>
            </a:r>
            <a:r>
              <a:rPr lang="en-US" sz="3600" u="sng" dirty="0" smtClean="0">
                <a:latin typeface="Tempus Sans ITC" panose="04020404030D07020202" pitchFamily="82" charset="0"/>
              </a:rPr>
              <a:t>position</a:t>
            </a:r>
            <a:r>
              <a:rPr lang="en-US" sz="3600" dirty="0" smtClean="0">
                <a:latin typeface="Tempus Sans ITC" panose="04020404030D07020202" pitchFamily="82" charset="0"/>
              </a:rPr>
              <a:t>.</a:t>
            </a:r>
            <a:endParaRPr lang="en-US" sz="3600" dirty="0">
              <a:latin typeface="Tempus Sans ITC" panose="04020404030D07020202" pitchFamily="82" charset="0"/>
            </a:endParaRPr>
          </a:p>
        </p:txBody>
      </p:sp>
      <p:sp>
        <p:nvSpPr>
          <p:cNvPr id="5" name="Oval 4"/>
          <p:cNvSpPr/>
          <p:nvPr/>
        </p:nvSpPr>
        <p:spPr>
          <a:xfrm>
            <a:off x="2514600" y="2133600"/>
            <a:ext cx="228600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Eras Bold ITC" panose="020B0907030504020204" pitchFamily="34" charset="0"/>
              </a:rPr>
              <a:t>Potential Energy</a:t>
            </a:r>
            <a:endParaRPr lang="en-US" sz="2400" dirty="0">
              <a:latin typeface="Eras Bold ITC" panose="020B0907030504020204" pitchFamily="34" charset="0"/>
            </a:endParaRPr>
          </a:p>
        </p:txBody>
      </p:sp>
      <p:sp>
        <p:nvSpPr>
          <p:cNvPr id="6" name="Oval 5"/>
          <p:cNvSpPr/>
          <p:nvPr/>
        </p:nvSpPr>
        <p:spPr>
          <a:xfrm>
            <a:off x="5486400" y="2133600"/>
            <a:ext cx="236220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Eras Bold ITC" panose="020B0907030504020204" pitchFamily="34" charset="0"/>
              </a:rPr>
              <a:t>Kinetic Energy</a:t>
            </a:r>
          </a:p>
          <a:p>
            <a:pPr algn="ctr"/>
            <a:r>
              <a:rPr lang="en-US" sz="2400" dirty="0" smtClean="0">
                <a:latin typeface="Eras Bold ITC" panose="020B0907030504020204" pitchFamily="34" charset="0"/>
              </a:rPr>
              <a:t>KE</a:t>
            </a:r>
            <a:endParaRPr lang="en-US" sz="2400" dirty="0">
              <a:latin typeface="Eras Bold ITC" panose="020B0907030504020204" pitchFamily="34" charset="0"/>
            </a:endParaRPr>
          </a:p>
        </p:txBody>
      </p:sp>
      <p:sp>
        <p:nvSpPr>
          <p:cNvPr id="7" name="Down Arrow 6"/>
          <p:cNvSpPr/>
          <p:nvPr/>
        </p:nvSpPr>
        <p:spPr>
          <a:xfrm>
            <a:off x="3352800" y="44196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2578679">
            <a:off x="2237542" y="3840664"/>
            <a:ext cx="381000" cy="7392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7200" y="4419600"/>
            <a:ext cx="1979174"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Eras Bold ITC" panose="020B0907030504020204" pitchFamily="34" charset="0"/>
              </a:rPr>
              <a:t>Gravitation GPE</a:t>
            </a:r>
          </a:p>
        </p:txBody>
      </p:sp>
      <p:sp>
        <p:nvSpPr>
          <p:cNvPr id="11" name="Oval 10"/>
          <p:cNvSpPr/>
          <p:nvPr/>
        </p:nvSpPr>
        <p:spPr>
          <a:xfrm>
            <a:off x="2590800" y="4970252"/>
            <a:ext cx="1905000" cy="1811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Eras Bold ITC" panose="020B0907030504020204" pitchFamily="34" charset="0"/>
              </a:rPr>
              <a:t>Elastic</a:t>
            </a:r>
            <a:r>
              <a:rPr lang="en-US" dirty="0" smtClean="0"/>
              <a:t> </a:t>
            </a:r>
            <a:r>
              <a:rPr lang="en-US" dirty="0" smtClean="0">
                <a:latin typeface="Eras Bold ITC" panose="020B0907030504020204" pitchFamily="34" charset="0"/>
              </a:rPr>
              <a:t>EPE</a:t>
            </a:r>
          </a:p>
        </p:txBody>
      </p:sp>
    </p:spTree>
    <p:extLst>
      <p:ext uri="{BB962C8B-B14F-4D97-AF65-F5344CB8AC3E}">
        <p14:creationId xmlns:p14="http://schemas.microsoft.com/office/powerpoint/2010/main" val="5153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92"/>
            <a:ext cx="8229600" cy="1143000"/>
          </a:xfrm>
        </p:spPr>
        <p:txBody>
          <a:bodyPr/>
          <a:lstStyle/>
          <a:p>
            <a:r>
              <a:rPr lang="en-US" dirty="0" smtClean="0"/>
              <a:t>We will calculate 2 types of energy</a:t>
            </a:r>
            <a:endParaRPr lang="en-US" dirty="0"/>
          </a:p>
        </p:txBody>
      </p:sp>
      <p:sp>
        <p:nvSpPr>
          <p:cNvPr id="3" name="Content Placeholder 2"/>
          <p:cNvSpPr>
            <a:spLocks noGrp="1"/>
          </p:cNvSpPr>
          <p:nvPr>
            <p:ph idx="1"/>
          </p:nvPr>
        </p:nvSpPr>
        <p:spPr>
          <a:xfrm>
            <a:off x="0" y="1355797"/>
            <a:ext cx="8915400" cy="5273603"/>
          </a:xfrm>
        </p:spPr>
        <p:txBody>
          <a:bodyPr>
            <a:normAutofit fontScale="92500" lnSpcReduction="20000"/>
          </a:bodyPr>
          <a:lstStyle/>
          <a:p>
            <a:r>
              <a:rPr lang="en-US" sz="4800" dirty="0" smtClean="0"/>
              <a:t>Gravitation potential energy – energy </a:t>
            </a:r>
            <a:r>
              <a:rPr lang="en-US" sz="4800" u="sng" dirty="0" smtClean="0"/>
              <a:t>stored</a:t>
            </a:r>
            <a:r>
              <a:rPr lang="en-US" sz="4800" dirty="0" smtClean="0"/>
              <a:t> due to </a:t>
            </a:r>
            <a:r>
              <a:rPr lang="en-US" sz="4800" u="sng" dirty="0" smtClean="0"/>
              <a:t>height</a:t>
            </a:r>
          </a:p>
          <a:p>
            <a:pPr lvl="2"/>
            <a:r>
              <a:rPr lang="en-US" sz="4000" u="sng" dirty="0" smtClean="0"/>
              <a:t>GPE = </a:t>
            </a:r>
            <a:r>
              <a:rPr lang="en-US" sz="4000" u="sng" dirty="0" err="1" smtClean="0"/>
              <a:t>mgh</a:t>
            </a:r>
            <a:endParaRPr lang="en-US" sz="4000" u="sng" dirty="0" smtClean="0"/>
          </a:p>
          <a:p>
            <a:pPr lvl="2"/>
            <a:r>
              <a:rPr lang="en-US" sz="4000" dirty="0" smtClean="0"/>
              <a:t>Can also be written </a:t>
            </a:r>
            <a:r>
              <a:rPr lang="en-US" sz="4000" u="sng" dirty="0" smtClean="0"/>
              <a:t>GPE = </a:t>
            </a:r>
            <a:r>
              <a:rPr lang="en-US" sz="4000" u="sng" dirty="0" err="1" smtClean="0"/>
              <a:t>F</a:t>
            </a:r>
            <a:r>
              <a:rPr lang="en-US" sz="4000" u="sng" baseline="-25000" dirty="0" err="1" smtClean="0"/>
              <a:t>w</a:t>
            </a:r>
            <a:r>
              <a:rPr lang="en-US" sz="4000" u="sng" dirty="0" err="1" smtClean="0"/>
              <a:t>h</a:t>
            </a:r>
            <a:endParaRPr lang="en-US" sz="4000" u="sng" dirty="0" smtClean="0"/>
          </a:p>
          <a:p>
            <a:pPr marL="914400" lvl="2" indent="0">
              <a:buNone/>
            </a:pPr>
            <a:endParaRPr lang="en-US" sz="4000" dirty="0" smtClean="0"/>
          </a:p>
          <a:p>
            <a:r>
              <a:rPr lang="en-US" sz="4800" dirty="0" smtClean="0"/>
              <a:t>Kinetic energy – energy of </a:t>
            </a:r>
            <a:r>
              <a:rPr lang="en-US" sz="4800" u="sng" dirty="0" smtClean="0"/>
              <a:t>motion</a:t>
            </a:r>
          </a:p>
          <a:p>
            <a:pPr lvl="2"/>
            <a:r>
              <a:rPr lang="en-US" sz="4000" u="sng" dirty="0" smtClean="0"/>
              <a:t>KE = ½ mv</a:t>
            </a:r>
            <a:r>
              <a:rPr lang="en-US" sz="4000" u="sng" baseline="30000" dirty="0" smtClean="0"/>
              <a:t>2</a:t>
            </a:r>
          </a:p>
          <a:p>
            <a:pPr marL="914400" lvl="2" indent="0">
              <a:buNone/>
            </a:pPr>
            <a:endParaRPr lang="en-US" sz="4000" baseline="30000" dirty="0" smtClean="0"/>
          </a:p>
          <a:p>
            <a:pPr marL="0" indent="0">
              <a:buNone/>
            </a:pPr>
            <a:r>
              <a:rPr lang="en-US" sz="4800" dirty="0" smtClean="0"/>
              <a:t>Units for energy is </a:t>
            </a:r>
            <a:r>
              <a:rPr lang="en-US" sz="4800" u="sng" dirty="0" smtClean="0"/>
              <a:t>Joules (J)</a:t>
            </a:r>
            <a:endParaRPr lang="en-US" sz="4800" u="sng" dirty="0"/>
          </a:p>
        </p:txBody>
      </p:sp>
    </p:spTree>
    <p:extLst>
      <p:ext uri="{BB962C8B-B14F-4D97-AF65-F5344CB8AC3E}">
        <p14:creationId xmlns:p14="http://schemas.microsoft.com/office/powerpoint/2010/main" val="86416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b="1" dirty="0" smtClean="0">
                <a:latin typeface="Tempus Sans ITC" panose="04020404030D07020202" pitchFamily="82" charset="0"/>
              </a:rPr>
              <a:t>Total Mechanical Energy (TME)</a:t>
            </a:r>
            <a:endParaRPr lang="en-US" sz="3600" dirty="0">
              <a:latin typeface="Tempus Sans ITC" panose="04020404030D07020202" pitchFamily="82" charset="0"/>
            </a:endParaRPr>
          </a:p>
        </p:txBody>
      </p:sp>
      <p:sp>
        <p:nvSpPr>
          <p:cNvPr id="5" name="Oval 4"/>
          <p:cNvSpPr/>
          <p:nvPr/>
        </p:nvSpPr>
        <p:spPr>
          <a:xfrm>
            <a:off x="3962400" y="2380239"/>
            <a:ext cx="18288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Eras Bold ITC" panose="020B0907030504020204" pitchFamily="34" charset="0"/>
              </a:rPr>
              <a:t>PE</a:t>
            </a:r>
            <a:endParaRPr lang="en-US" sz="2400" dirty="0">
              <a:latin typeface="Eras Bold ITC" panose="020B0907030504020204" pitchFamily="34" charset="0"/>
            </a:endParaRPr>
          </a:p>
        </p:txBody>
      </p:sp>
      <p:sp>
        <p:nvSpPr>
          <p:cNvPr id="6" name="Oval 5"/>
          <p:cNvSpPr/>
          <p:nvPr/>
        </p:nvSpPr>
        <p:spPr>
          <a:xfrm>
            <a:off x="6781800" y="2342139"/>
            <a:ext cx="19050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Eras Bold ITC" panose="020B0907030504020204" pitchFamily="34" charset="0"/>
              </a:rPr>
              <a:t>KE</a:t>
            </a:r>
            <a:endParaRPr lang="en-US" sz="2400" dirty="0">
              <a:latin typeface="Eras Bold ITC" panose="020B0907030504020204" pitchFamily="34" charset="0"/>
            </a:endParaRPr>
          </a:p>
        </p:txBody>
      </p:sp>
      <p:sp>
        <p:nvSpPr>
          <p:cNvPr id="9" name="Down Arrow 8"/>
          <p:cNvSpPr/>
          <p:nvPr/>
        </p:nvSpPr>
        <p:spPr>
          <a:xfrm rot="2578679">
            <a:off x="4387179" y="4111170"/>
            <a:ext cx="213241" cy="3037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64462" y="4406222"/>
            <a:ext cx="1012338" cy="9277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Eras Bold ITC" panose="020B0907030504020204" pitchFamily="34" charset="0"/>
              </a:rPr>
              <a:t> GPE</a:t>
            </a:r>
          </a:p>
        </p:txBody>
      </p:sp>
      <p:sp>
        <p:nvSpPr>
          <p:cNvPr id="12" name="Oval 11"/>
          <p:cNvSpPr/>
          <p:nvPr/>
        </p:nvSpPr>
        <p:spPr>
          <a:xfrm>
            <a:off x="4931262" y="4406222"/>
            <a:ext cx="1012338" cy="9277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Eras Bold ITC" panose="020B0907030504020204" pitchFamily="34" charset="0"/>
              </a:rPr>
              <a:t> EPE</a:t>
            </a:r>
          </a:p>
        </p:txBody>
      </p:sp>
      <p:sp>
        <p:nvSpPr>
          <p:cNvPr id="13" name="Down Arrow 12"/>
          <p:cNvSpPr/>
          <p:nvPr/>
        </p:nvSpPr>
        <p:spPr>
          <a:xfrm rot="19021321" flipH="1">
            <a:off x="5169074" y="4101932"/>
            <a:ext cx="213241" cy="3037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us 1"/>
          <p:cNvSpPr/>
          <p:nvPr/>
        </p:nvSpPr>
        <p:spPr>
          <a:xfrm>
            <a:off x="6019800" y="2989839"/>
            <a:ext cx="5334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94268" y="1905000"/>
            <a:ext cx="2786404" cy="27030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Eras Bold ITC" panose="020B0907030504020204" pitchFamily="34" charset="0"/>
              </a:rPr>
              <a:t>Total Mechanical Energy</a:t>
            </a:r>
            <a:endParaRPr lang="en-US" sz="2400" dirty="0">
              <a:latin typeface="Eras Bold ITC" panose="020B0907030504020204" pitchFamily="34" charset="0"/>
            </a:endParaRPr>
          </a:p>
        </p:txBody>
      </p:sp>
      <p:sp>
        <p:nvSpPr>
          <p:cNvPr id="3" name="Equal 2"/>
          <p:cNvSpPr/>
          <p:nvPr/>
        </p:nvSpPr>
        <p:spPr>
          <a:xfrm>
            <a:off x="3124200" y="2989839"/>
            <a:ext cx="664062" cy="533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5127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9015"/>
          <a:stretch/>
        </p:blipFill>
        <p:spPr bwMode="auto">
          <a:xfrm>
            <a:off x="485592" y="304800"/>
            <a:ext cx="8110494"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43200" y="381000"/>
            <a:ext cx="5700600" cy="461665"/>
          </a:xfrm>
          <a:prstGeom prst="rect">
            <a:avLst/>
          </a:prstGeom>
          <a:noFill/>
        </p:spPr>
        <p:txBody>
          <a:bodyPr wrap="none" rtlCol="0">
            <a:spAutoFit/>
          </a:bodyPr>
          <a:lstStyle/>
          <a:p>
            <a:r>
              <a:rPr lang="en-US" sz="2400" dirty="0">
                <a:latin typeface="Eras Bold ITC" panose="020B0907030504020204" pitchFamily="34" charset="0"/>
              </a:rPr>
              <a:t>C</a:t>
            </a:r>
            <a:r>
              <a:rPr lang="en-US" sz="2400" dirty="0" smtClean="0">
                <a:latin typeface="Eras Bold ITC" panose="020B0907030504020204" pitchFamily="34" charset="0"/>
              </a:rPr>
              <a:t>onservation of </a:t>
            </a:r>
            <a:r>
              <a:rPr lang="en-US" sz="2400" dirty="0">
                <a:latin typeface="Eras Bold ITC" panose="020B0907030504020204" pitchFamily="34" charset="0"/>
              </a:rPr>
              <a:t>M</a:t>
            </a:r>
            <a:r>
              <a:rPr lang="en-US" sz="2400" dirty="0" smtClean="0">
                <a:latin typeface="Eras Bold ITC" panose="020B0907030504020204" pitchFamily="34" charset="0"/>
              </a:rPr>
              <a:t>echanical Energy</a:t>
            </a:r>
            <a:endParaRPr lang="en-US" sz="2400" dirty="0">
              <a:latin typeface="Eras Bold ITC" panose="020B0907030504020204" pitchFamily="34" charset="0"/>
            </a:endParaRPr>
          </a:p>
        </p:txBody>
      </p:sp>
      <p:sp>
        <p:nvSpPr>
          <p:cNvPr id="7" name="Oval 6"/>
          <p:cNvSpPr/>
          <p:nvPr/>
        </p:nvSpPr>
        <p:spPr>
          <a:xfrm>
            <a:off x="1295400" y="4648200"/>
            <a:ext cx="1638300" cy="1600200"/>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57600" y="4648200"/>
            <a:ext cx="1638300" cy="1600200"/>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0" y="4648200"/>
            <a:ext cx="1638300" cy="1600200"/>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447800" y="6172200"/>
            <a:ext cx="1295400" cy="461665"/>
          </a:xfrm>
          <a:prstGeom prst="rect">
            <a:avLst/>
          </a:prstGeom>
          <a:noFill/>
        </p:spPr>
        <p:txBody>
          <a:bodyPr wrap="square" rtlCol="0">
            <a:spAutoFit/>
          </a:bodyPr>
          <a:lstStyle/>
          <a:p>
            <a:r>
              <a:rPr lang="en-US" sz="2400" dirty="0" smtClean="0">
                <a:latin typeface="Eras Medium ITC" panose="020B0602030504020804" pitchFamily="34" charset="0"/>
              </a:rPr>
              <a:t>Point A</a:t>
            </a:r>
            <a:endParaRPr lang="en-US" sz="2400" dirty="0">
              <a:latin typeface="Eras Medium ITC" panose="020B0602030504020804" pitchFamily="34" charset="0"/>
            </a:endParaRPr>
          </a:p>
        </p:txBody>
      </p:sp>
      <p:sp>
        <p:nvSpPr>
          <p:cNvPr id="11" name="TextBox 10"/>
          <p:cNvSpPr txBox="1"/>
          <p:nvPr/>
        </p:nvSpPr>
        <p:spPr>
          <a:xfrm>
            <a:off x="3848100" y="6172200"/>
            <a:ext cx="1295400" cy="461665"/>
          </a:xfrm>
          <a:prstGeom prst="rect">
            <a:avLst/>
          </a:prstGeom>
          <a:noFill/>
        </p:spPr>
        <p:txBody>
          <a:bodyPr wrap="square" rtlCol="0">
            <a:spAutoFit/>
          </a:bodyPr>
          <a:lstStyle/>
          <a:p>
            <a:r>
              <a:rPr lang="en-US" sz="2400" dirty="0" smtClean="0">
                <a:latin typeface="Eras Medium ITC" panose="020B0602030504020804" pitchFamily="34" charset="0"/>
              </a:rPr>
              <a:t>Point B</a:t>
            </a:r>
            <a:endParaRPr lang="en-US" sz="2400" dirty="0">
              <a:latin typeface="Eras Medium ITC" panose="020B0602030504020804" pitchFamily="34" charset="0"/>
            </a:endParaRPr>
          </a:p>
        </p:txBody>
      </p:sp>
      <p:sp>
        <p:nvSpPr>
          <p:cNvPr id="12" name="TextBox 11"/>
          <p:cNvSpPr txBox="1"/>
          <p:nvPr/>
        </p:nvSpPr>
        <p:spPr>
          <a:xfrm>
            <a:off x="6286500" y="6172200"/>
            <a:ext cx="1295400" cy="461665"/>
          </a:xfrm>
          <a:prstGeom prst="rect">
            <a:avLst/>
          </a:prstGeom>
          <a:noFill/>
        </p:spPr>
        <p:txBody>
          <a:bodyPr wrap="square" rtlCol="0">
            <a:spAutoFit/>
          </a:bodyPr>
          <a:lstStyle/>
          <a:p>
            <a:r>
              <a:rPr lang="en-US" sz="2400" dirty="0" smtClean="0">
                <a:latin typeface="Eras Medium ITC" panose="020B0602030504020804" pitchFamily="34" charset="0"/>
              </a:rPr>
              <a:t>Point C</a:t>
            </a:r>
            <a:endParaRPr lang="en-US" sz="2400" dirty="0">
              <a:latin typeface="Eras Medium ITC" panose="020B0602030504020804" pitchFamily="34" charset="0"/>
            </a:endParaRPr>
          </a:p>
        </p:txBody>
      </p:sp>
      <p:cxnSp>
        <p:nvCxnSpPr>
          <p:cNvPr id="14" name="Straight Connector 13"/>
          <p:cNvCxnSpPr>
            <a:stCxn id="8" idx="0"/>
            <a:endCxn id="8" idx="4"/>
          </p:cNvCxnSpPr>
          <p:nvPr/>
        </p:nvCxnSpPr>
        <p:spPr>
          <a:xfrm>
            <a:off x="4476750" y="4648200"/>
            <a:ext cx="0" cy="1600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29400" y="5177135"/>
            <a:ext cx="623889" cy="461665"/>
          </a:xfrm>
          <a:prstGeom prst="rect">
            <a:avLst/>
          </a:prstGeom>
          <a:noFill/>
        </p:spPr>
        <p:txBody>
          <a:bodyPr wrap="none" rtlCol="0">
            <a:spAutoFit/>
          </a:bodyPr>
          <a:lstStyle/>
          <a:p>
            <a:r>
              <a:rPr lang="en-US" sz="2400" dirty="0" smtClean="0">
                <a:latin typeface="Eras Bold ITC" panose="020B0907030504020204" pitchFamily="34" charset="0"/>
              </a:rPr>
              <a:t>KE</a:t>
            </a:r>
            <a:endParaRPr lang="en-US" sz="2400" dirty="0">
              <a:latin typeface="Eras Bold ITC" panose="020B0907030504020204" pitchFamily="34" charset="0"/>
            </a:endParaRPr>
          </a:p>
        </p:txBody>
      </p:sp>
      <p:sp>
        <p:nvSpPr>
          <p:cNvPr id="16" name="TextBox 15"/>
          <p:cNvSpPr txBox="1"/>
          <p:nvPr/>
        </p:nvSpPr>
        <p:spPr>
          <a:xfrm>
            <a:off x="1752600" y="5177135"/>
            <a:ext cx="825867" cy="461665"/>
          </a:xfrm>
          <a:prstGeom prst="rect">
            <a:avLst/>
          </a:prstGeom>
          <a:noFill/>
        </p:spPr>
        <p:txBody>
          <a:bodyPr wrap="none" rtlCol="0">
            <a:spAutoFit/>
          </a:bodyPr>
          <a:lstStyle/>
          <a:p>
            <a:r>
              <a:rPr lang="en-US" sz="2400" dirty="0" smtClean="0">
                <a:latin typeface="Eras Bold ITC" panose="020B0907030504020204" pitchFamily="34" charset="0"/>
              </a:rPr>
              <a:t>GPE</a:t>
            </a:r>
            <a:endParaRPr lang="en-US" sz="2400" dirty="0">
              <a:latin typeface="Eras Bold ITC" panose="020B0907030504020204" pitchFamily="34" charset="0"/>
            </a:endParaRPr>
          </a:p>
        </p:txBody>
      </p:sp>
      <p:sp>
        <p:nvSpPr>
          <p:cNvPr id="17" name="TextBox 16"/>
          <p:cNvSpPr txBox="1"/>
          <p:nvPr/>
        </p:nvSpPr>
        <p:spPr>
          <a:xfrm>
            <a:off x="4572000" y="5177135"/>
            <a:ext cx="623889" cy="461665"/>
          </a:xfrm>
          <a:prstGeom prst="rect">
            <a:avLst/>
          </a:prstGeom>
          <a:noFill/>
        </p:spPr>
        <p:txBody>
          <a:bodyPr wrap="none" rtlCol="0">
            <a:spAutoFit/>
          </a:bodyPr>
          <a:lstStyle/>
          <a:p>
            <a:r>
              <a:rPr lang="en-US" sz="2400" dirty="0" smtClean="0">
                <a:latin typeface="Eras Bold ITC" panose="020B0907030504020204" pitchFamily="34" charset="0"/>
              </a:rPr>
              <a:t>KE</a:t>
            </a:r>
            <a:endParaRPr lang="en-US" sz="2400" dirty="0">
              <a:latin typeface="Eras Bold ITC" panose="020B0907030504020204" pitchFamily="34" charset="0"/>
            </a:endParaRPr>
          </a:p>
        </p:txBody>
      </p:sp>
      <p:sp>
        <p:nvSpPr>
          <p:cNvPr id="18" name="TextBox 17"/>
          <p:cNvSpPr txBox="1"/>
          <p:nvPr/>
        </p:nvSpPr>
        <p:spPr>
          <a:xfrm>
            <a:off x="3669933" y="5172670"/>
            <a:ext cx="825867" cy="461665"/>
          </a:xfrm>
          <a:prstGeom prst="rect">
            <a:avLst/>
          </a:prstGeom>
          <a:noFill/>
        </p:spPr>
        <p:txBody>
          <a:bodyPr wrap="none" rtlCol="0">
            <a:spAutoFit/>
          </a:bodyPr>
          <a:lstStyle/>
          <a:p>
            <a:r>
              <a:rPr lang="en-US" sz="2400" dirty="0" smtClean="0">
                <a:latin typeface="Eras Bold ITC" panose="020B0907030504020204" pitchFamily="34" charset="0"/>
              </a:rPr>
              <a:t>GPE</a:t>
            </a:r>
            <a:endParaRPr lang="en-US" sz="2400" dirty="0">
              <a:latin typeface="Eras Bold ITC" panose="020B0907030504020204" pitchFamily="34" charset="0"/>
            </a:endParaRPr>
          </a:p>
        </p:txBody>
      </p:sp>
      <p:sp>
        <p:nvSpPr>
          <p:cNvPr id="20" name="TextBox 19"/>
          <p:cNvSpPr txBox="1"/>
          <p:nvPr/>
        </p:nvSpPr>
        <p:spPr>
          <a:xfrm>
            <a:off x="895589" y="3962400"/>
            <a:ext cx="3589444" cy="461665"/>
          </a:xfrm>
          <a:prstGeom prst="rect">
            <a:avLst/>
          </a:prstGeom>
          <a:noFill/>
        </p:spPr>
        <p:txBody>
          <a:bodyPr wrap="none" rtlCol="0">
            <a:spAutoFit/>
          </a:bodyPr>
          <a:lstStyle/>
          <a:p>
            <a:r>
              <a:rPr lang="en-US" sz="2400" dirty="0" smtClean="0">
                <a:latin typeface="Eras Medium ITC" panose="020B0602030504020804" pitchFamily="34" charset="0"/>
              </a:rPr>
              <a:t>System: Cart, Track, Earth</a:t>
            </a:r>
            <a:endParaRPr lang="en-US" sz="2400" dirty="0">
              <a:latin typeface="Eras Medium ITC" panose="020B0602030504020804" pitchFamily="34" charset="0"/>
            </a:endParaRPr>
          </a:p>
        </p:txBody>
      </p:sp>
      <p:cxnSp>
        <p:nvCxnSpPr>
          <p:cNvPr id="3" name="Straight Arrow Connector 2"/>
          <p:cNvCxnSpPr/>
          <p:nvPr/>
        </p:nvCxnSpPr>
        <p:spPr>
          <a:xfrm>
            <a:off x="152400" y="3341077"/>
            <a:ext cx="457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0" y="3536602"/>
            <a:ext cx="2743200" cy="461665"/>
          </a:xfrm>
          <a:prstGeom prst="rect">
            <a:avLst/>
          </a:prstGeom>
          <a:noFill/>
        </p:spPr>
        <p:txBody>
          <a:bodyPr wrap="square" rtlCol="0">
            <a:spAutoFit/>
          </a:bodyPr>
          <a:lstStyle/>
          <a:p>
            <a:r>
              <a:rPr lang="en-US" sz="2400" dirty="0" smtClean="0">
                <a:latin typeface="Eras Medium ITC" panose="020B0602030504020804" pitchFamily="34" charset="0"/>
              </a:rPr>
              <a:t>0 Reference Point</a:t>
            </a:r>
            <a:endParaRPr lang="en-US" sz="2400" dirty="0">
              <a:latin typeface="Eras Medium ITC" panose="020B0602030504020804" pitchFamily="34" charset="0"/>
            </a:endParaRPr>
          </a:p>
        </p:txBody>
      </p:sp>
    </p:spTree>
    <p:extLst>
      <p:ext uri="{BB962C8B-B14F-4D97-AF65-F5344CB8AC3E}">
        <p14:creationId xmlns:p14="http://schemas.microsoft.com/office/powerpoint/2010/main" val="253527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5" grpId="0"/>
      <p:bldP spid="16" grpId="0"/>
      <p:bldP spid="17" grpId="0"/>
      <p:bldP spid="18" grpId="0"/>
      <p:bldP spid="20"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0" y="3080266"/>
            <a:ext cx="838200" cy="34873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9015"/>
          <a:stretch/>
        </p:blipFill>
        <p:spPr bwMode="auto">
          <a:xfrm>
            <a:off x="500106" y="1371600"/>
            <a:ext cx="8110494"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0106" y="2133600"/>
            <a:ext cx="1252494" cy="369332"/>
          </a:xfrm>
          <a:prstGeom prst="rect">
            <a:avLst/>
          </a:prstGeom>
          <a:noFill/>
        </p:spPr>
        <p:txBody>
          <a:bodyPr wrap="square" rtlCol="0">
            <a:spAutoFit/>
          </a:bodyPr>
          <a:lstStyle/>
          <a:p>
            <a:endParaRPr lang="en-US" dirty="0"/>
          </a:p>
        </p:txBody>
      </p:sp>
      <p:sp>
        <p:nvSpPr>
          <p:cNvPr id="5" name="TextBox 4"/>
          <p:cNvSpPr txBox="1"/>
          <p:nvPr/>
        </p:nvSpPr>
        <p:spPr>
          <a:xfrm>
            <a:off x="1524000" y="4549676"/>
            <a:ext cx="3062057" cy="2308324"/>
          </a:xfrm>
          <a:prstGeom prst="rect">
            <a:avLst/>
          </a:prstGeom>
          <a:solidFill>
            <a:schemeClr val="bg1"/>
          </a:solidFill>
          <a:ln>
            <a:solidFill>
              <a:schemeClr val="tx1"/>
            </a:solidFill>
          </a:ln>
        </p:spPr>
        <p:txBody>
          <a:bodyPr wrap="none" rtlCol="0">
            <a:spAutoFit/>
          </a:bodyPr>
          <a:lstStyle/>
          <a:p>
            <a:r>
              <a:rPr lang="en-US" sz="2400" dirty="0" smtClean="0"/>
              <a:t>Point A</a:t>
            </a:r>
          </a:p>
          <a:p>
            <a:r>
              <a:rPr lang="en-US" sz="2400" dirty="0" smtClean="0"/>
              <a:t>m = 414.1 kg</a:t>
            </a:r>
          </a:p>
          <a:p>
            <a:r>
              <a:rPr lang="en-US" sz="2400" dirty="0" smtClean="0"/>
              <a:t>h=120</a:t>
            </a:r>
          </a:p>
          <a:p>
            <a:r>
              <a:rPr lang="en-US" sz="2400" dirty="0" smtClean="0"/>
              <a:t>GPE = _____________</a:t>
            </a:r>
            <a:endParaRPr lang="en-US" sz="2000" dirty="0" smtClean="0"/>
          </a:p>
          <a:p>
            <a:r>
              <a:rPr lang="en-US" sz="2400" dirty="0" smtClean="0"/>
              <a:t>KE =____________</a:t>
            </a:r>
          </a:p>
          <a:p>
            <a:r>
              <a:rPr lang="en-US" sz="2400" dirty="0" smtClean="0"/>
              <a:t>Total Energy = _____</a:t>
            </a:r>
          </a:p>
        </p:txBody>
      </p:sp>
      <p:sp>
        <p:nvSpPr>
          <p:cNvPr id="6" name="TextBox 5"/>
          <p:cNvSpPr txBox="1"/>
          <p:nvPr/>
        </p:nvSpPr>
        <p:spPr>
          <a:xfrm>
            <a:off x="3406187" y="152400"/>
            <a:ext cx="5280613" cy="646331"/>
          </a:xfrm>
          <a:prstGeom prst="rect">
            <a:avLst/>
          </a:prstGeom>
          <a:noFill/>
        </p:spPr>
        <p:txBody>
          <a:bodyPr wrap="none" rtlCol="0">
            <a:spAutoFit/>
          </a:bodyPr>
          <a:lstStyle/>
          <a:p>
            <a:r>
              <a:rPr lang="en-US" sz="3600" dirty="0" smtClean="0">
                <a:latin typeface="Eras Bold ITC" panose="020B0907030504020204" pitchFamily="34" charset="0"/>
              </a:rPr>
              <a:t>Roller Coaster Physics</a:t>
            </a:r>
            <a:endParaRPr lang="en-US" sz="3600" dirty="0">
              <a:latin typeface="Eras Bold ITC" panose="020B0907030504020204" pitchFamily="34" charset="0"/>
            </a:endParaRPr>
          </a:p>
        </p:txBody>
      </p:sp>
    </p:spTree>
    <p:extLst>
      <p:ext uri="{BB962C8B-B14F-4D97-AF65-F5344CB8AC3E}">
        <p14:creationId xmlns:p14="http://schemas.microsoft.com/office/powerpoint/2010/main" val="235018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9015"/>
          <a:stretch/>
        </p:blipFill>
        <p:spPr bwMode="auto">
          <a:xfrm>
            <a:off x="500106" y="1371600"/>
            <a:ext cx="8110494"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0106" y="2133600"/>
            <a:ext cx="1252494" cy="369332"/>
          </a:xfrm>
          <a:prstGeom prst="rect">
            <a:avLst/>
          </a:prstGeom>
          <a:noFill/>
        </p:spPr>
        <p:txBody>
          <a:bodyPr wrap="square" rtlCol="0">
            <a:spAutoFit/>
          </a:bodyPr>
          <a:lstStyle/>
          <a:p>
            <a:endParaRPr lang="en-US" dirty="0"/>
          </a:p>
        </p:txBody>
      </p:sp>
      <p:sp>
        <p:nvSpPr>
          <p:cNvPr id="5" name="TextBox 4"/>
          <p:cNvSpPr txBox="1"/>
          <p:nvPr/>
        </p:nvSpPr>
        <p:spPr>
          <a:xfrm>
            <a:off x="2004762" y="4876800"/>
            <a:ext cx="4298677" cy="1938992"/>
          </a:xfrm>
          <a:prstGeom prst="rect">
            <a:avLst/>
          </a:prstGeom>
          <a:solidFill>
            <a:schemeClr val="bg1"/>
          </a:solidFill>
          <a:ln>
            <a:solidFill>
              <a:schemeClr val="tx1"/>
            </a:solidFill>
          </a:ln>
        </p:spPr>
        <p:txBody>
          <a:bodyPr wrap="none" rtlCol="0">
            <a:spAutoFit/>
          </a:bodyPr>
          <a:lstStyle/>
          <a:p>
            <a:r>
              <a:rPr lang="en-US" sz="2400" dirty="0"/>
              <a:t>m</a:t>
            </a:r>
            <a:r>
              <a:rPr lang="en-US" sz="2400" dirty="0" smtClean="0"/>
              <a:t> = 414.1 kg</a:t>
            </a:r>
          </a:p>
          <a:p>
            <a:r>
              <a:rPr lang="en-US" sz="2400" dirty="0" smtClean="0"/>
              <a:t>h = 120m</a:t>
            </a:r>
          </a:p>
          <a:p>
            <a:r>
              <a:rPr lang="en-US" sz="2400" dirty="0" smtClean="0"/>
              <a:t>PE = </a:t>
            </a:r>
            <a:r>
              <a:rPr lang="en-US" sz="2400" dirty="0" err="1" smtClean="0"/>
              <a:t>mgh</a:t>
            </a:r>
            <a:r>
              <a:rPr lang="en-US" sz="2400" dirty="0" smtClean="0"/>
              <a:t> = 486981.6 J</a:t>
            </a:r>
            <a:endParaRPr lang="en-US" sz="2000" dirty="0" smtClean="0"/>
          </a:p>
          <a:p>
            <a:r>
              <a:rPr lang="en-US" sz="2400" dirty="0" smtClean="0"/>
              <a:t>KE = 0 J (no velocity at top of hill)</a:t>
            </a:r>
          </a:p>
          <a:p>
            <a:r>
              <a:rPr lang="en-US" sz="2400" dirty="0" smtClean="0"/>
              <a:t>TE = 486981.6 J </a:t>
            </a:r>
          </a:p>
        </p:txBody>
      </p:sp>
      <p:sp>
        <p:nvSpPr>
          <p:cNvPr id="6" name="TextBox 5"/>
          <p:cNvSpPr txBox="1"/>
          <p:nvPr/>
        </p:nvSpPr>
        <p:spPr>
          <a:xfrm>
            <a:off x="3406187" y="152400"/>
            <a:ext cx="5280613" cy="646331"/>
          </a:xfrm>
          <a:prstGeom prst="rect">
            <a:avLst/>
          </a:prstGeom>
          <a:noFill/>
        </p:spPr>
        <p:txBody>
          <a:bodyPr wrap="none" rtlCol="0">
            <a:spAutoFit/>
          </a:bodyPr>
          <a:lstStyle/>
          <a:p>
            <a:r>
              <a:rPr lang="en-US" sz="3600" dirty="0" smtClean="0">
                <a:latin typeface="Eras Bold ITC" panose="020B0907030504020204" pitchFamily="34" charset="0"/>
              </a:rPr>
              <a:t>Roller Coaster Physics</a:t>
            </a:r>
            <a:endParaRPr lang="en-US" sz="3600" dirty="0">
              <a:latin typeface="Eras Bold ITC" panose="020B0907030504020204" pitchFamily="34" charset="0"/>
            </a:endParaRPr>
          </a:p>
        </p:txBody>
      </p:sp>
    </p:spTree>
    <p:extLst>
      <p:ext uri="{BB962C8B-B14F-4D97-AF65-F5344CB8AC3E}">
        <p14:creationId xmlns:p14="http://schemas.microsoft.com/office/powerpoint/2010/main" val="223898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1000"/>
                                        <p:tgtEl>
                                          <p:spTgt spid="5">
                                            <p:txEl>
                                              <p:pRg st="4" end="4"/>
                                            </p:txEl>
                                          </p:spTgt>
                                        </p:tgtEl>
                                      </p:cBhvr>
                                    </p:animEffect>
                                    <p:anim calcmode="lin" valueType="num">
                                      <p:cBhvr>
                                        <p:cTn id="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To find energy at other points, use the fact that </a:t>
            </a:r>
            <a:r>
              <a:rPr lang="en-US" u="sng" dirty="0" smtClean="0"/>
              <a:t>energy is conserved</a:t>
            </a:r>
            <a:endParaRPr lang="en-US" dirty="0" smtClean="0"/>
          </a:p>
          <a:p>
            <a:endParaRPr lang="en-US" u="sng" dirty="0"/>
          </a:p>
          <a:p>
            <a:r>
              <a:rPr lang="en-US" dirty="0" smtClean="0"/>
              <a:t>This means that total energy is always the </a:t>
            </a:r>
            <a:r>
              <a:rPr lang="en-US" u="sng" dirty="0" smtClean="0"/>
              <a:t>same</a:t>
            </a:r>
            <a:endParaRPr lang="en-US" u="sng" dirty="0"/>
          </a:p>
        </p:txBody>
      </p:sp>
    </p:spTree>
    <p:extLst>
      <p:ext uri="{BB962C8B-B14F-4D97-AF65-F5344CB8AC3E}">
        <p14:creationId xmlns:p14="http://schemas.microsoft.com/office/powerpoint/2010/main" val="808015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9015"/>
          <a:stretch/>
        </p:blipFill>
        <p:spPr bwMode="auto">
          <a:xfrm>
            <a:off x="500106" y="1219200"/>
            <a:ext cx="8110494"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0106" y="1973997"/>
            <a:ext cx="1252494" cy="369332"/>
          </a:xfrm>
          <a:prstGeom prst="rect">
            <a:avLst/>
          </a:prstGeom>
          <a:noFill/>
        </p:spPr>
        <p:txBody>
          <a:bodyPr wrap="square" rtlCol="0">
            <a:spAutoFit/>
          </a:bodyPr>
          <a:lstStyle/>
          <a:p>
            <a:endParaRPr lang="en-US" dirty="0"/>
          </a:p>
        </p:txBody>
      </p:sp>
      <p:sp>
        <p:nvSpPr>
          <p:cNvPr id="6" name="TextBox 5"/>
          <p:cNvSpPr txBox="1"/>
          <p:nvPr/>
        </p:nvSpPr>
        <p:spPr>
          <a:xfrm>
            <a:off x="2143727" y="5053531"/>
            <a:ext cx="3886201" cy="1569660"/>
          </a:xfrm>
          <a:prstGeom prst="rect">
            <a:avLst/>
          </a:prstGeom>
          <a:noFill/>
          <a:ln>
            <a:solidFill>
              <a:schemeClr val="tx1"/>
            </a:solidFill>
          </a:ln>
        </p:spPr>
        <p:txBody>
          <a:bodyPr wrap="square" rtlCol="0">
            <a:spAutoFit/>
          </a:bodyPr>
          <a:lstStyle/>
          <a:p>
            <a:r>
              <a:rPr lang="en-US" sz="2400" dirty="0"/>
              <a:t>TE = </a:t>
            </a:r>
            <a:r>
              <a:rPr lang="en-US" sz="2400" dirty="0" smtClean="0"/>
              <a:t>_____@B_________@C</a:t>
            </a:r>
            <a:endParaRPr lang="en-US" sz="2400" dirty="0"/>
          </a:p>
          <a:p>
            <a:r>
              <a:rPr lang="en-US" sz="2400" dirty="0" smtClean="0"/>
              <a:t>PE = ____@B ____@C</a:t>
            </a:r>
          </a:p>
          <a:p>
            <a:r>
              <a:rPr lang="en-US" sz="2400" dirty="0" smtClean="0"/>
              <a:t>KE = ____@B ____@C</a:t>
            </a:r>
          </a:p>
          <a:p>
            <a:r>
              <a:rPr lang="en-US" sz="2400" dirty="0" err="1" smtClean="0"/>
              <a:t>v@C</a:t>
            </a:r>
            <a:r>
              <a:rPr lang="en-US" sz="2400" dirty="0" smtClean="0"/>
              <a:t>= _____________</a:t>
            </a:r>
          </a:p>
        </p:txBody>
      </p:sp>
      <p:sp>
        <p:nvSpPr>
          <p:cNvPr id="8" name="TextBox 7"/>
          <p:cNvSpPr txBox="1"/>
          <p:nvPr/>
        </p:nvSpPr>
        <p:spPr>
          <a:xfrm>
            <a:off x="3406187" y="152400"/>
            <a:ext cx="5280613" cy="646331"/>
          </a:xfrm>
          <a:prstGeom prst="rect">
            <a:avLst/>
          </a:prstGeom>
          <a:noFill/>
        </p:spPr>
        <p:txBody>
          <a:bodyPr wrap="none" rtlCol="0">
            <a:spAutoFit/>
          </a:bodyPr>
          <a:lstStyle/>
          <a:p>
            <a:r>
              <a:rPr lang="en-US" sz="3600" dirty="0" smtClean="0">
                <a:latin typeface="Eras Bold ITC" panose="020B0907030504020204" pitchFamily="34" charset="0"/>
              </a:rPr>
              <a:t>Roller Coaster Physics</a:t>
            </a:r>
            <a:endParaRPr lang="en-US" sz="3600" dirty="0">
              <a:latin typeface="Eras Bold ITC" panose="020B0907030504020204" pitchFamily="34" charset="0"/>
            </a:endParaRPr>
          </a:p>
        </p:txBody>
      </p:sp>
    </p:spTree>
    <p:extLst>
      <p:ext uri="{BB962C8B-B14F-4D97-AF65-F5344CB8AC3E}">
        <p14:creationId xmlns:p14="http://schemas.microsoft.com/office/powerpoint/2010/main" val="181855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9015"/>
          <a:stretch/>
        </p:blipFill>
        <p:spPr bwMode="auto">
          <a:xfrm>
            <a:off x="500106" y="1219200"/>
            <a:ext cx="8110494"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0106" y="1973997"/>
            <a:ext cx="1252494" cy="369332"/>
          </a:xfrm>
          <a:prstGeom prst="rect">
            <a:avLst/>
          </a:prstGeom>
          <a:noFill/>
        </p:spPr>
        <p:txBody>
          <a:bodyPr wrap="square" rtlCol="0">
            <a:spAutoFit/>
          </a:bodyPr>
          <a:lstStyle/>
          <a:p>
            <a:endParaRPr lang="en-US" dirty="0"/>
          </a:p>
        </p:txBody>
      </p:sp>
      <p:sp>
        <p:nvSpPr>
          <p:cNvPr id="6" name="TextBox 5"/>
          <p:cNvSpPr txBox="1"/>
          <p:nvPr/>
        </p:nvSpPr>
        <p:spPr>
          <a:xfrm>
            <a:off x="1524000" y="5257800"/>
            <a:ext cx="4114800" cy="830997"/>
          </a:xfrm>
          <a:prstGeom prst="rect">
            <a:avLst/>
          </a:prstGeom>
          <a:noFill/>
          <a:ln>
            <a:solidFill>
              <a:schemeClr val="tx1"/>
            </a:solidFill>
          </a:ln>
        </p:spPr>
        <p:txBody>
          <a:bodyPr wrap="square" rtlCol="0">
            <a:spAutoFit/>
          </a:bodyPr>
          <a:lstStyle/>
          <a:p>
            <a:r>
              <a:rPr lang="en-US" sz="2400" dirty="0" smtClean="0"/>
              <a:t>PE = </a:t>
            </a:r>
            <a:r>
              <a:rPr lang="en-US" sz="2400" i="1" u="sng" dirty="0" smtClean="0"/>
              <a:t>243,432J</a:t>
            </a:r>
            <a:r>
              <a:rPr lang="en-US" sz="2400" dirty="0" smtClean="0"/>
              <a:t>@B   </a:t>
            </a:r>
            <a:r>
              <a:rPr lang="en-US" sz="2400" i="1" u="sng" dirty="0" smtClean="0"/>
              <a:t>0J</a:t>
            </a:r>
            <a:r>
              <a:rPr lang="en-US" sz="2400" u="sng" dirty="0" smtClean="0"/>
              <a:t> </a:t>
            </a:r>
            <a:r>
              <a:rPr lang="en-US" sz="2400" dirty="0" smtClean="0"/>
              <a:t>@C</a:t>
            </a:r>
          </a:p>
          <a:p>
            <a:r>
              <a:rPr lang="en-US" sz="2400" dirty="0" smtClean="0"/>
              <a:t>KE = </a:t>
            </a:r>
            <a:r>
              <a:rPr lang="en-US" sz="2400" i="1" u="sng" dirty="0" smtClean="0"/>
              <a:t>243,509J</a:t>
            </a:r>
            <a:r>
              <a:rPr lang="en-US" sz="2400" dirty="0" smtClean="0"/>
              <a:t>@B   </a:t>
            </a:r>
            <a:r>
              <a:rPr lang="en-US" sz="2400" i="1" u="sng" dirty="0" smtClean="0"/>
              <a:t>487,000J</a:t>
            </a:r>
            <a:r>
              <a:rPr lang="en-US" sz="2400" dirty="0" smtClean="0"/>
              <a:t>@C</a:t>
            </a:r>
          </a:p>
        </p:txBody>
      </p:sp>
      <p:sp>
        <p:nvSpPr>
          <p:cNvPr id="8" name="TextBox 7"/>
          <p:cNvSpPr txBox="1"/>
          <p:nvPr/>
        </p:nvSpPr>
        <p:spPr>
          <a:xfrm>
            <a:off x="3406187" y="152400"/>
            <a:ext cx="5280613" cy="646331"/>
          </a:xfrm>
          <a:prstGeom prst="rect">
            <a:avLst/>
          </a:prstGeom>
          <a:noFill/>
        </p:spPr>
        <p:txBody>
          <a:bodyPr wrap="none" rtlCol="0">
            <a:spAutoFit/>
          </a:bodyPr>
          <a:lstStyle/>
          <a:p>
            <a:r>
              <a:rPr lang="en-US" sz="3600" dirty="0" smtClean="0">
                <a:latin typeface="Eras Bold ITC" panose="020B0907030504020204" pitchFamily="34" charset="0"/>
              </a:rPr>
              <a:t>Roller Coaster Physics</a:t>
            </a:r>
            <a:endParaRPr lang="en-US" sz="3600" dirty="0">
              <a:latin typeface="Eras Bold ITC" panose="020B0907030504020204" pitchFamily="34" charset="0"/>
            </a:endParaRPr>
          </a:p>
        </p:txBody>
      </p:sp>
    </p:spTree>
    <p:extLst>
      <p:ext uri="{BB962C8B-B14F-4D97-AF65-F5344CB8AC3E}">
        <p14:creationId xmlns:p14="http://schemas.microsoft.com/office/powerpoint/2010/main" val="36794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9015"/>
          <a:stretch/>
        </p:blipFill>
        <p:spPr bwMode="auto">
          <a:xfrm>
            <a:off x="500106" y="1264860"/>
            <a:ext cx="8110494"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0106" y="1638657"/>
            <a:ext cx="1252494" cy="369332"/>
          </a:xfrm>
          <a:prstGeom prst="rect">
            <a:avLst/>
          </a:prstGeom>
          <a:noFill/>
        </p:spPr>
        <p:txBody>
          <a:bodyPr wrap="square" rtlCol="0">
            <a:spAutoFit/>
          </a:bodyPr>
          <a:lstStyle/>
          <a:p>
            <a:endParaRPr lang="en-US" dirty="0"/>
          </a:p>
        </p:txBody>
      </p:sp>
      <p:sp>
        <p:nvSpPr>
          <p:cNvPr id="7" name="TextBox 6"/>
          <p:cNvSpPr txBox="1"/>
          <p:nvPr/>
        </p:nvSpPr>
        <p:spPr>
          <a:xfrm>
            <a:off x="3031353" y="914400"/>
            <a:ext cx="3048000" cy="1569660"/>
          </a:xfrm>
          <a:prstGeom prst="rect">
            <a:avLst/>
          </a:prstGeom>
          <a:solidFill>
            <a:schemeClr val="bg1"/>
          </a:solidFill>
          <a:ln>
            <a:solidFill>
              <a:schemeClr val="tx1"/>
            </a:solidFill>
          </a:ln>
        </p:spPr>
        <p:txBody>
          <a:bodyPr wrap="square" rtlCol="0">
            <a:spAutoFit/>
          </a:bodyPr>
          <a:lstStyle/>
          <a:p>
            <a:r>
              <a:rPr lang="en-US" sz="2400" dirty="0" smtClean="0"/>
              <a:t>PE = _____</a:t>
            </a:r>
          </a:p>
          <a:p>
            <a:r>
              <a:rPr lang="en-US" sz="2400" dirty="0" smtClean="0"/>
              <a:t>KE =  .5mv</a:t>
            </a:r>
            <a:r>
              <a:rPr lang="en-US" sz="2400" baseline="30000" dirty="0" smtClean="0"/>
              <a:t>2 </a:t>
            </a:r>
            <a:r>
              <a:rPr lang="en-US" sz="2400" dirty="0" smtClean="0"/>
              <a:t>= _____</a:t>
            </a:r>
          </a:p>
          <a:p>
            <a:r>
              <a:rPr lang="en-US" sz="2400" dirty="0" smtClean="0"/>
              <a:t>h = _____</a:t>
            </a:r>
          </a:p>
          <a:p>
            <a:r>
              <a:rPr lang="en-US" sz="2400" dirty="0" smtClean="0"/>
              <a:t>v = 30.3 m/s</a:t>
            </a:r>
            <a:endParaRPr lang="en-US" sz="2400" dirty="0"/>
          </a:p>
        </p:txBody>
      </p:sp>
      <p:sp>
        <p:nvSpPr>
          <p:cNvPr id="9" name="TextBox 8"/>
          <p:cNvSpPr txBox="1"/>
          <p:nvPr/>
        </p:nvSpPr>
        <p:spPr>
          <a:xfrm>
            <a:off x="3406187" y="152400"/>
            <a:ext cx="5280613" cy="646331"/>
          </a:xfrm>
          <a:prstGeom prst="rect">
            <a:avLst/>
          </a:prstGeom>
          <a:noFill/>
        </p:spPr>
        <p:txBody>
          <a:bodyPr wrap="none" rtlCol="0">
            <a:spAutoFit/>
          </a:bodyPr>
          <a:lstStyle/>
          <a:p>
            <a:r>
              <a:rPr lang="en-US" sz="3600" dirty="0" smtClean="0">
                <a:latin typeface="Eras Bold ITC" panose="020B0907030504020204" pitchFamily="34" charset="0"/>
              </a:rPr>
              <a:t>Roller Coaster Physics</a:t>
            </a:r>
            <a:endParaRPr lang="en-US" sz="3600" dirty="0">
              <a:latin typeface="Eras Bold ITC" panose="020B0907030504020204" pitchFamily="34" charset="0"/>
            </a:endParaRPr>
          </a:p>
        </p:txBody>
      </p:sp>
      <p:sp>
        <p:nvSpPr>
          <p:cNvPr id="8" name="Rectangle 7"/>
          <p:cNvSpPr/>
          <p:nvPr/>
        </p:nvSpPr>
        <p:spPr>
          <a:xfrm>
            <a:off x="3083169" y="1359877"/>
            <a:ext cx="1447801" cy="3264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95828" y="831083"/>
            <a:ext cx="756938" cy="584775"/>
          </a:xfrm>
          <a:prstGeom prst="rect">
            <a:avLst/>
          </a:prstGeom>
          <a:noFill/>
        </p:spPr>
        <p:txBody>
          <a:bodyPr wrap="none" rtlCol="0">
            <a:spAutoFit/>
          </a:bodyPr>
          <a:lstStyle/>
          <a:p>
            <a:r>
              <a:rPr lang="en-US" sz="3200" b="1" dirty="0" smtClean="0"/>
              <a:t>???</a:t>
            </a:r>
            <a:endParaRPr lang="en-US" sz="3200" b="1" dirty="0"/>
          </a:p>
        </p:txBody>
      </p:sp>
      <p:sp>
        <p:nvSpPr>
          <p:cNvPr id="16" name="TextBox 15"/>
          <p:cNvSpPr txBox="1"/>
          <p:nvPr/>
        </p:nvSpPr>
        <p:spPr>
          <a:xfrm>
            <a:off x="4784376" y="1181725"/>
            <a:ext cx="756938" cy="584775"/>
          </a:xfrm>
          <a:prstGeom prst="rect">
            <a:avLst/>
          </a:prstGeom>
          <a:noFill/>
        </p:spPr>
        <p:txBody>
          <a:bodyPr wrap="none" rtlCol="0">
            <a:spAutoFit/>
          </a:bodyPr>
          <a:lstStyle/>
          <a:p>
            <a:r>
              <a:rPr lang="en-US" sz="3200" b="1" dirty="0" smtClean="0"/>
              <a:t>???</a:t>
            </a:r>
            <a:endParaRPr lang="en-US" sz="3200" b="1" dirty="0"/>
          </a:p>
        </p:txBody>
      </p:sp>
      <p:sp>
        <p:nvSpPr>
          <p:cNvPr id="17" name="TextBox 16"/>
          <p:cNvSpPr txBox="1"/>
          <p:nvPr/>
        </p:nvSpPr>
        <p:spPr>
          <a:xfrm>
            <a:off x="3586379" y="1567642"/>
            <a:ext cx="756938" cy="584775"/>
          </a:xfrm>
          <a:prstGeom prst="rect">
            <a:avLst/>
          </a:prstGeom>
          <a:noFill/>
        </p:spPr>
        <p:txBody>
          <a:bodyPr wrap="none" rtlCol="0">
            <a:spAutoFit/>
          </a:bodyPr>
          <a:lstStyle/>
          <a:p>
            <a:r>
              <a:rPr lang="en-US" sz="3200" b="1" dirty="0" smtClean="0"/>
              <a:t>???</a:t>
            </a:r>
            <a:endParaRPr lang="en-US" sz="3200" b="1" dirty="0"/>
          </a:p>
        </p:txBody>
      </p:sp>
    </p:spTree>
    <p:extLst>
      <p:ext uri="{BB962C8B-B14F-4D97-AF65-F5344CB8AC3E}">
        <p14:creationId xmlns:p14="http://schemas.microsoft.com/office/powerpoint/2010/main" val="89133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16175</TotalTime>
  <Words>858</Words>
  <Application>Microsoft Office PowerPoint</Application>
  <PresentationFormat>On-screen Show (4:3)</PresentationFormat>
  <Paragraphs>184</Paragraphs>
  <Slides>31</Slides>
  <Notes>11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Eras Bold ITC</vt:lpstr>
      <vt:lpstr>Eras Demi ITC</vt:lpstr>
      <vt:lpstr>Eras Medium ITC</vt:lpstr>
      <vt:lpstr>Tempus Sans ITC</vt:lpstr>
      <vt:lpstr>Wingdings</vt:lpstr>
      <vt:lpstr>Office Theme</vt:lpstr>
      <vt:lpstr>Roller Coaster Video Link</vt:lpstr>
      <vt:lpstr>PowerPoint Presentation</vt:lpstr>
      <vt:lpstr>We will calculate 2 types of 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Potential energy</vt:lpstr>
      <vt:lpstr>Kinetic energy (KE)</vt:lpstr>
      <vt:lpstr>Friction</vt:lpstr>
      <vt:lpstr>PowerPoint Presentation</vt:lpstr>
      <vt:lpstr>How Is Energy Transferred?</vt:lpstr>
      <vt:lpstr>Types of Energy</vt:lpstr>
      <vt:lpstr>Types of Energy</vt:lpstr>
      <vt:lpstr>Types of Energy</vt:lpstr>
      <vt:lpstr>Types of Energy</vt:lpstr>
      <vt:lpstr>Types of Energy</vt:lpstr>
      <vt:lpstr>Types of Energy</vt:lpstr>
      <vt:lpstr>Types of Energy</vt:lpstr>
      <vt:lpstr>Nuclear Energy</vt:lpstr>
      <vt:lpstr>Nuclear Energy</vt:lpstr>
      <vt:lpstr>No Perfect Energy Transfer</vt:lpstr>
      <vt:lpstr>Mechanical Energy – the energy of an object or system due to its motion or position.</vt:lpstr>
      <vt:lpstr>Total Mechanical Energy (TME)</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Jacquelyn</dc:creator>
  <cp:lastModifiedBy>Susan Ryan</cp:lastModifiedBy>
  <cp:revision>92</cp:revision>
  <cp:lastPrinted>2016-03-21T15:45:19Z</cp:lastPrinted>
  <dcterms:created xsi:type="dcterms:W3CDTF">2014-10-07T00:32:29Z</dcterms:created>
  <dcterms:modified xsi:type="dcterms:W3CDTF">2017-10-23T13:04:59Z</dcterms:modified>
</cp:coreProperties>
</file>