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8.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45"/>
  </p:notesMasterIdLst>
  <p:sldIdLst>
    <p:sldId id="282" r:id="rId3"/>
    <p:sldId id="287" r:id="rId4"/>
    <p:sldId id="283" r:id="rId5"/>
    <p:sldId id="285" r:id="rId6"/>
    <p:sldId id="286" r:id="rId7"/>
    <p:sldId id="280" r:id="rId8"/>
    <p:sldId id="288" r:id="rId9"/>
    <p:sldId id="289" r:id="rId10"/>
    <p:sldId id="299" r:id="rId11"/>
    <p:sldId id="290" r:id="rId12"/>
    <p:sldId id="292" r:id="rId13"/>
    <p:sldId id="293" r:id="rId14"/>
    <p:sldId id="291" r:id="rId15"/>
    <p:sldId id="294" r:id="rId16"/>
    <p:sldId id="256" r:id="rId17"/>
    <p:sldId id="257" r:id="rId18"/>
    <p:sldId id="259" r:id="rId19"/>
    <p:sldId id="258" r:id="rId20"/>
    <p:sldId id="300" r:id="rId21"/>
    <p:sldId id="260" r:id="rId22"/>
    <p:sldId id="279" r:id="rId23"/>
    <p:sldId id="276" r:id="rId24"/>
    <p:sldId id="261" r:id="rId25"/>
    <p:sldId id="262" r:id="rId26"/>
    <p:sldId id="296" r:id="rId27"/>
    <p:sldId id="297" r:id="rId28"/>
    <p:sldId id="298" r:id="rId29"/>
    <p:sldId id="273" r:id="rId30"/>
    <p:sldId id="274" r:id="rId31"/>
    <p:sldId id="265" r:id="rId32"/>
    <p:sldId id="266" r:id="rId33"/>
    <p:sldId id="275" r:id="rId34"/>
    <p:sldId id="267" r:id="rId35"/>
    <p:sldId id="301" r:id="rId36"/>
    <p:sldId id="268" r:id="rId37"/>
    <p:sldId id="269" r:id="rId38"/>
    <p:sldId id="270" r:id="rId39"/>
    <p:sldId id="272" r:id="rId40"/>
    <p:sldId id="302" r:id="rId41"/>
    <p:sldId id="271" r:id="rId42"/>
    <p:sldId id="277" r:id="rId43"/>
    <p:sldId id="278" r:id="rId4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026" autoAdjust="0"/>
  </p:normalViewPr>
  <p:slideViewPr>
    <p:cSldViewPr>
      <p:cViewPr varScale="1">
        <p:scale>
          <a:sx n="102" d="100"/>
          <a:sy n="102" d="100"/>
        </p:scale>
        <p:origin x="1884"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a:defRPr/>
            </a:pPr>
            <a:fld id="{4A3AB02C-24BD-47AC-8CA3-49DA502158B7}" type="datetimeFigureOut">
              <a:rPr lang="en-US"/>
              <a:pPr>
                <a:defRPr/>
              </a:pPr>
              <a:t>4/19/2018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hangingPunct="1">
              <a:defRPr sz="1200"/>
            </a:lvl1pPr>
          </a:lstStyle>
          <a:p>
            <a:pPr>
              <a:defRPr/>
            </a:pPr>
            <a:fld id="{1422B87E-C665-400F-A048-B19BC831299C}" type="slidenum">
              <a:rPr lang="en-US"/>
              <a:pPr>
                <a:defRPr/>
              </a:pPr>
              <a:t>‹#›</a:t>
            </a:fld>
            <a:endParaRPr lang="en-US"/>
          </a:p>
        </p:txBody>
      </p:sp>
    </p:spTree>
    <p:extLst>
      <p:ext uri="{BB962C8B-B14F-4D97-AF65-F5344CB8AC3E}">
        <p14:creationId xmlns:p14="http://schemas.microsoft.com/office/powerpoint/2010/main" val="3603653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Good info http://factmyth.com/mechanical-waves-versus-electromagnetic-waves/ </a:t>
            </a: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E14B343-B635-48A7-BD9C-CD1252A004D6}" type="slidenum">
              <a:rPr lang="en-US" altLang="en-US" smtClean="0"/>
              <a:pPr/>
              <a:t>3</a:t>
            </a:fld>
            <a:endParaRPr lang="en-US" altLang="en-US" smtClean="0"/>
          </a:p>
        </p:txBody>
      </p:sp>
    </p:spTree>
    <p:extLst>
      <p:ext uri="{BB962C8B-B14F-4D97-AF65-F5344CB8AC3E}">
        <p14:creationId xmlns:p14="http://schemas.microsoft.com/office/powerpoint/2010/main" val="1710007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Examples: hologram on credit card, iridescence of deli meat, rainbow pattern when look at a cd</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AFAA55A-0275-45B7-A88E-4366A5A635A6}" type="slidenum">
              <a:rPr lang="en-US" altLang="en-US" smtClean="0"/>
              <a:pPr/>
              <a:t>37</a:t>
            </a:fld>
            <a:endParaRPr lang="en-US" altLang="en-US" smtClean="0"/>
          </a:p>
        </p:txBody>
      </p:sp>
    </p:spTree>
    <p:extLst>
      <p:ext uri="{BB962C8B-B14F-4D97-AF65-F5344CB8AC3E}">
        <p14:creationId xmlns:p14="http://schemas.microsoft.com/office/powerpoint/2010/main" val="3378280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Rogue waves (ocean waves), double slit experiment (constructive and destructive), loud areas from speakers (sound waves)</a:t>
            </a: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5FA37D6-ED47-4099-9E5E-C74558C0EDAC}" type="slidenum">
              <a:rPr lang="en-US" altLang="en-US" smtClean="0"/>
              <a:pPr/>
              <a:t>38</a:t>
            </a:fld>
            <a:endParaRPr lang="en-US" altLang="en-US" smtClean="0"/>
          </a:p>
        </p:txBody>
      </p:sp>
    </p:spTree>
    <p:extLst>
      <p:ext uri="{BB962C8B-B14F-4D97-AF65-F5344CB8AC3E}">
        <p14:creationId xmlns:p14="http://schemas.microsoft.com/office/powerpoint/2010/main" val="1898603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Mechanical waves aren’t made out of anything. They are the disruption of a medium. Just like a wave in water, the wave is pressure displacing water; it isn’t itself a thing. There is no widget, just an effect. Electromagnetic waves, on the other hand, </a:t>
            </a:r>
            <a:r>
              <a:rPr lang="en-US" altLang="en-US" i="1" smtClean="0"/>
              <a:t>are</a:t>
            </a:r>
            <a:r>
              <a:rPr lang="en-US" altLang="en-US" smtClean="0"/>
              <a:t> made out of something, electromagnetic energy. There are only four forces in the universe. The most important by many measures is electromagnetic energy.</a:t>
            </a:r>
          </a:p>
          <a:p>
            <a:endParaRPr lang="en-US" altLang="en-US"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95200BA-6B7A-4BC6-9D1C-4F13091E0DE0}" type="slidenum">
              <a:rPr lang="en-US" altLang="en-US" smtClean="0"/>
              <a:pPr/>
              <a:t>4</a:t>
            </a:fld>
            <a:endParaRPr lang="en-US" altLang="en-US" smtClean="0"/>
          </a:p>
        </p:txBody>
      </p:sp>
    </p:spTree>
    <p:extLst>
      <p:ext uri="{BB962C8B-B14F-4D97-AF65-F5344CB8AC3E}">
        <p14:creationId xmlns:p14="http://schemas.microsoft.com/office/powerpoint/2010/main" val="978727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Mechanical waves can propagate as longitudinal waves, transverse waves, or surface waves, but electromagnetic waves can only propagate as transverse waves.</a:t>
            </a: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89F75FA-5550-478A-A94D-6894A331A461}" type="slidenum">
              <a:rPr lang="en-US" altLang="en-US" smtClean="0"/>
              <a:pPr/>
              <a:t>13</a:t>
            </a:fld>
            <a:endParaRPr lang="en-US" altLang="en-US" smtClean="0"/>
          </a:p>
        </p:txBody>
      </p:sp>
    </p:spTree>
    <p:extLst>
      <p:ext uri="{BB962C8B-B14F-4D97-AF65-F5344CB8AC3E}">
        <p14:creationId xmlns:p14="http://schemas.microsoft.com/office/powerpoint/2010/main" val="4170150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Perhaps you have seen seaweed washed ashore by breaking waves. As a wave enters shallow water, it topples over on itself because friction with the shore slows down the bottom of the wave. The top of the wave continues forward at its original speed. As a result, the wave carries the medium, along with anything floating in it, toward the shore.</a:t>
            </a: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8E5E8C6-E856-4ECA-9A83-C10A027B3913}" type="slidenum">
              <a:rPr lang="en-US" altLang="en-US" smtClean="0"/>
              <a:pPr/>
              <a:t>14</a:t>
            </a:fld>
            <a:endParaRPr lang="en-US" altLang="en-US" smtClean="0"/>
          </a:p>
        </p:txBody>
      </p:sp>
    </p:spTree>
    <p:extLst>
      <p:ext uri="{BB962C8B-B14F-4D97-AF65-F5344CB8AC3E}">
        <p14:creationId xmlns:p14="http://schemas.microsoft.com/office/powerpoint/2010/main" val="2245717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 =  4s  f = .25 Hz  v = 8m(.25Hz) =  2  m/s</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D68454F-6CB1-439C-B07F-09D0FF302CFD}" type="slidenum">
              <a:rPr lang="en-US" altLang="en-US" smtClean="0"/>
              <a:pPr/>
              <a:t>26</a:t>
            </a:fld>
            <a:endParaRPr lang="en-US" altLang="en-US" smtClean="0"/>
          </a:p>
        </p:txBody>
      </p:sp>
    </p:spTree>
    <p:extLst>
      <p:ext uri="{BB962C8B-B14F-4D97-AF65-F5344CB8AC3E}">
        <p14:creationId xmlns:p14="http://schemas.microsoft.com/office/powerpoint/2010/main" val="4225827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V = 4 m/s  f = 3/15 = .2Hz wavelength = 4m/s/.2Hz = 20 m</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1310B62-5F8F-4B3B-AEB9-6B0A53AEC651}" type="slidenum">
              <a:rPr lang="en-US" altLang="en-US" smtClean="0"/>
              <a:pPr/>
              <a:t>27</a:t>
            </a:fld>
            <a:endParaRPr lang="en-US" altLang="en-US" smtClean="0"/>
          </a:p>
        </p:txBody>
      </p:sp>
    </p:spTree>
    <p:extLst>
      <p:ext uri="{BB962C8B-B14F-4D97-AF65-F5344CB8AC3E}">
        <p14:creationId xmlns:p14="http://schemas.microsoft.com/office/powerpoint/2010/main" val="629094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intensity doesn't so much measure the </a:t>
            </a:r>
            <a:r>
              <a:rPr lang="en-US" altLang="en-US" i="1" u="sng" smtClean="0"/>
              <a:t>amount</a:t>
            </a:r>
            <a:r>
              <a:rPr lang="en-US" altLang="en-US" smtClean="0"/>
              <a:t> of energy transferred as it measures the </a:t>
            </a:r>
            <a:r>
              <a:rPr lang="en-US" altLang="en-US" i="1" u="sng" smtClean="0"/>
              <a:t>rate</a:t>
            </a:r>
            <a:r>
              <a:rPr lang="en-US" altLang="en-US" smtClean="0"/>
              <a:t> at which this energy is transferred</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C415950-1058-4BA6-97AE-84404598ACD1}" type="slidenum">
              <a:rPr lang="en-US" altLang="en-US" smtClean="0"/>
              <a:pPr/>
              <a:t>28</a:t>
            </a:fld>
            <a:endParaRPr lang="en-US" altLang="en-US" smtClean="0"/>
          </a:p>
        </p:txBody>
      </p:sp>
    </p:spTree>
    <p:extLst>
      <p:ext uri="{BB962C8B-B14F-4D97-AF65-F5344CB8AC3E}">
        <p14:creationId xmlns:p14="http://schemas.microsoft.com/office/powerpoint/2010/main" val="2181412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When you tune your radio, you are adjusting the natural frequency of the electronics in the radio to match one of the many incoming signals resonating the radio to one station at a time instead of playing all the stations at once.</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28A463C-E4A9-463C-9870-7F6DDBA41105}" type="slidenum">
              <a:rPr lang="en-US" altLang="en-US" smtClean="0">
                <a:latin typeface="Times New Roman" panose="02020603050405020304" pitchFamily="18" charset="0"/>
              </a:rPr>
              <a:pPr/>
              <a:t>32</a:t>
            </a:fld>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152134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Hot air less dense than cool air so lower index of refraction (light travels faster through it).</a:t>
            </a: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BCC0A1D-F3B6-4FC9-9E6D-37DA30A19BFF}" type="slidenum">
              <a:rPr lang="en-US" altLang="en-US" smtClean="0"/>
              <a:pPr/>
              <a:t>36</a:t>
            </a:fld>
            <a:endParaRPr lang="en-US" altLang="en-US" smtClean="0"/>
          </a:p>
        </p:txBody>
      </p:sp>
    </p:spTree>
    <p:extLst>
      <p:ext uri="{BB962C8B-B14F-4D97-AF65-F5344CB8AC3E}">
        <p14:creationId xmlns:p14="http://schemas.microsoft.com/office/powerpoint/2010/main" val="3284714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509C0F-2C0A-4A90-A6E5-5819768D6269}" type="slidenum">
              <a:rPr lang="en-US" altLang="en-US"/>
              <a:pPr>
                <a:defRPr/>
              </a:pPr>
              <a:t>‹#›</a:t>
            </a:fld>
            <a:endParaRPr lang="en-US" altLang="en-US"/>
          </a:p>
        </p:txBody>
      </p:sp>
    </p:spTree>
    <p:extLst>
      <p:ext uri="{BB962C8B-B14F-4D97-AF65-F5344CB8AC3E}">
        <p14:creationId xmlns:p14="http://schemas.microsoft.com/office/powerpoint/2010/main" val="233824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3866B9-B068-4739-8EA0-FE4A6AB6FF71}" type="slidenum">
              <a:rPr lang="en-US" altLang="en-US"/>
              <a:pPr>
                <a:defRPr/>
              </a:pPr>
              <a:t>‹#›</a:t>
            </a:fld>
            <a:endParaRPr lang="en-US" altLang="en-US"/>
          </a:p>
        </p:txBody>
      </p:sp>
    </p:spTree>
    <p:extLst>
      <p:ext uri="{BB962C8B-B14F-4D97-AF65-F5344CB8AC3E}">
        <p14:creationId xmlns:p14="http://schemas.microsoft.com/office/powerpoint/2010/main" val="426433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68CCBD-DB02-491B-93CE-2E63324AC97B}" type="slidenum">
              <a:rPr lang="en-US" altLang="en-US"/>
              <a:pPr>
                <a:defRPr/>
              </a:pPr>
              <a:t>‹#›</a:t>
            </a:fld>
            <a:endParaRPr lang="en-US" altLang="en-US"/>
          </a:p>
        </p:txBody>
      </p:sp>
    </p:spTree>
    <p:extLst>
      <p:ext uri="{BB962C8B-B14F-4D97-AF65-F5344CB8AC3E}">
        <p14:creationId xmlns:p14="http://schemas.microsoft.com/office/powerpoint/2010/main" val="37227935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4D44F6-C176-47B7-8B14-31E42C6DC0E0}" type="slidenum">
              <a:rPr lang="en-US" altLang="en-US"/>
              <a:pPr>
                <a:defRPr/>
              </a:pPr>
              <a:t>‹#›</a:t>
            </a:fld>
            <a:endParaRPr lang="en-US" altLang="en-US"/>
          </a:p>
        </p:txBody>
      </p:sp>
    </p:spTree>
    <p:extLst>
      <p:ext uri="{BB962C8B-B14F-4D97-AF65-F5344CB8AC3E}">
        <p14:creationId xmlns:p14="http://schemas.microsoft.com/office/powerpoint/2010/main" val="1437278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202B34-E14B-40BD-8362-0A8443C02B9A}" type="slidenum">
              <a:rPr lang="en-US" altLang="en-US"/>
              <a:pPr>
                <a:defRPr/>
              </a:pPr>
              <a:t>‹#›</a:t>
            </a:fld>
            <a:endParaRPr lang="en-US" altLang="en-US"/>
          </a:p>
        </p:txBody>
      </p:sp>
    </p:spTree>
    <p:extLst>
      <p:ext uri="{BB962C8B-B14F-4D97-AF65-F5344CB8AC3E}">
        <p14:creationId xmlns:p14="http://schemas.microsoft.com/office/powerpoint/2010/main" val="1035905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2358400D-266A-463B-AFA6-A6FDE2622F73}" type="slidenum">
              <a:rPr lang="en-US" altLang="en-US"/>
              <a:pPr>
                <a:defRPr/>
              </a:pPr>
              <a:t>‹#›</a:t>
            </a:fld>
            <a:endParaRPr lang="en-US" altLang="en-US"/>
          </a:p>
        </p:txBody>
      </p:sp>
    </p:spTree>
    <p:extLst>
      <p:ext uri="{BB962C8B-B14F-4D97-AF65-F5344CB8AC3E}">
        <p14:creationId xmlns:p14="http://schemas.microsoft.com/office/powerpoint/2010/main" val="13314476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D154D86-2FD2-4FDD-A006-F4374C80C004}" type="slidenum">
              <a:rPr lang="en-US" altLang="en-US"/>
              <a:pPr>
                <a:defRPr/>
              </a:pPr>
              <a:t>‹#›</a:t>
            </a:fld>
            <a:endParaRPr lang="en-US" altLang="en-US"/>
          </a:p>
        </p:txBody>
      </p:sp>
    </p:spTree>
    <p:extLst>
      <p:ext uri="{BB962C8B-B14F-4D97-AF65-F5344CB8AC3E}">
        <p14:creationId xmlns:p14="http://schemas.microsoft.com/office/powerpoint/2010/main" val="37235819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9A101D2-B961-4C15-A72B-59157E26C3E6}" type="slidenum">
              <a:rPr lang="en-US" altLang="en-US"/>
              <a:pPr>
                <a:defRPr/>
              </a:pPr>
              <a:t>‹#›</a:t>
            </a:fld>
            <a:endParaRPr lang="en-US" altLang="en-US"/>
          </a:p>
        </p:txBody>
      </p:sp>
    </p:spTree>
    <p:extLst>
      <p:ext uri="{BB962C8B-B14F-4D97-AF65-F5344CB8AC3E}">
        <p14:creationId xmlns:p14="http://schemas.microsoft.com/office/powerpoint/2010/main" val="3317438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45FA060-FA45-4787-9D9F-221CF9A51BB4}" type="slidenum">
              <a:rPr lang="en-US" altLang="en-US"/>
              <a:pPr>
                <a:defRPr/>
              </a:pPr>
              <a:t>‹#›</a:t>
            </a:fld>
            <a:endParaRPr lang="en-US" altLang="en-US"/>
          </a:p>
        </p:txBody>
      </p:sp>
    </p:spTree>
    <p:extLst>
      <p:ext uri="{BB962C8B-B14F-4D97-AF65-F5344CB8AC3E}">
        <p14:creationId xmlns:p14="http://schemas.microsoft.com/office/powerpoint/2010/main" val="3447994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70748DE-C180-4255-B7CB-AB483596AE1A}" type="slidenum">
              <a:rPr lang="en-US" altLang="en-US"/>
              <a:pPr>
                <a:defRPr/>
              </a:pPr>
              <a:t>‹#›</a:t>
            </a:fld>
            <a:endParaRPr lang="en-US" altLang="en-US"/>
          </a:p>
        </p:txBody>
      </p:sp>
    </p:spTree>
    <p:extLst>
      <p:ext uri="{BB962C8B-B14F-4D97-AF65-F5344CB8AC3E}">
        <p14:creationId xmlns:p14="http://schemas.microsoft.com/office/powerpoint/2010/main" val="10402210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CB69DCE8-049D-4E56-8D4D-2AFBCB62FEC7}" type="slidenum">
              <a:rPr lang="en-US" altLang="en-US"/>
              <a:pPr>
                <a:defRPr/>
              </a:pPr>
              <a:t>‹#›</a:t>
            </a:fld>
            <a:endParaRPr lang="en-US" altLang="en-US"/>
          </a:p>
        </p:txBody>
      </p:sp>
    </p:spTree>
    <p:extLst>
      <p:ext uri="{BB962C8B-B14F-4D97-AF65-F5344CB8AC3E}">
        <p14:creationId xmlns:p14="http://schemas.microsoft.com/office/powerpoint/2010/main" val="1477986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BBF92B-97EC-402B-A25F-49CF679E5D18}" type="slidenum">
              <a:rPr lang="en-US" altLang="en-US"/>
              <a:pPr>
                <a:defRPr/>
              </a:pPr>
              <a:t>‹#›</a:t>
            </a:fld>
            <a:endParaRPr lang="en-US" altLang="en-US"/>
          </a:p>
        </p:txBody>
      </p:sp>
    </p:spTree>
    <p:extLst>
      <p:ext uri="{BB962C8B-B14F-4D97-AF65-F5344CB8AC3E}">
        <p14:creationId xmlns:p14="http://schemas.microsoft.com/office/powerpoint/2010/main" val="32709123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C5E053EF-3902-4B72-AA16-A2910A6876EA}" type="slidenum">
              <a:rPr lang="en-US" altLang="en-US"/>
              <a:pPr>
                <a:defRPr/>
              </a:pPr>
              <a:t>‹#›</a:t>
            </a:fld>
            <a:endParaRPr lang="en-US" altLang="en-US"/>
          </a:p>
        </p:txBody>
      </p:sp>
    </p:spTree>
    <p:extLst>
      <p:ext uri="{BB962C8B-B14F-4D97-AF65-F5344CB8AC3E}">
        <p14:creationId xmlns:p14="http://schemas.microsoft.com/office/powerpoint/2010/main" val="10306799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B5B2FFF5-CD62-46C6-A953-9BFF6218682D}" type="slidenum">
              <a:rPr lang="en-US" altLang="en-US"/>
              <a:pPr>
                <a:defRPr/>
              </a:pPr>
              <a:t>‹#›</a:t>
            </a:fld>
            <a:endParaRPr lang="en-US" altLang="en-US"/>
          </a:p>
        </p:txBody>
      </p:sp>
    </p:spTree>
    <p:extLst>
      <p:ext uri="{BB962C8B-B14F-4D97-AF65-F5344CB8AC3E}">
        <p14:creationId xmlns:p14="http://schemas.microsoft.com/office/powerpoint/2010/main" val="37563834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8C78C00-3DD1-4966-AB8B-538B64AB23AB}" type="slidenum">
              <a:rPr lang="en-US" altLang="en-US"/>
              <a:pPr>
                <a:defRPr/>
              </a:pPr>
              <a:t>‹#›</a:t>
            </a:fld>
            <a:endParaRPr lang="en-US" altLang="en-US"/>
          </a:p>
        </p:txBody>
      </p:sp>
    </p:spTree>
    <p:extLst>
      <p:ext uri="{BB962C8B-B14F-4D97-AF65-F5344CB8AC3E}">
        <p14:creationId xmlns:p14="http://schemas.microsoft.com/office/powerpoint/2010/main" val="24415211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8CBC4FD-F746-4CF1-AA2B-3BBDFD2B2AB1}" type="slidenum">
              <a:rPr lang="en-US" altLang="en-US"/>
              <a:pPr>
                <a:defRPr/>
              </a:pPr>
              <a:t>‹#›</a:t>
            </a:fld>
            <a:endParaRPr lang="en-US" altLang="en-US"/>
          </a:p>
        </p:txBody>
      </p:sp>
    </p:spTree>
    <p:extLst>
      <p:ext uri="{BB962C8B-B14F-4D97-AF65-F5344CB8AC3E}">
        <p14:creationId xmlns:p14="http://schemas.microsoft.com/office/powerpoint/2010/main" val="14749895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03B5C58-6114-44A2-9284-35A0286AA1C9}" type="slidenum">
              <a:rPr lang="en-US" altLang="en-US"/>
              <a:pPr>
                <a:defRPr/>
              </a:pPr>
              <a:t>‹#›</a:t>
            </a:fld>
            <a:endParaRPr lang="en-US" altLang="en-US"/>
          </a:p>
        </p:txBody>
      </p:sp>
    </p:spTree>
    <p:extLst>
      <p:ext uri="{BB962C8B-B14F-4D97-AF65-F5344CB8AC3E}">
        <p14:creationId xmlns:p14="http://schemas.microsoft.com/office/powerpoint/2010/main" val="13617721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9196F3B-5B63-4D28-9214-0E3E96332626}" type="slidenum">
              <a:rPr lang="en-US" altLang="en-US"/>
              <a:pPr>
                <a:defRPr/>
              </a:pPr>
              <a:t>‹#›</a:t>
            </a:fld>
            <a:endParaRPr lang="en-US" altLang="en-US"/>
          </a:p>
        </p:txBody>
      </p:sp>
    </p:spTree>
    <p:extLst>
      <p:ext uri="{BB962C8B-B14F-4D97-AF65-F5344CB8AC3E}">
        <p14:creationId xmlns:p14="http://schemas.microsoft.com/office/powerpoint/2010/main" val="1642552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AF6DD6-9709-4AAF-B1CB-D7D7390CB469}" type="slidenum">
              <a:rPr lang="en-US" altLang="en-US"/>
              <a:pPr>
                <a:defRPr/>
              </a:pPr>
              <a:t>‹#›</a:t>
            </a:fld>
            <a:endParaRPr lang="en-US" altLang="en-US"/>
          </a:p>
        </p:txBody>
      </p:sp>
    </p:spTree>
    <p:extLst>
      <p:ext uri="{BB962C8B-B14F-4D97-AF65-F5344CB8AC3E}">
        <p14:creationId xmlns:p14="http://schemas.microsoft.com/office/powerpoint/2010/main" val="312830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C803411-43FE-4B27-8FD3-B92A829B53E6}" type="slidenum">
              <a:rPr lang="en-US" altLang="en-US"/>
              <a:pPr>
                <a:defRPr/>
              </a:pPr>
              <a:t>‹#›</a:t>
            </a:fld>
            <a:endParaRPr lang="en-US" altLang="en-US"/>
          </a:p>
        </p:txBody>
      </p:sp>
    </p:spTree>
    <p:extLst>
      <p:ext uri="{BB962C8B-B14F-4D97-AF65-F5344CB8AC3E}">
        <p14:creationId xmlns:p14="http://schemas.microsoft.com/office/powerpoint/2010/main" val="2908807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3A705A1-7183-4419-BF02-98D503C658E3}" type="slidenum">
              <a:rPr lang="en-US" altLang="en-US"/>
              <a:pPr>
                <a:defRPr/>
              </a:pPr>
              <a:t>‹#›</a:t>
            </a:fld>
            <a:endParaRPr lang="en-US" altLang="en-US"/>
          </a:p>
        </p:txBody>
      </p:sp>
    </p:spTree>
    <p:extLst>
      <p:ext uri="{BB962C8B-B14F-4D97-AF65-F5344CB8AC3E}">
        <p14:creationId xmlns:p14="http://schemas.microsoft.com/office/powerpoint/2010/main" val="3484098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1539CCF-F2A8-4EAB-B8F7-4C3C32E7E136}" type="slidenum">
              <a:rPr lang="en-US" altLang="en-US"/>
              <a:pPr>
                <a:defRPr/>
              </a:pPr>
              <a:t>‹#›</a:t>
            </a:fld>
            <a:endParaRPr lang="en-US" altLang="en-US"/>
          </a:p>
        </p:txBody>
      </p:sp>
    </p:spTree>
    <p:extLst>
      <p:ext uri="{BB962C8B-B14F-4D97-AF65-F5344CB8AC3E}">
        <p14:creationId xmlns:p14="http://schemas.microsoft.com/office/powerpoint/2010/main" val="623270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D8D0C91-B0B5-4A14-B2FA-9BD03F64E00F}" type="slidenum">
              <a:rPr lang="en-US" altLang="en-US"/>
              <a:pPr>
                <a:defRPr/>
              </a:pPr>
              <a:t>‹#›</a:t>
            </a:fld>
            <a:endParaRPr lang="en-US" altLang="en-US"/>
          </a:p>
        </p:txBody>
      </p:sp>
    </p:spTree>
    <p:extLst>
      <p:ext uri="{BB962C8B-B14F-4D97-AF65-F5344CB8AC3E}">
        <p14:creationId xmlns:p14="http://schemas.microsoft.com/office/powerpoint/2010/main" val="3487003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FD7C32E-D7AB-483D-97B1-BC5FFEB9880D}" type="slidenum">
              <a:rPr lang="en-US" altLang="en-US"/>
              <a:pPr>
                <a:defRPr/>
              </a:pPr>
              <a:t>‹#›</a:t>
            </a:fld>
            <a:endParaRPr lang="en-US" altLang="en-US"/>
          </a:p>
        </p:txBody>
      </p:sp>
    </p:spTree>
    <p:extLst>
      <p:ext uri="{BB962C8B-B14F-4D97-AF65-F5344CB8AC3E}">
        <p14:creationId xmlns:p14="http://schemas.microsoft.com/office/powerpoint/2010/main" val="2339119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7EA5EF-63FA-4C6D-83C8-D30C6C7D7076}" type="slidenum">
              <a:rPr lang="en-US" altLang="en-US"/>
              <a:pPr>
                <a:defRPr/>
              </a:pPr>
              <a:t>‹#›</a:t>
            </a:fld>
            <a:endParaRPr lang="en-US" altLang="en-US"/>
          </a:p>
        </p:txBody>
      </p:sp>
    </p:spTree>
    <p:extLst>
      <p:ext uri="{BB962C8B-B14F-4D97-AF65-F5344CB8AC3E}">
        <p14:creationId xmlns:p14="http://schemas.microsoft.com/office/powerpoint/2010/main" val="1694665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1D1F0"/>
            </a:gs>
            <a:gs pos="74001">
              <a:srgbClr val="E0F1F2"/>
            </a:gs>
            <a:gs pos="83000">
              <a:srgbClr val="E0F1F2"/>
            </a:gs>
            <a:gs pos="100000">
              <a:srgbClr val="EBF6F7"/>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12168A0-96C8-49D2-BD4B-C4E814A7519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1D1F0"/>
            </a:gs>
            <a:gs pos="74001">
              <a:srgbClr val="E0F1F2"/>
            </a:gs>
            <a:gs pos="83000">
              <a:srgbClr val="E0F1F2"/>
            </a:gs>
            <a:gs pos="100000">
              <a:srgbClr val="EBF6F7"/>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C88B4BA8-EC04-4372-8979-7D76410DADD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wmf"/><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ibeconsphysics.files.wordpress.com/2012/10/gif-blue-shm-100ms.gif" TargetMode="Externa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8.gif"/><Relationship Id="rId4" Type="http://schemas.openxmlformats.org/officeDocument/2006/relationships/image" Target="../media/image7.wmf"/></Relationships>
</file>

<file path=ppt/slides/_rels/slide1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hyperlink" Target="http://www.phy.ntnu.edu.tw/ntnujava/index.php?topic=148"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phy.ntnu.edu.tw/ntnujava/index.php?topic=148" TargetMode="External"/><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phy.ntnu.edu.tw/ntnujava/index.php?topic=148" TargetMode="External"/><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10.png"/><Relationship Id="rId4" Type="http://schemas.openxmlformats.org/officeDocument/2006/relationships/oleObject" Target="../embeddings/oleObject2.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4.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1.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2.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wYoxOJDrZzw"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www.youtube.com/watch?v=6ai2QFxStxo" TargetMode="External"/><Relationship Id="rId4" Type="http://schemas.openxmlformats.org/officeDocument/2006/relationships/hyperlink" Target="http://www.youtube.com/watch?v=3mclp9QmCGs" TargetMode="Externa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3.xml"/></Relationships>
</file>

<file path=ppt/slides/_rels/slide34.xml.rels><?xml version="1.0" encoding="UTF-8" standalone="yes"?>
<Relationships xmlns="http://schemas.openxmlformats.org/package/2006/relationships"><Relationship Id="rId3" Type="http://schemas.openxmlformats.org/officeDocument/2006/relationships/hyperlink" Target="http://www.lon-capa.org/~mmp/kap13/cd372.htm" TargetMode="External"/><Relationship Id="rId2" Type="http://schemas.openxmlformats.org/officeDocument/2006/relationships/slideLayout" Target="../slideLayouts/slideLayout16.xml"/><Relationship Id="rId1" Type="http://schemas.openxmlformats.org/officeDocument/2006/relationships/tags" Target="../tags/tag4.xml"/><Relationship Id="rId5" Type="http://schemas.openxmlformats.org/officeDocument/2006/relationships/hyperlink" Target="http://www.lon-capa.org/~mmp/applist/doppler/d.htm" TargetMode="External"/><Relationship Id="rId4" Type="http://schemas.openxmlformats.org/officeDocument/2006/relationships/hyperlink" Target="http://www.falstad.com/ripple/"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6.xml"/><Relationship Id="rId1" Type="http://schemas.openxmlformats.org/officeDocument/2006/relationships/tags" Target="../tags/tag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6.xml"/><Relationship Id="rId1" Type="http://schemas.openxmlformats.org/officeDocument/2006/relationships/tags" Target="../tags/tag6.xml"/><Relationship Id="rId5" Type="http://schemas.openxmlformats.org/officeDocument/2006/relationships/image" Target="../media/image17.jpeg"/><Relationship Id="rId4" Type="http://schemas.openxmlformats.org/officeDocument/2006/relationships/image" Target="../media/image16.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6.xml"/><Relationship Id="rId1" Type="http://schemas.openxmlformats.org/officeDocument/2006/relationships/tags" Target="../tags/tag7.xml"/><Relationship Id="rId6" Type="http://schemas.openxmlformats.org/officeDocument/2006/relationships/hyperlink" Target="https://www.youtube.com/watch?v=Iuv6hY6zsd0" TargetMode="External"/><Relationship Id="rId5" Type="http://schemas.openxmlformats.org/officeDocument/2006/relationships/hyperlink" Target="https://www.youtube.com/watch?v=fwXQjRBLwsQ" TargetMode="External"/><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6.xml"/><Relationship Id="rId1" Type="http://schemas.openxmlformats.org/officeDocument/2006/relationships/tags" Target="../tags/tag8.xml"/><Relationship Id="rId4" Type="http://schemas.openxmlformats.org/officeDocument/2006/relationships/hyperlink" Target="http://zonalandeducation.com/mstm/physics/waves/interference/constructiveInterference/InterferenceExplanation2.html"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zonalandeducation.com/mstm/physics/waves/interference/waveInterference2/WaveInterference2.html" TargetMode="External"/><Relationship Id="rId2" Type="http://schemas.openxmlformats.org/officeDocument/2006/relationships/slideLayout" Target="../slideLayouts/slideLayout16.xml"/><Relationship Id="rId1" Type="http://schemas.openxmlformats.org/officeDocument/2006/relationships/tags" Target="../tags/tag9.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hyperlink" Target="http://highered.mheducation.com/olcweb/cgi/pluginpop.cgi?it=swf::800::600::/sites/dl/free/0072482621/78778/Doppler_Nav.swf::Doppler+Shift+Interactive" TargetMode="External"/><Relationship Id="rId2" Type="http://schemas.openxmlformats.org/officeDocument/2006/relationships/slideLayout" Target="../slideLayouts/slideLayout16.xml"/><Relationship Id="rId1" Type="http://schemas.openxmlformats.org/officeDocument/2006/relationships/tags" Target="../tags/tag10.xml"/><Relationship Id="rId6" Type="http://schemas.openxmlformats.org/officeDocument/2006/relationships/image" Target="../media/image19.png"/><Relationship Id="rId5" Type="http://schemas.openxmlformats.org/officeDocument/2006/relationships/hyperlink" Target="https://www.youtube.com/watch?v=yq-QP_95U-0" TargetMode="External"/><Relationship Id="rId4" Type="http://schemas.openxmlformats.org/officeDocument/2006/relationships/hyperlink" Target="https://www.youtube.com/watch?v=gWGLAAYdbbc"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MPj0201746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61988"/>
            <a:ext cx="8382000" cy="553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Oval 5"/>
          <p:cNvSpPr>
            <a:spLocks noChangeArrowheads="1"/>
          </p:cNvSpPr>
          <p:nvPr/>
        </p:nvSpPr>
        <p:spPr bwMode="auto">
          <a:xfrm>
            <a:off x="1371600" y="3886200"/>
            <a:ext cx="6553200" cy="1295400"/>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050" name="Rectangle 2"/>
          <p:cNvSpPr>
            <a:spLocks noGrp="1" noChangeArrowheads="1"/>
          </p:cNvSpPr>
          <p:nvPr>
            <p:ph type="ctrTitle"/>
          </p:nvPr>
        </p:nvSpPr>
        <p:spPr/>
        <p:txBody>
          <a:bodyPr/>
          <a:lstStyle/>
          <a:p>
            <a:pPr eaLnBrk="1" hangingPunct="1">
              <a:defRPr/>
            </a:pPr>
            <a:r>
              <a:rPr lang="en-US" sz="23000" dirty="0" smtClean="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Freestyle Script" pitchFamily="66" charset="0"/>
              </a:rPr>
              <a:t>Waves</a:t>
            </a:r>
          </a:p>
        </p:txBody>
      </p:sp>
      <p:sp>
        <p:nvSpPr>
          <p:cNvPr id="4101" name="Rectangle 3"/>
          <p:cNvSpPr>
            <a:spLocks noGrp="1" noChangeArrowheads="1"/>
          </p:cNvSpPr>
          <p:nvPr>
            <p:ph type="subTitle" idx="1"/>
          </p:nvPr>
        </p:nvSpPr>
        <p:spPr>
          <a:xfrm>
            <a:off x="1371600" y="4191000"/>
            <a:ext cx="6400800" cy="1752600"/>
          </a:xfrm>
        </p:spPr>
        <p:txBody>
          <a:bodyPr/>
          <a:lstStyle/>
          <a:p>
            <a:pPr eaLnBrk="1" hangingPunct="1"/>
            <a:r>
              <a:rPr lang="en-US" altLang="en-US" smtClean="0">
                <a:solidFill>
                  <a:schemeClr val="bg1"/>
                </a:solidFill>
              </a:rPr>
              <a:t>An Introduction</a:t>
            </a:r>
            <a:endParaRPr lang="en-US" alt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mtClean="0">
                <a:solidFill>
                  <a:srgbClr val="A50021"/>
                </a:solidFill>
                <a:latin typeface="Elephant" panose="02020904090505020303" pitchFamily="18" charset="0"/>
              </a:rPr>
              <a:t>Transverse Wave</a:t>
            </a:r>
            <a:endParaRPr lang="en-US" altLang="en-US" sz="4000" smtClean="0">
              <a:solidFill>
                <a:srgbClr val="A50021"/>
              </a:solidFill>
              <a:latin typeface="Elephant" panose="02020904090505020303" pitchFamily="18" charset="0"/>
            </a:endParaRPr>
          </a:p>
        </p:txBody>
      </p:sp>
      <p:pic>
        <p:nvPicPr>
          <p:cNvPr id="1536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478838" cy="4748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4" name="Picture 4" descr="j00787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9663" y="3505200"/>
            <a:ext cx="1684337"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Left Arrow 1"/>
          <p:cNvSpPr/>
          <p:nvPr/>
        </p:nvSpPr>
        <p:spPr>
          <a:xfrm>
            <a:off x="7010400" y="3668713"/>
            <a:ext cx="381000" cy="304800"/>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Bent Arrow 2"/>
          <p:cNvSpPr/>
          <p:nvPr/>
        </p:nvSpPr>
        <p:spPr>
          <a:xfrm>
            <a:off x="4191000" y="3668713"/>
            <a:ext cx="533400" cy="533400"/>
          </a:xfrm>
          <a:prstGeom prst="ben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5367" name="TextBox 3"/>
          <p:cNvSpPr txBox="1">
            <a:spLocks noChangeArrowheads="1"/>
          </p:cNvSpPr>
          <p:nvPr/>
        </p:nvSpPr>
        <p:spPr bwMode="auto">
          <a:xfrm>
            <a:off x="3886200" y="4202113"/>
            <a:ext cx="696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t>node</a:t>
            </a:r>
          </a:p>
        </p:txBody>
      </p:sp>
      <p:sp>
        <p:nvSpPr>
          <p:cNvPr id="15368" name="TextBox 7"/>
          <p:cNvSpPr txBox="1">
            <a:spLocks noChangeArrowheads="1"/>
          </p:cNvSpPr>
          <p:nvPr/>
        </p:nvSpPr>
        <p:spPr bwMode="auto">
          <a:xfrm>
            <a:off x="3698875" y="2362200"/>
            <a:ext cx="1073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t>antinode</a:t>
            </a:r>
          </a:p>
        </p:txBody>
      </p:sp>
      <p:sp>
        <p:nvSpPr>
          <p:cNvPr id="15369" name="TextBox 8"/>
          <p:cNvSpPr txBox="1">
            <a:spLocks noChangeArrowheads="1"/>
          </p:cNvSpPr>
          <p:nvPr/>
        </p:nvSpPr>
        <p:spPr bwMode="auto">
          <a:xfrm>
            <a:off x="0" y="4572000"/>
            <a:ext cx="1073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t>antinode</a:t>
            </a:r>
          </a:p>
        </p:txBody>
      </p:sp>
      <p:sp>
        <p:nvSpPr>
          <p:cNvPr id="5" name="Right Arrow 4"/>
          <p:cNvSpPr/>
          <p:nvPr/>
        </p:nvSpPr>
        <p:spPr>
          <a:xfrm>
            <a:off x="1066800" y="4648200"/>
            <a:ext cx="304800" cy="228600"/>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Down Arrow 5"/>
          <p:cNvSpPr/>
          <p:nvPr/>
        </p:nvSpPr>
        <p:spPr>
          <a:xfrm>
            <a:off x="4114800" y="2667000"/>
            <a:ext cx="228600" cy="265113"/>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2438400" y="2209800"/>
            <a:ext cx="1260475" cy="519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373" name="TextBox 12"/>
          <p:cNvSpPr txBox="1">
            <a:spLocks noChangeArrowheads="1"/>
          </p:cNvSpPr>
          <p:nvPr/>
        </p:nvSpPr>
        <p:spPr bwMode="auto">
          <a:xfrm>
            <a:off x="2428875" y="2449513"/>
            <a:ext cx="1228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t>amplitude</a:t>
            </a:r>
          </a:p>
        </p:txBody>
      </p:sp>
      <p:sp>
        <p:nvSpPr>
          <p:cNvPr id="10" name="Rectangle 9"/>
          <p:cNvSpPr/>
          <p:nvPr/>
        </p:nvSpPr>
        <p:spPr>
          <a:xfrm>
            <a:off x="4772025" y="1905000"/>
            <a:ext cx="1857375"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Bent Arrow 10"/>
          <p:cNvSpPr/>
          <p:nvPr/>
        </p:nvSpPr>
        <p:spPr>
          <a:xfrm rot="16200000" flipH="1">
            <a:off x="5999957" y="2353469"/>
            <a:ext cx="609600" cy="547687"/>
          </a:xfrm>
          <a:prstGeom prst="ben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5376" name="TextBox 15"/>
          <p:cNvSpPr txBox="1">
            <a:spLocks noChangeArrowheads="1"/>
          </p:cNvSpPr>
          <p:nvPr/>
        </p:nvSpPr>
        <p:spPr bwMode="auto">
          <a:xfrm>
            <a:off x="6557963" y="2212975"/>
            <a:ext cx="1073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t>crest</a:t>
            </a:r>
          </a:p>
        </p:txBody>
      </p:sp>
      <p:sp>
        <p:nvSpPr>
          <p:cNvPr id="15377" name="TextBox 16"/>
          <p:cNvSpPr txBox="1">
            <a:spLocks noChangeArrowheads="1"/>
          </p:cNvSpPr>
          <p:nvPr/>
        </p:nvSpPr>
        <p:spPr bwMode="auto">
          <a:xfrm>
            <a:off x="5700713" y="5067300"/>
            <a:ext cx="1157287"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t>trough</a:t>
            </a:r>
          </a:p>
        </p:txBody>
      </p:sp>
      <p:sp>
        <p:nvSpPr>
          <p:cNvPr id="15378" name="TextBox 17"/>
          <p:cNvSpPr txBox="1">
            <a:spLocks noChangeArrowheads="1"/>
          </p:cNvSpPr>
          <p:nvPr/>
        </p:nvSpPr>
        <p:spPr bwMode="auto">
          <a:xfrm>
            <a:off x="1554163" y="5434013"/>
            <a:ext cx="1417637"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t>wavelength</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mtClean="0">
                <a:solidFill>
                  <a:srgbClr val="A50021"/>
                </a:solidFill>
                <a:latin typeface="Elephant" panose="02020904090505020303" pitchFamily="18" charset="0"/>
              </a:rPr>
              <a:t>Flip Book: Tab 2 </a:t>
            </a:r>
            <a:br>
              <a:rPr lang="en-US" altLang="en-US" smtClean="0">
                <a:solidFill>
                  <a:srgbClr val="A50021"/>
                </a:solidFill>
                <a:latin typeface="Elephant" panose="02020904090505020303" pitchFamily="18" charset="0"/>
              </a:rPr>
            </a:br>
            <a:r>
              <a:rPr lang="en-US" altLang="en-US" sz="4000" smtClean="0">
                <a:solidFill>
                  <a:srgbClr val="A50021"/>
                </a:solidFill>
                <a:latin typeface="Elephant" panose="02020904090505020303" pitchFamily="18" charset="0"/>
              </a:rPr>
              <a:t>Picture</a:t>
            </a:r>
          </a:p>
        </p:txBody>
      </p:sp>
      <p:sp>
        <p:nvSpPr>
          <p:cNvPr id="16387" name="Text Placeholder 7"/>
          <p:cNvSpPr>
            <a:spLocks noGrp="1"/>
          </p:cNvSpPr>
          <p:nvPr>
            <p:ph type="body" idx="1"/>
          </p:nvPr>
        </p:nvSpPr>
        <p:spPr>
          <a:xfrm>
            <a:off x="457200" y="1962150"/>
            <a:ext cx="4040188" cy="639763"/>
          </a:xfrm>
        </p:spPr>
        <p:txBody>
          <a:bodyPr/>
          <a:lstStyle/>
          <a:p>
            <a:pPr algn="ctr"/>
            <a:r>
              <a:rPr lang="en-US" altLang="en-US" sz="3200" smtClean="0"/>
              <a:t>Transverse           Waves</a:t>
            </a:r>
          </a:p>
        </p:txBody>
      </p:sp>
      <p:sp>
        <p:nvSpPr>
          <p:cNvPr id="9" name="Content Placeholder 8"/>
          <p:cNvSpPr>
            <a:spLocks noGrp="1"/>
          </p:cNvSpPr>
          <p:nvPr>
            <p:ph sz="half" idx="2"/>
          </p:nvPr>
        </p:nvSpPr>
        <p:spPr>
          <a:xfrm>
            <a:off x="457200" y="2601913"/>
            <a:ext cx="4040188" cy="3951287"/>
          </a:xfrm>
        </p:spPr>
        <p:txBody>
          <a:bodyPr/>
          <a:lstStyle/>
          <a:p>
            <a:pPr>
              <a:defRPr/>
            </a:pPr>
            <a:r>
              <a:rPr lang="en-US" sz="3200" dirty="0" smtClean="0">
                <a:solidFill>
                  <a:schemeClr val="bg1">
                    <a:lumMod val="65000"/>
                  </a:schemeClr>
                </a:solidFill>
              </a:rPr>
              <a:t>Draw transverse wave and label</a:t>
            </a:r>
          </a:p>
          <a:p>
            <a:pPr lvl="1">
              <a:defRPr/>
            </a:pPr>
            <a:r>
              <a:rPr lang="en-US" sz="2800" dirty="0" smtClean="0">
                <a:solidFill>
                  <a:schemeClr val="bg1">
                    <a:lumMod val="65000"/>
                  </a:schemeClr>
                </a:solidFill>
              </a:rPr>
              <a:t>Crest</a:t>
            </a:r>
          </a:p>
          <a:p>
            <a:pPr lvl="1">
              <a:defRPr/>
            </a:pPr>
            <a:r>
              <a:rPr lang="en-US" sz="2800" dirty="0" smtClean="0">
                <a:solidFill>
                  <a:schemeClr val="bg1">
                    <a:lumMod val="65000"/>
                  </a:schemeClr>
                </a:solidFill>
              </a:rPr>
              <a:t>Trough</a:t>
            </a:r>
          </a:p>
          <a:p>
            <a:pPr lvl="1">
              <a:defRPr/>
            </a:pPr>
            <a:r>
              <a:rPr lang="en-US" sz="2800" dirty="0" smtClean="0">
                <a:solidFill>
                  <a:schemeClr val="bg1">
                    <a:lumMod val="65000"/>
                  </a:schemeClr>
                </a:solidFill>
              </a:rPr>
              <a:t>Rest position</a:t>
            </a:r>
          </a:p>
          <a:p>
            <a:pPr lvl="1">
              <a:defRPr/>
            </a:pPr>
            <a:r>
              <a:rPr lang="en-US" sz="2800" dirty="0" smtClean="0">
                <a:solidFill>
                  <a:schemeClr val="bg1">
                    <a:lumMod val="65000"/>
                  </a:schemeClr>
                </a:solidFill>
              </a:rPr>
              <a:t>Amplitude</a:t>
            </a:r>
          </a:p>
          <a:p>
            <a:pPr lvl="1">
              <a:defRPr/>
            </a:pPr>
            <a:r>
              <a:rPr lang="en-US" sz="2800" dirty="0" smtClean="0">
                <a:solidFill>
                  <a:schemeClr val="bg1">
                    <a:lumMod val="65000"/>
                  </a:schemeClr>
                </a:solidFill>
              </a:rPr>
              <a:t>Wavelength </a:t>
            </a:r>
          </a:p>
          <a:p>
            <a:pPr lvl="1">
              <a:defRPr/>
            </a:pPr>
            <a:r>
              <a:rPr lang="en-US" sz="2800" dirty="0" smtClean="0">
                <a:solidFill>
                  <a:schemeClr val="bg1">
                    <a:lumMod val="65000"/>
                  </a:schemeClr>
                </a:solidFill>
              </a:rPr>
              <a:t>Node &amp; Antinode</a:t>
            </a:r>
          </a:p>
        </p:txBody>
      </p:sp>
      <p:sp>
        <p:nvSpPr>
          <p:cNvPr id="16389" name="Text Placeholder 9"/>
          <p:cNvSpPr>
            <a:spLocks noGrp="1"/>
          </p:cNvSpPr>
          <p:nvPr>
            <p:ph type="body" sz="quarter" idx="3"/>
          </p:nvPr>
        </p:nvSpPr>
        <p:spPr>
          <a:xfrm>
            <a:off x="4645025" y="1962150"/>
            <a:ext cx="4041775" cy="639763"/>
          </a:xfrm>
        </p:spPr>
        <p:txBody>
          <a:bodyPr/>
          <a:lstStyle/>
          <a:p>
            <a:pPr algn="ctr"/>
            <a:r>
              <a:rPr lang="en-US" altLang="en-US" sz="3200" smtClean="0"/>
              <a:t>Longitudinal       Waves</a:t>
            </a:r>
          </a:p>
        </p:txBody>
      </p:sp>
      <p:pic>
        <p:nvPicPr>
          <p:cNvPr id="16390" name="Picture 4" descr="j00787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9663" y="3200400"/>
            <a:ext cx="1684337"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Content Placeholder 10"/>
          <p:cNvSpPr>
            <a:spLocks noGrp="1"/>
          </p:cNvSpPr>
          <p:nvPr>
            <p:ph sz="quarter" idx="4"/>
          </p:nvPr>
        </p:nvSpPr>
        <p:spPr>
          <a:xfrm>
            <a:off x="4645025" y="2601913"/>
            <a:ext cx="4041775" cy="3951287"/>
          </a:xfrm>
        </p:spPr>
        <p:txBody>
          <a:bodyPr/>
          <a:lstStyle/>
          <a:p>
            <a:r>
              <a:rPr lang="en-US" altLang="en-US" sz="3200" smtClean="0"/>
              <a:t>Draw longitudinal waves and label</a:t>
            </a:r>
          </a:p>
          <a:p>
            <a:pPr lvl="1"/>
            <a:r>
              <a:rPr lang="en-US" altLang="en-US" sz="2800" smtClean="0"/>
              <a:t>Rarefaction</a:t>
            </a:r>
          </a:p>
          <a:p>
            <a:pPr lvl="1"/>
            <a:r>
              <a:rPr lang="en-US" altLang="en-US" sz="2800" smtClean="0"/>
              <a:t>Compression</a:t>
            </a:r>
          </a:p>
          <a:p>
            <a:pPr lvl="1"/>
            <a:r>
              <a:rPr lang="en-US" altLang="en-US" sz="2800" smtClean="0"/>
              <a:t>Wavelength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smtClean="0">
                <a:solidFill>
                  <a:srgbClr val="A50021"/>
                </a:solidFill>
                <a:latin typeface="Elephant" panose="02020904090505020303" pitchFamily="18" charset="0"/>
              </a:rPr>
              <a:t>Longitudinal Wave</a:t>
            </a:r>
            <a:endParaRPr lang="en-US" altLang="en-US" sz="4000" smtClean="0">
              <a:solidFill>
                <a:srgbClr val="A50021"/>
              </a:solidFill>
              <a:latin typeface="Elephant" panose="02020904090505020303" pitchFamily="18" charset="0"/>
            </a:endParaRPr>
          </a:p>
        </p:txBody>
      </p:sp>
      <p:pic>
        <p:nvPicPr>
          <p:cNvPr id="17411" name="Picture 4" descr="j00787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9663" y="3505200"/>
            <a:ext cx="1684337"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2400" y="1447800"/>
            <a:ext cx="4381500" cy="2362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4038600"/>
            <a:ext cx="4329113" cy="2627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4" name="TextBox 6"/>
          <p:cNvSpPr txBox="1">
            <a:spLocks noChangeArrowheads="1"/>
          </p:cNvSpPr>
          <p:nvPr/>
        </p:nvSpPr>
        <p:spPr bwMode="auto">
          <a:xfrm>
            <a:off x="4533900" y="1417638"/>
            <a:ext cx="41910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http://www.proprofs.com/quiz-school/upload/</a:t>
            </a:r>
            <a:br>
              <a:rPr lang="en-US" altLang="en-US" sz="1200"/>
            </a:br>
            <a:r>
              <a:rPr lang="en-US" altLang="en-US" sz="1200"/>
              <a:t>yuiupload/12404989.jpg</a:t>
            </a:r>
          </a:p>
          <a:p>
            <a:pPr>
              <a:spcBef>
                <a:spcPct val="0"/>
              </a:spcBef>
              <a:buFontTx/>
              <a:buNone/>
            </a:pPr>
            <a:endParaRPr lang="en-US" altLang="en-US" sz="1800"/>
          </a:p>
        </p:txBody>
      </p:sp>
      <p:sp>
        <p:nvSpPr>
          <p:cNvPr id="17415" name="TextBox 7"/>
          <p:cNvSpPr txBox="1">
            <a:spLocks noChangeArrowheads="1"/>
          </p:cNvSpPr>
          <p:nvPr/>
        </p:nvSpPr>
        <p:spPr bwMode="auto">
          <a:xfrm>
            <a:off x="3262313" y="6638925"/>
            <a:ext cx="39004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a:t>http://www.sinequanonthebook.com/AetherHistory.html</a:t>
            </a:r>
          </a:p>
          <a:p>
            <a:pPr>
              <a:spcBef>
                <a:spcPct val="0"/>
              </a:spcBef>
              <a:buFontTx/>
              <a:buNone/>
            </a:pPr>
            <a:endParaRPr lang="en-US" altLang="en-US" sz="1800"/>
          </a:p>
        </p:txBody>
      </p:sp>
      <p:sp>
        <p:nvSpPr>
          <p:cNvPr id="2" name="TextBox 1"/>
          <p:cNvSpPr txBox="1"/>
          <p:nvPr/>
        </p:nvSpPr>
        <p:spPr>
          <a:xfrm>
            <a:off x="2362200" y="3505200"/>
            <a:ext cx="2468563" cy="523875"/>
          </a:xfrm>
          <a:prstGeom prst="rect">
            <a:avLst/>
          </a:prstGeom>
          <a:solidFill>
            <a:schemeClr val="bg1"/>
          </a:solidFill>
        </p:spPr>
        <p:txBody>
          <a:bodyPr>
            <a:spAutoFit/>
          </a:bodyPr>
          <a:lstStyle/>
          <a:p>
            <a:pPr>
              <a:defRPr/>
            </a:pPr>
            <a:r>
              <a:rPr lang="en-US" sz="2800" dirty="0">
                <a:solidFill>
                  <a:schemeClr val="accent2">
                    <a:lumMod val="75000"/>
                  </a:schemeClr>
                </a:solidFill>
              </a:rPr>
              <a:t>Compression</a:t>
            </a:r>
          </a:p>
        </p:txBody>
      </p:sp>
      <p:cxnSp>
        <p:nvCxnSpPr>
          <p:cNvPr id="12" name="Straight Arrow Connector 11"/>
          <p:cNvCxnSpPr/>
          <p:nvPr/>
        </p:nvCxnSpPr>
        <p:spPr>
          <a:xfrm flipV="1">
            <a:off x="2963863" y="2865438"/>
            <a:ext cx="1587" cy="712787"/>
          </a:xfrm>
          <a:prstGeom prst="straightConnector1">
            <a:avLst/>
          </a:prstGeom>
          <a:ln w="762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418" name="TextBox 13"/>
          <p:cNvSpPr txBox="1">
            <a:spLocks noChangeArrowheads="1"/>
          </p:cNvSpPr>
          <p:nvPr/>
        </p:nvSpPr>
        <p:spPr bwMode="auto">
          <a:xfrm>
            <a:off x="1843088" y="4029075"/>
            <a:ext cx="2468562" cy="522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solidFill>
                  <a:srgbClr val="A50021"/>
                </a:solidFill>
              </a:rPr>
              <a:t>Rarefaction</a:t>
            </a:r>
          </a:p>
        </p:txBody>
      </p:sp>
      <p:cxnSp>
        <p:nvCxnSpPr>
          <p:cNvPr id="4" name="Straight Arrow Connector 3"/>
          <p:cNvCxnSpPr/>
          <p:nvPr/>
        </p:nvCxnSpPr>
        <p:spPr>
          <a:xfrm>
            <a:off x="4114800" y="3962400"/>
            <a:ext cx="990600" cy="793750"/>
          </a:xfrm>
          <a:prstGeom prst="straightConnector1">
            <a:avLst/>
          </a:prstGeom>
          <a:ln w="762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1693863" y="2514600"/>
            <a:ext cx="328612" cy="1609725"/>
          </a:xfrm>
          <a:prstGeom prst="straightConnector1">
            <a:avLst/>
          </a:prstGeom>
          <a:ln w="76200">
            <a:solidFill>
              <a:srgbClr val="A5002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810000" y="4449763"/>
            <a:ext cx="133350" cy="481012"/>
          </a:xfrm>
          <a:prstGeom prst="straightConnector1">
            <a:avLst/>
          </a:prstGeom>
          <a:ln w="76200">
            <a:solidFill>
              <a:srgbClr val="A5002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mtClean="0">
                <a:solidFill>
                  <a:srgbClr val="A50021"/>
                </a:solidFill>
                <a:latin typeface="Elephant" panose="02020904090505020303" pitchFamily="18" charset="0"/>
              </a:rPr>
              <a:t>Flip Book: Tab 3</a:t>
            </a:r>
            <a:br>
              <a:rPr lang="en-US" altLang="en-US" smtClean="0">
                <a:solidFill>
                  <a:srgbClr val="A50021"/>
                </a:solidFill>
                <a:latin typeface="Elephant" panose="02020904090505020303" pitchFamily="18" charset="0"/>
              </a:rPr>
            </a:br>
            <a:r>
              <a:rPr lang="en-US" altLang="en-US" sz="4000" smtClean="0">
                <a:solidFill>
                  <a:srgbClr val="A50021"/>
                </a:solidFill>
                <a:latin typeface="Elephant" panose="02020904090505020303" pitchFamily="18" charset="0"/>
              </a:rPr>
              <a:t>Wave Part Definitions</a:t>
            </a:r>
          </a:p>
        </p:txBody>
      </p:sp>
      <p:sp>
        <p:nvSpPr>
          <p:cNvPr id="18435" name="Text Placeholder 7"/>
          <p:cNvSpPr>
            <a:spLocks noGrp="1"/>
          </p:cNvSpPr>
          <p:nvPr>
            <p:ph type="body" idx="1"/>
          </p:nvPr>
        </p:nvSpPr>
        <p:spPr>
          <a:xfrm>
            <a:off x="457200" y="1962150"/>
            <a:ext cx="4040188" cy="639763"/>
          </a:xfrm>
        </p:spPr>
        <p:txBody>
          <a:bodyPr/>
          <a:lstStyle/>
          <a:p>
            <a:pPr algn="ctr"/>
            <a:r>
              <a:rPr lang="en-US" altLang="en-US" sz="3200" smtClean="0"/>
              <a:t>Transverse           Waves</a:t>
            </a:r>
          </a:p>
        </p:txBody>
      </p:sp>
      <p:sp>
        <p:nvSpPr>
          <p:cNvPr id="18436" name="Content Placeholder 8"/>
          <p:cNvSpPr>
            <a:spLocks noGrp="1"/>
          </p:cNvSpPr>
          <p:nvPr>
            <p:ph sz="half" idx="2"/>
          </p:nvPr>
        </p:nvSpPr>
        <p:spPr>
          <a:xfrm>
            <a:off x="457200" y="2601913"/>
            <a:ext cx="4040188" cy="3951287"/>
          </a:xfrm>
        </p:spPr>
        <p:txBody>
          <a:bodyPr/>
          <a:lstStyle/>
          <a:p>
            <a:r>
              <a:rPr lang="en-US" altLang="en-US" sz="2800" smtClean="0"/>
              <a:t>Crest</a:t>
            </a:r>
          </a:p>
          <a:p>
            <a:r>
              <a:rPr lang="en-US" altLang="en-US" sz="2800" smtClean="0"/>
              <a:t>Trough</a:t>
            </a:r>
          </a:p>
          <a:p>
            <a:r>
              <a:rPr lang="en-US" altLang="en-US" sz="2800" smtClean="0"/>
              <a:t>Rest position</a:t>
            </a:r>
          </a:p>
          <a:p>
            <a:r>
              <a:rPr lang="en-US" altLang="en-US" sz="2800" smtClean="0"/>
              <a:t>Amplitude</a:t>
            </a:r>
          </a:p>
          <a:p>
            <a:r>
              <a:rPr lang="en-US" altLang="en-US" sz="2800" smtClean="0"/>
              <a:t>Wavelength </a:t>
            </a:r>
          </a:p>
        </p:txBody>
      </p:sp>
      <p:sp>
        <p:nvSpPr>
          <p:cNvPr id="18437" name="Text Placeholder 9"/>
          <p:cNvSpPr>
            <a:spLocks noGrp="1"/>
          </p:cNvSpPr>
          <p:nvPr>
            <p:ph type="body" sz="quarter" idx="3"/>
          </p:nvPr>
        </p:nvSpPr>
        <p:spPr>
          <a:xfrm>
            <a:off x="4645025" y="1962150"/>
            <a:ext cx="4041775" cy="639763"/>
          </a:xfrm>
        </p:spPr>
        <p:txBody>
          <a:bodyPr/>
          <a:lstStyle/>
          <a:p>
            <a:pPr algn="ctr"/>
            <a:r>
              <a:rPr lang="en-US" altLang="en-US" sz="3200" smtClean="0"/>
              <a:t>Longitudinal       Waves</a:t>
            </a:r>
          </a:p>
        </p:txBody>
      </p:sp>
      <p:pic>
        <p:nvPicPr>
          <p:cNvPr id="18438" name="Picture 4" descr="j00787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9663" y="3200400"/>
            <a:ext cx="1684337"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10"/>
          <p:cNvSpPr txBox="1">
            <a:spLocks/>
          </p:cNvSpPr>
          <p:nvPr/>
        </p:nvSpPr>
        <p:spPr bwMode="auto">
          <a:xfrm>
            <a:off x="4645025" y="2601913"/>
            <a:ext cx="4041775" cy="39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8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a:defRPr/>
            </a:pPr>
            <a:r>
              <a:rPr lang="en-US" sz="2800" kern="0" dirty="0" smtClean="0"/>
              <a:t>Rarefaction</a:t>
            </a:r>
          </a:p>
          <a:p>
            <a:pPr>
              <a:defRPr/>
            </a:pPr>
            <a:r>
              <a:rPr lang="en-US" sz="2800" kern="0" dirty="0" smtClean="0"/>
              <a:t>Compression</a:t>
            </a:r>
          </a:p>
          <a:p>
            <a:pPr>
              <a:defRPr/>
            </a:pPr>
            <a:r>
              <a:rPr lang="en-US" sz="2800" kern="0" dirty="0" smtClean="0"/>
              <a:t>Wavelength </a:t>
            </a:r>
            <a:endParaRPr lang="en-US" sz="2800" kern="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152400"/>
            <a:ext cx="8229600" cy="1143000"/>
          </a:xfrm>
        </p:spPr>
        <p:txBody>
          <a:bodyPr/>
          <a:lstStyle/>
          <a:p>
            <a:pPr eaLnBrk="1" hangingPunct="1"/>
            <a:r>
              <a:rPr lang="en-US" altLang="en-US" smtClean="0">
                <a:solidFill>
                  <a:srgbClr val="A50021"/>
                </a:solidFill>
                <a:latin typeface="Elephant" panose="02020904090505020303" pitchFamily="18" charset="0"/>
              </a:rPr>
              <a:t>Flip Book: On back</a:t>
            </a:r>
            <a:endParaRPr lang="en-US" altLang="en-US" sz="4000" smtClean="0">
              <a:solidFill>
                <a:srgbClr val="A50021"/>
              </a:solidFill>
              <a:latin typeface="Elephant" panose="02020904090505020303" pitchFamily="18" charset="0"/>
            </a:endParaRPr>
          </a:p>
        </p:txBody>
      </p:sp>
      <p:sp>
        <p:nvSpPr>
          <p:cNvPr id="20483" name="Content Placeholder 4"/>
          <p:cNvSpPr>
            <a:spLocks noGrp="1"/>
          </p:cNvSpPr>
          <p:nvPr>
            <p:ph idx="1"/>
          </p:nvPr>
        </p:nvSpPr>
        <p:spPr>
          <a:xfrm>
            <a:off x="457200" y="1143000"/>
            <a:ext cx="8229600" cy="4525963"/>
          </a:xfrm>
        </p:spPr>
        <p:txBody>
          <a:bodyPr/>
          <a:lstStyle/>
          <a:p>
            <a:r>
              <a:rPr lang="en-US" altLang="en-US" smtClean="0"/>
              <a:t>Surface Waves</a:t>
            </a:r>
          </a:p>
          <a:p>
            <a:pPr lvl="1"/>
            <a:r>
              <a:rPr lang="en-US" altLang="en-US" smtClean="0"/>
              <a:t>Form at or near boundary of two media</a:t>
            </a:r>
          </a:p>
          <a:p>
            <a:pPr lvl="1"/>
            <a:r>
              <a:rPr lang="en-US" altLang="en-US" smtClean="0"/>
              <a:t>Combination of transverse and longitudinal wave</a:t>
            </a:r>
          </a:p>
          <a:p>
            <a:pPr lvl="1"/>
            <a:r>
              <a:rPr lang="en-US" altLang="en-US" smtClean="0"/>
              <a:t>Particles move in circles</a:t>
            </a:r>
          </a:p>
          <a:p>
            <a:endParaRPr lang="en-US" altLang="en-US" smtClean="0"/>
          </a:p>
        </p:txBody>
      </p:sp>
      <p:pic>
        <p:nvPicPr>
          <p:cNvPr id="20484" name="Picture 4" descr="j00787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9663" y="3200400"/>
            <a:ext cx="1684337"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2" descr="animation showing circular motion for particles associated with a water surface wav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695700"/>
            <a:ext cx="61722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MPj0201746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61988"/>
            <a:ext cx="8382000" cy="553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Oval 5"/>
          <p:cNvSpPr>
            <a:spLocks noChangeArrowheads="1"/>
          </p:cNvSpPr>
          <p:nvPr/>
        </p:nvSpPr>
        <p:spPr bwMode="auto">
          <a:xfrm>
            <a:off x="1371600" y="3886200"/>
            <a:ext cx="6553200" cy="1295400"/>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050" name="Rectangle 2"/>
          <p:cNvSpPr>
            <a:spLocks noGrp="1" noChangeArrowheads="1"/>
          </p:cNvSpPr>
          <p:nvPr>
            <p:ph type="ctrTitle"/>
          </p:nvPr>
        </p:nvSpPr>
        <p:spPr/>
        <p:txBody>
          <a:bodyPr/>
          <a:lstStyle/>
          <a:p>
            <a:pPr eaLnBrk="1" hangingPunct="1">
              <a:defRPr/>
            </a:pPr>
            <a:r>
              <a:rPr lang="en-US" sz="23000" smtClean="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Freestyle Script" pitchFamily="66" charset="0"/>
              </a:rPr>
              <a:t>Waves</a:t>
            </a:r>
          </a:p>
        </p:txBody>
      </p:sp>
      <p:sp>
        <p:nvSpPr>
          <p:cNvPr id="22533" name="Rectangle 3"/>
          <p:cNvSpPr>
            <a:spLocks noGrp="1" noChangeArrowheads="1"/>
          </p:cNvSpPr>
          <p:nvPr>
            <p:ph type="subTitle" idx="1"/>
          </p:nvPr>
        </p:nvSpPr>
        <p:spPr/>
        <p:txBody>
          <a:bodyPr/>
          <a:lstStyle/>
          <a:p>
            <a:pPr eaLnBrk="1" hangingPunct="1"/>
            <a:r>
              <a:rPr lang="en-US" altLang="en-US" smtClean="0">
                <a:solidFill>
                  <a:schemeClr val="bg1"/>
                </a:solidFill>
              </a:rPr>
              <a:t> &amp; </a:t>
            </a:r>
          </a:p>
          <a:p>
            <a:pPr eaLnBrk="1" hangingPunct="1"/>
            <a:r>
              <a:rPr lang="en-US" altLang="en-US" smtClean="0">
                <a:solidFill>
                  <a:schemeClr val="bg1"/>
                </a:solidFill>
              </a:rPr>
              <a:t>Simple Harmonic Motion</a:t>
            </a:r>
            <a:r>
              <a:rPr lang="en-US" altLang="en-US" smtClean="0"/>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smtClean="0">
                <a:solidFill>
                  <a:srgbClr val="A50021"/>
                </a:solidFill>
                <a:latin typeface="Elephant" panose="02020904090505020303" pitchFamily="18" charset="0"/>
              </a:rPr>
              <a:t>Simple Harmonic Motion</a:t>
            </a:r>
          </a:p>
        </p:txBody>
      </p:sp>
      <p:sp>
        <p:nvSpPr>
          <p:cNvPr id="23555" name="Rectangle 3"/>
          <p:cNvSpPr>
            <a:spLocks noGrp="1" noChangeArrowheads="1"/>
          </p:cNvSpPr>
          <p:nvPr>
            <p:ph type="body" idx="1"/>
          </p:nvPr>
        </p:nvSpPr>
        <p:spPr>
          <a:xfrm>
            <a:off x="457200" y="1600200"/>
            <a:ext cx="8229600" cy="3200400"/>
          </a:xfrm>
        </p:spPr>
        <p:txBody>
          <a:bodyPr/>
          <a:lstStyle/>
          <a:p>
            <a:pPr eaLnBrk="1" hangingPunct="1"/>
            <a:r>
              <a:rPr lang="en-US" altLang="en-US" u="sng" smtClean="0"/>
              <a:t>Any periodically repeating event</a:t>
            </a:r>
            <a:r>
              <a:rPr lang="en-US" altLang="en-US" smtClean="0"/>
              <a:t>.</a:t>
            </a:r>
          </a:p>
          <a:p>
            <a:pPr eaLnBrk="1" hangingPunct="1">
              <a:buFontTx/>
              <a:buNone/>
            </a:pPr>
            <a:r>
              <a:rPr lang="en-US" altLang="en-US" smtClean="0"/>
              <a:t>	(Ex: </a:t>
            </a:r>
            <a:r>
              <a:rPr lang="en-US" altLang="en-US" u="sng" smtClean="0"/>
              <a:t>waves</a:t>
            </a:r>
            <a:r>
              <a:rPr lang="en-US" altLang="en-US" smtClean="0"/>
              <a:t>, pendulums, heartbeats, etc.)</a:t>
            </a:r>
          </a:p>
        </p:txBody>
      </p:sp>
      <p:sp>
        <p:nvSpPr>
          <p:cNvPr id="23556" name="Rectangle 4"/>
          <p:cNvSpPr>
            <a:spLocks noChangeArrowheads="1"/>
          </p:cNvSpPr>
          <p:nvPr/>
        </p:nvSpPr>
        <p:spPr bwMode="auto">
          <a:xfrm>
            <a:off x="833438" y="6211888"/>
            <a:ext cx="78533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hlinkClick r:id="rId3"/>
              </a:rPr>
              <a:t>https://ibeconsphysics.files.wordpress.com/2012/10/gif-blue-shm-100ms.gif</a:t>
            </a:r>
            <a:r>
              <a:rPr lang="en-US" altLang="en-US" sz="1800"/>
              <a:t> </a:t>
            </a:r>
          </a:p>
          <a:p>
            <a:pPr eaLnBrk="1" hangingPunct="1">
              <a:spcBef>
                <a:spcPct val="0"/>
              </a:spcBef>
              <a:buFontTx/>
              <a:buNone/>
            </a:pPr>
            <a:endParaRPr lang="en-US" altLang="en-US" sz="1800"/>
          </a:p>
        </p:txBody>
      </p:sp>
      <p:pic>
        <p:nvPicPr>
          <p:cNvPr id="23557" name="Picture 7" descr="MCj0351894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0200" y="3048000"/>
            <a:ext cx="1200150" cy="17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9" descr="j0236214"/>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048000"/>
            <a:ext cx="20574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9" descr="https://ibeconsphysics.files.wordpress.com/2012/10/gif-blue-shm-100ms.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3048000"/>
            <a:ext cx="2967038"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081"/>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smtClean="0">
                <a:solidFill>
                  <a:srgbClr val="A50021"/>
                </a:solidFill>
                <a:latin typeface="Elephant" panose="02020904090505020303" pitchFamily="18" charset="0"/>
              </a:rPr>
              <a:t>Waves</a:t>
            </a:r>
          </a:p>
        </p:txBody>
      </p:sp>
      <p:sp>
        <p:nvSpPr>
          <p:cNvPr id="24579" name="Rectangle 3"/>
          <p:cNvSpPr>
            <a:spLocks noGrp="1" noChangeArrowheads="1"/>
          </p:cNvSpPr>
          <p:nvPr>
            <p:ph type="body" idx="1"/>
          </p:nvPr>
        </p:nvSpPr>
        <p:spPr>
          <a:xfrm>
            <a:off x="457200" y="1371600"/>
            <a:ext cx="8229600" cy="4525963"/>
          </a:xfrm>
        </p:spPr>
        <p:txBody>
          <a:bodyPr/>
          <a:lstStyle/>
          <a:p>
            <a:pPr eaLnBrk="1" hangingPunct="1"/>
            <a:r>
              <a:rPr lang="en-US" altLang="en-US" smtClean="0"/>
              <a:t>Disturbances in space and time which repeat regularly and </a:t>
            </a:r>
          </a:p>
          <a:p>
            <a:pPr eaLnBrk="1" hangingPunct="1">
              <a:buFontTx/>
              <a:buNone/>
            </a:pPr>
            <a:r>
              <a:rPr lang="en-US" altLang="en-US" sz="6600" smtClean="0"/>
              <a:t>	</a:t>
            </a:r>
            <a:r>
              <a:rPr lang="en-US" altLang="en-US" sz="6600" i="1" smtClean="0"/>
              <a:t>transfer </a:t>
            </a:r>
            <a:r>
              <a:rPr lang="en-US" altLang="en-US" sz="6600" i="1" u="sng" smtClean="0"/>
              <a:t>energy</a:t>
            </a:r>
            <a:r>
              <a:rPr lang="en-US" altLang="en-US" i="1" smtClean="0"/>
              <a:t> </a:t>
            </a:r>
          </a:p>
          <a:p>
            <a:pPr eaLnBrk="1" hangingPunct="1">
              <a:buFontTx/>
              <a:buNone/>
            </a:pPr>
            <a:r>
              <a:rPr lang="en-US" altLang="en-US" smtClean="0"/>
              <a:t>	without actually transporting the </a:t>
            </a:r>
          </a:p>
          <a:p>
            <a:pPr eaLnBrk="1" hangingPunct="1">
              <a:buFontTx/>
              <a:buNone/>
            </a:pPr>
            <a:r>
              <a:rPr lang="en-US" altLang="en-US" smtClean="0"/>
              <a:t>	</a:t>
            </a:r>
            <a:r>
              <a:rPr lang="en-US" altLang="en-US" u="sng" smtClean="0"/>
              <a:t>matter</a:t>
            </a:r>
            <a:r>
              <a:rPr lang="en-US" altLang="en-US" smtClean="0"/>
              <a:t> it propagates through.</a:t>
            </a:r>
          </a:p>
          <a:p>
            <a:pPr eaLnBrk="1" hangingPunct="1">
              <a:buFontTx/>
              <a:buNone/>
            </a:pPr>
            <a:endParaRPr lang="en-US" altLang="en-US" smtClean="0"/>
          </a:p>
        </p:txBody>
      </p:sp>
      <p:pic>
        <p:nvPicPr>
          <p:cNvPr id="24580" name="Picture 4" descr="j00787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3048000"/>
            <a:ext cx="1684338"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33400" y="5218113"/>
            <a:ext cx="6553200" cy="954087"/>
          </a:xfrm>
          <a:prstGeom prst="rect">
            <a:avLst/>
          </a:prstGeom>
          <a:noFill/>
          <a:ln>
            <a:solidFill>
              <a:schemeClr val="tx1"/>
            </a:solidFill>
            <a:prstDash val="dashDot"/>
          </a:ln>
        </p:spPr>
        <p:txBody>
          <a:bodyPr>
            <a:spAutoFit/>
          </a:bodyPr>
          <a:lstStyle/>
          <a:p>
            <a:pPr eaLnBrk="1" hangingPunct="1">
              <a:defRPr/>
            </a:pPr>
            <a:r>
              <a:rPr lang="en-US" altLang="en-US" sz="2800" i="1" dirty="0">
                <a:ln w="0"/>
                <a:effectLst>
                  <a:outerShdw blurRad="38100" dist="19050" dir="2700000" algn="tl" rotWithShape="0">
                    <a:schemeClr val="dk1">
                      <a:alpha val="40000"/>
                    </a:schemeClr>
                  </a:outerShdw>
                </a:effectLst>
              </a:rPr>
              <a:t>Medium = </a:t>
            </a:r>
            <a:r>
              <a:rPr lang="en-US" altLang="en-US" sz="2800" i="1" u="sng" dirty="0">
                <a:ln w="0"/>
                <a:effectLst>
                  <a:outerShdw blurRad="38100" dist="19050" dir="2700000" algn="tl" rotWithShape="0">
                    <a:schemeClr val="dk1">
                      <a:alpha val="40000"/>
                    </a:schemeClr>
                  </a:outerShdw>
                </a:effectLst>
              </a:rPr>
              <a:t>the matter a wave is traveling</a:t>
            </a:r>
            <a:r>
              <a:rPr lang="en-US" altLang="en-US" sz="2800" i="1" dirty="0">
                <a:ln w="0"/>
                <a:effectLst>
                  <a:outerShdw blurRad="38100" dist="19050" dir="2700000" algn="tl" rotWithShape="0">
                    <a:schemeClr val="dk1">
                      <a:alpha val="40000"/>
                    </a:schemeClr>
                  </a:outerShdw>
                </a:effectLst>
              </a:rPr>
              <a:t> 		</a:t>
            </a:r>
            <a:r>
              <a:rPr lang="en-US" altLang="en-US" sz="2800" i="1" u="sng" dirty="0">
                <a:ln w="0"/>
                <a:effectLst>
                  <a:outerShdw blurRad="38100" dist="19050" dir="2700000" algn="tl" rotWithShape="0">
                    <a:schemeClr val="dk1">
                      <a:alpha val="40000"/>
                    </a:schemeClr>
                  </a:outerShdw>
                </a:effectLst>
              </a:rPr>
              <a:t>through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smtClean="0">
                <a:solidFill>
                  <a:srgbClr val="A50021"/>
                </a:solidFill>
                <a:latin typeface="Elephant" panose="02020904090505020303" pitchFamily="18" charset="0"/>
              </a:rPr>
              <a:t>Two Types of Waves</a:t>
            </a:r>
          </a:p>
        </p:txBody>
      </p:sp>
      <p:sp>
        <p:nvSpPr>
          <p:cNvPr id="25603" name="Rectangle 3"/>
          <p:cNvSpPr>
            <a:spLocks noGrp="1" noChangeArrowheads="1"/>
          </p:cNvSpPr>
          <p:nvPr>
            <p:ph type="body" sz="half" idx="1"/>
          </p:nvPr>
        </p:nvSpPr>
        <p:spPr>
          <a:xfrm>
            <a:off x="457200" y="1295400"/>
            <a:ext cx="8153400" cy="4830763"/>
          </a:xfrm>
        </p:spPr>
        <p:txBody>
          <a:bodyPr/>
          <a:lstStyle/>
          <a:p>
            <a:pPr eaLnBrk="1" hangingPunct="1"/>
            <a:r>
              <a:rPr lang="en-US" altLang="en-US" sz="2800" b="1" smtClean="0"/>
              <a:t>Transverse:</a:t>
            </a:r>
          </a:p>
          <a:p>
            <a:pPr lvl="1" eaLnBrk="1" hangingPunct="1"/>
            <a:r>
              <a:rPr lang="en-US" altLang="en-US" sz="2400" smtClean="0"/>
              <a:t>particle motion is  </a:t>
            </a:r>
            <a:r>
              <a:rPr lang="en-US" altLang="en-US" sz="2400" smtClean="0">
                <a:cs typeface="Arial" panose="020B0604020202020204" pitchFamily="34" charset="0"/>
              </a:rPr>
              <a:t>┴ to the motion of energy transfer.</a:t>
            </a:r>
          </a:p>
          <a:p>
            <a:pPr lvl="1" eaLnBrk="1" hangingPunct="1">
              <a:buFontTx/>
              <a:buNone/>
            </a:pPr>
            <a:endParaRPr lang="en-US" altLang="en-US" sz="2400" smtClean="0">
              <a:cs typeface="Arial" panose="020B0604020202020204" pitchFamily="34" charset="0"/>
            </a:endParaRPr>
          </a:p>
        </p:txBody>
      </p:sp>
      <p:graphicFrame>
        <p:nvGraphicFramePr>
          <p:cNvPr id="25604" name="Object 5"/>
          <p:cNvGraphicFramePr>
            <a:graphicFrameLocks noGrp="1" noChangeAspect="1"/>
          </p:cNvGraphicFramePr>
          <p:nvPr>
            <p:ph sz="half" idx="2"/>
          </p:nvPr>
        </p:nvGraphicFramePr>
        <p:xfrm>
          <a:off x="1600200" y="3048000"/>
          <a:ext cx="5715000" cy="4811713"/>
        </p:xfrm>
        <a:graphic>
          <a:graphicData uri="http://schemas.openxmlformats.org/presentationml/2006/ole">
            <mc:AlternateContent xmlns:mc="http://schemas.openxmlformats.org/markup-compatibility/2006">
              <mc:Choice xmlns:v="urn:schemas-microsoft-com:vml" Requires="v">
                <p:oleObj spid="_x0000_s25624" name="Clip" r:id="rId3" imgW="2409524" imgH="2029108" progId="MS_ClipArt_Gallery.5">
                  <p:embed/>
                </p:oleObj>
              </mc:Choice>
              <mc:Fallback>
                <p:oleObj name="Clip" r:id="rId3" imgW="2409524" imgH="2029108" progId="MS_ClipArt_Gallery.5">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3048000"/>
                        <a:ext cx="5715000" cy="481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05" name="Text Box 9"/>
          <p:cNvSpPr txBox="1">
            <a:spLocks noChangeArrowheads="1"/>
          </p:cNvSpPr>
          <p:nvPr/>
        </p:nvSpPr>
        <p:spPr bwMode="auto">
          <a:xfrm>
            <a:off x="2819400" y="2514600"/>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a:solidFill>
                  <a:schemeClr val="accent2"/>
                </a:solidFill>
              </a:rPr>
              <a:t>wavelength (</a:t>
            </a:r>
            <a:r>
              <a:rPr lang="el-GR" altLang="en-US" sz="1800">
                <a:solidFill>
                  <a:schemeClr val="accent2"/>
                </a:solidFill>
                <a:cs typeface="Arial" panose="020B0604020202020204" pitchFamily="34" charset="0"/>
              </a:rPr>
              <a:t>λ</a:t>
            </a:r>
            <a:r>
              <a:rPr lang="en-US" altLang="en-US" sz="1800">
                <a:solidFill>
                  <a:schemeClr val="accent2"/>
                </a:solidFill>
                <a:cs typeface="Arial" panose="020B0604020202020204" pitchFamily="34" charset="0"/>
              </a:rPr>
              <a:t>)</a:t>
            </a:r>
            <a:endParaRPr lang="el-GR" altLang="en-US" sz="1800">
              <a:solidFill>
                <a:schemeClr val="accent2"/>
              </a:solidFill>
              <a:cs typeface="Arial" panose="020B0604020202020204" pitchFamily="34" charset="0"/>
            </a:endParaRPr>
          </a:p>
        </p:txBody>
      </p:sp>
      <p:sp>
        <p:nvSpPr>
          <p:cNvPr id="4106" name="Text Box 10"/>
          <p:cNvSpPr txBox="1">
            <a:spLocks noChangeArrowheads="1"/>
          </p:cNvSpPr>
          <p:nvPr/>
        </p:nvSpPr>
        <p:spPr bwMode="auto">
          <a:xfrm>
            <a:off x="5791200" y="3657600"/>
            <a:ext cx="160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a:solidFill>
                  <a:schemeClr val="accent2"/>
                </a:solidFill>
              </a:rPr>
              <a:t>amplitude </a:t>
            </a:r>
          </a:p>
        </p:txBody>
      </p:sp>
      <p:sp>
        <p:nvSpPr>
          <p:cNvPr id="4107" name="Text Box 11"/>
          <p:cNvSpPr txBox="1">
            <a:spLocks noChangeArrowheads="1"/>
          </p:cNvSpPr>
          <p:nvPr/>
        </p:nvSpPr>
        <p:spPr bwMode="auto">
          <a:xfrm>
            <a:off x="1752600" y="4419600"/>
            <a:ext cx="160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a:solidFill>
                  <a:schemeClr val="accent2"/>
                </a:solidFill>
              </a:rPr>
              <a:t>nodes</a:t>
            </a:r>
          </a:p>
        </p:txBody>
      </p:sp>
      <p:sp>
        <p:nvSpPr>
          <p:cNvPr id="4108" name="Text Box 12"/>
          <p:cNvSpPr txBox="1">
            <a:spLocks noChangeArrowheads="1"/>
          </p:cNvSpPr>
          <p:nvPr/>
        </p:nvSpPr>
        <p:spPr bwMode="auto">
          <a:xfrm>
            <a:off x="4572000" y="5334000"/>
            <a:ext cx="160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a:solidFill>
                  <a:schemeClr val="accent2"/>
                </a:solidFill>
              </a:rPr>
              <a:t>antinodes</a:t>
            </a:r>
          </a:p>
        </p:txBody>
      </p:sp>
      <p:sp>
        <p:nvSpPr>
          <p:cNvPr id="4109" name="Line 13"/>
          <p:cNvSpPr>
            <a:spLocks noChangeShapeType="1"/>
          </p:cNvSpPr>
          <p:nvPr/>
        </p:nvSpPr>
        <p:spPr bwMode="auto">
          <a:xfrm>
            <a:off x="2286000" y="3048000"/>
            <a:ext cx="2895600" cy="0"/>
          </a:xfrm>
          <a:prstGeom prst="line">
            <a:avLst/>
          </a:prstGeom>
          <a:noFill/>
          <a:ln w="57150">
            <a:solidFill>
              <a:schemeClr val="accent2"/>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4110" name="Line 14"/>
          <p:cNvSpPr>
            <a:spLocks noChangeShapeType="1"/>
          </p:cNvSpPr>
          <p:nvPr/>
        </p:nvSpPr>
        <p:spPr bwMode="auto">
          <a:xfrm flipH="1" flipV="1">
            <a:off x="6553200" y="4267200"/>
            <a:ext cx="0" cy="1295400"/>
          </a:xfrm>
          <a:prstGeom prst="line">
            <a:avLst/>
          </a:prstGeom>
          <a:noFill/>
          <a:ln w="57150">
            <a:solidFill>
              <a:schemeClr val="accent2"/>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4111" name="Oval 15"/>
          <p:cNvSpPr>
            <a:spLocks noChangeArrowheads="1"/>
          </p:cNvSpPr>
          <p:nvPr/>
        </p:nvSpPr>
        <p:spPr bwMode="auto">
          <a:xfrm>
            <a:off x="3505200" y="5410200"/>
            <a:ext cx="304800" cy="304800"/>
          </a:xfrm>
          <a:prstGeom prst="ellipse">
            <a:avLst/>
          </a:prstGeom>
          <a:solidFill>
            <a:schemeClr val="hlink"/>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112" name="Oval 16"/>
          <p:cNvSpPr>
            <a:spLocks noChangeArrowheads="1"/>
          </p:cNvSpPr>
          <p:nvPr/>
        </p:nvSpPr>
        <p:spPr bwMode="auto">
          <a:xfrm>
            <a:off x="5715000" y="4114800"/>
            <a:ext cx="304800" cy="3048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113" name="Oval 17"/>
          <p:cNvSpPr>
            <a:spLocks noChangeArrowheads="1"/>
          </p:cNvSpPr>
          <p:nvPr/>
        </p:nvSpPr>
        <p:spPr bwMode="auto">
          <a:xfrm>
            <a:off x="4343400" y="4114800"/>
            <a:ext cx="304800" cy="3048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114" name="Oval 18"/>
          <p:cNvSpPr>
            <a:spLocks noChangeArrowheads="1"/>
          </p:cNvSpPr>
          <p:nvPr/>
        </p:nvSpPr>
        <p:spPr bwMode="auto">
          <a:xfrm>
            <a:off x="2819400" y="4114800"/>
            <a:ext cx="304800" cy="3048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115" name="Oval 19"/>
          <p:cNvSpPr>
            <a:spLocks noChangeArrowheads="1"/>
          </p:cNvSpPr>
          <p:nvPr/>
        </p:nvSpPr>
        <p:spPr bwMode="auto">
          <a:xfrm>
            <a:off x="1447800" y="4114800"/>
            <a:ext cx="304800" cy="3048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116" name="Oval 20"/>
          <p:cNvSpPr>
            <a:spLocks noChangeArrowheads="1"/>
          </p:cNvSpPr>
          <p:nvPr/>
        </p:nvSpPr>
        <p:spPr bwMode="auto">
          <a:xfrm>
            <a:off x="6400800" y="5410200"/>
            <a:ext cx="304800" cy="304800"/>
          </a:xfrm>
          <a:prstGeom prst="ellipse">
            <a:avLst/>
          </a:prstGeom>
          <a:solidFill>
            <a:schemeClr val="hlink"/>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117" name="Oval 21"/>
          <p:cNvSpPr>
            <a:spLocks noChangeArrowheads="1"/>
          </p:cNvSpPr>
          <p:nvPr/>
        </p:nvSpPr>
        <p:spPr bwMode="auto">
          <a:xfrm>
            <a:off x="5029200" y="2895600"/>
            <a:ext cx="304800" cy="304800"/>
          </a:xfrm>
          <a:prstGeom prst="ellipse">
            <a:avLst/>
          </a:prstGeom>
          <a:solidFill>
            <a:schemeClr val="hlink"/>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118" name="Oval 22"/>
          <p:cNvSpPr>
            <a:spLocks noChangeArrowheads="1"/>
          </p:cNvSpPr>
          <p:nvPr/>
        </p:nvSpPr>
        <p:spPr bwMode="auto">
          <a:xfrm>
            <a:off x="2133600" y="2895600"/>
            <a:ext cx="304800" cy="304800"/>
          </a:xfrm>
          <a:prstGeom prst="ellipse">
            <a:avLst/>
          </a:prstGeom>
          <a:solidFill>
            <a:schemeClr val="hlink"/>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 name="Rectangle 1"/>
          <p:cNvSpPr/>
          <p:nvPr/>
        </p:nvSpPr>
        <p:spPr>
          <a:xfrm>
            <a:off x="1066800" y="6477000"/>
            <a:ext cx="6553200" cy="152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TextBox 2"/>
          <p:cNvSpPr txBox="1">
            <a:spLocks noChangeArrowheads="1"/>
          </p:cNvSpPr>
          <p:nvPr/>
        </p:nvSpPr>
        <p:spPr bwMode="auto">
          <a:xfrm>
            <a:off x="7315200" y="3109913"/>
            <a:ext cx="1981200" cy="230832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en-US" sz="2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Amount of </a:t>
            </a:r>
            <a:r>
              <a:rPr lang="en-US" altLang="en-US" sz="2400" b="1" u="sng"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energy </a:t>
            </a:r>
            <a:r>
              <a:rPr lang="en-US" altLang="en-US" sz="2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carried by a wave is related to </a:t>
            </a:r>
            <a:r>
              <a:rPr lang="en-US" altLang="en-US" sz="2400" b="1" u="sng"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amplitude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105"/>
                                        </p:tgtEl>
                                        <p:attrNameLst>
                                          <p:attrName>style.visibility</p:attrName>
                                        </p:attrNameLst>
                                      </p:cBhvr>
                                      <p:to>
                                        <p:strVal val="visible"/>
                                      </p:to>
                                    </p:set>
                                    <p:animEffect transition="in" filter="box(in)">
                                      <p:cBhvr>
                                        <p:cTn id="7" dur="500"/>
                                        <p:tgtEl>
                                          <p:spTgt spid="410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109"/>
                                        </p:tgtEl>
                                        <p:attrNameLst>
                                          <p:attrName>style.visibility</p:attrName>
                                        </p:attrNameLst>
                                      </p:cBhvr>
                                      <p:to>
                                        <p:strVal val="visible"/>
                                      </p:to>
                                    </p:set>
                                    <p:animEffect transition="in" filter="box(in)">
                                      <p:cBhvr>
                                        <p:cTn id="10" dur="500"/>
                                        <p:tgtEl>
                                          <p:spTgt spid="410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4106"/>
                                        </p:tgtEl>
                                        <p:attrNameLst>
                                          <p:attrName>style.visibility</p:attrName>
                                        </p:attrNameLst>
                                      </p:cBhvr>
                                      <p:to>
                                        <p:strVal val="visible"/>
                                      </p:to>
                                    </p:set>
                                    <p:animEffect transition="in" filter="box(in)">
                                      <p:cBhvr>
                                        <p:cTn id="15" dur="500"/>
                                        <p:tgtEl>
                                          <p:spTgt spid="410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par>
                                <p:cTn id="20" presetID="4" presetClass="entr" presetSubtype="16" fill="hold" grpId="0" nodeType="withEffect">
                                  <p:stCondLst>
                                    <p:cond delay="0"/>
                                  </p:stCondLst>
                                  <p:childTnLst>
                                    <p:set>
                                      <p:cBhvr>
                                        <p:cTn id="21" dur="1" fill="hold">
                                          <p:stCondLst>
                                            <p:cond delay="0"/>
                                          </p:stCondLst>
                                        </p:cTn>
                                        <p:tgtEl>
                                          <p:spTgt spid="4110"/>
                                        </p:tgtEl>
                                        <p:attrNameLst>
                                          <p:attrName>style.visibility</p:attrName>
                                        </p:attrNameLst>
                                      </p:cBhvr>
                                      <p:to>
                                        <p:strVal val="visible"/>
                                      </p:to>
                                    </p:set>
                                    <p:animEffect transition="in" filter="box(in)">
                                      <p:cBhvr>
                                        <p:cTn id="22" dur="500"/>
                                        <p:tgtEl>
                                          <p:spTgt spid="41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107"/>
                                        </p:tgtEl>
                                        <p:attrNameLst>
                                          <p:attrName>style.visibility</p:attrName>
                                        </p:attrNameLst>
                                      </p:cBhvr>
                                      <p:to>
                                        <p:strVal val="visible"/>
                                      </p:to>
                                    </p:set>
                                    <p:animEffect transition="in" filter="box(in)">
                                      <p:cBhvr>
                                        <p:cTn id="27" dur="500"/>
                                        <p:tgtEl>
                                          <p:spTgt spid="4107"/>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4114"/>
                                        </p:tgtEl>
                                        <p:attrNameLst>
                                          <p:attrName>style.visibility</p:attrName>
                                        </p:attrNameLst>
                                      </p:cBhvr>
                                      <p:to>
                                        <p:strVal val="visible"/>
                                      </p:to>
                                    </p:set>
                                    <p:animEffect transition="in" filter="box(in)">
                                      <p:cBhvr>
                                        <p:cTn id="30" dur="500"/>
                                        <p:tgtEl>
                                          <p:spTgt spid="4114"/>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4113"/>
                                        </p:tgtEl>
                                        <p:attrNameLst>
                                          <p:attrName>style.visibility</p:attrName>
                                        </p:attrNameLst>
                                      </p:cBhvr>
                                      <p:to>
                                        <p:strVal val="visible"/>
                                      </p:to>
                                    </p:set>
                                    <p:animEffect transition="in" filter="box(in)">
                                      <p:cBhvr>
                                        <p:cTn id="33" dur="500"/>
                                        <p:tgtEl>
                                          <p:spTgt spid="4113"/>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4115"/>
                                        </p:tgtEl>
                                        <p:attrNameLst>
                                          <p:attrName>style.visibility</p:attrName>
                                        </p:attrNameLst>
                                      </p:cBhvr>
                                      <p:to>
                                        <p:strVal val="visible"/>
                                      </p:to>
                                    </p:set>
                                    <p:animEffect transition="in" filter="box(in)">
                                      <p:cBhvr>
                                        <p:cTn id="36" dur="500"/>
                                        <p:tgtEl>
                                          <p:spTgt spid="4115"/>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4112"/>
                                        </p:tgtEl>
                                        <p:attrNameLst>
                                          <p:attrName>style.visibility</p:attrName>
                                        </p:attrNameLst>
                                      </p:cBhvr>
                                      <p:to>
                                        <p:strVal val="visible"/>
                                      </p:to>
                                    </p:set>
                                    <p:animEffect transition="in" filter="box(in)">
                                      <p:cBhvr>
                                        <p:cTn id="39" dur="500"/>
                                        <p:tgtEl>
                                          <p:spTgt spid="4112"/>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4108"/>
                                        </p:tgtEl>
                                        <p:attrNameLst>
                                          <p:attrName>style.visibility</p:attrName>
                                        </p:attrNameLst>
                                      </p:cBhvr>
                                      <p:to>
                                        <p:strVal val="visible"/>
                                      </p:to>
                                    </p:set>
                                    <p:animEffect transition="in" filter="box(in)">
                                      <p:cBhvr>
                                        <p:cTn id="44" dur="500"/>
                                        <p:tgtEl>
                                          <p:spTgt spid="4108"/>
                                        </p:tgtEl>
                                      </p:cBhvr>
                                    </p:animEffect>
                                  </p:childTnLst>
                                </p:cTn>
                              </p:par>
                              <p:par>
                                <p:cTn id="45" presetID="4" presetClass="entr" presetSubtype="16" fill="hold" grpId="0" nodeType="withEffect">
                                  <p:stCondLst>
                                    <p:cond delay="0"/>
                                  </p:stCondLst>
                                  <p:childTnLst>
                                    <p:set>
                                      <p:cBhvr>
                                        <p:cTn id="46" dur="1" fill="hold">
                                          <p:stCondLst>
                                            <p:cond delay="0"/>
                                          </p:stCondLst>
                                        </p:cTn>
                                        <p:tgtEl>
                                          <p:spTgt spid="4118"/>
                                        </p:tgtEl>
                                        <p:attrNameLst>
                                          <p:attrName>style.visibility</p:attrName>
                                        </p:attrNameLst>
                                      </p:cBhvr>
                                      <p:to>
                                        <p:strVal val="visible"/>
                                      </p:to>
                                    </p:set>
                                    <p:animEffect transition="in" filter="box(in)">
                                      <p:cBhvr>
                                        <p:cTn id="47" dur="500"/>
                                        <p:tgtEl>
                                          <p:spTgt spid="4118"/>
                                        </p:tgtEl>
                                      </p:cBhvr>
                                    </p:animEffect>
                                  </p:childTnLst>
                                </p:cTn>
                              </p:par>
                              <p:par>
                                <p:cTn id="48" presetID="4" presetClass="entr" presetSubtype="16" fill="hold" grpId="0" nodeType="withEffect">
                                  <p:stCondLst>
                                    <p:cond delay="0"/>
                                  </p:stCondLst>
                                  <p:childTnLst>
                                    <p:set>
                                      <p:cBhvr>
                                        <p:cTn id="49" dur="1" fill="hold">
                                          <p:stCondLst>
                                            <p:cond delay="0"/>
                                          </p:stCondLst>
                                        </p:cTn>
                                        <p:tgtEl>
                                          <p:spTgt spid="4117"/>
                                        </p:tgtEl>
                                        <p:attrNameLst>
                                          <p:attrName>style.visibility</p:attrName>
                                        </p:attrNameLst>
                                      </p:cBhvr>
                                      <p:to>
                                        <p:strVal val="visible"/>
                                      </p:to>
                                    </p:set>
                                    <p:animEffect transition="in" filter="box(in)">
                                      <p:cBhvr>
                                        <p:cTn id="50" dur="500"/>
                                        <p:tgtEl>
                                          <p:spTgt spid="4117"/>
                                        </p:tgtEl>
                                      </p:cBhvr>
                                    </p:animEffect>
                                  </p:childTnLst>
                                </p:cTn>
                              </p:par>
                              <p:par>
                                <p:cTn id="51" presetID="4" presetClass="entr" presetSubtype="16" fill="hold" grpId="0" nodeType="withEffect">
                                  <p:stCondLst>
                                    <p:cond delay="0"/>
                                  </p:stCondLst>
                                  <p:childTnLst>
                                    <p:set>
                                      <p:cBhvr>
                                        <p:cTn id="52" dur="1" fill="hold">
                                          <p:stCondLst>
                                            <p:cond delay="0"/>
                                          </p:stCondLst>
                                        </p:cTn>
                                        <p:tgtEl>
                                          <p:spTgt spid="4111"/>
                                        </p:tgtEl>
                                        <p:attrNameLst>
                                          <p:attrName>style.visibility</p:attrName>
                                        </p:attrNameLst>
                                      </p:cBhvr>
                                      <p:to>
                                        <p:strVal val="visible"/>
                                      </p:to>
                                    </p:set>
                                    <p:animEffect transition="in" filter="box(in)">
                                      <p:cBhvr>
                                        <p:cTn id="53" dur="500"/>
                                        <p:tgtEl>
                                          <p:spTgt spid="4111"/>
                                        </p:tgtEl>
                                      </p:cBhvr>
                                    </p:animEffect>
                                  </p:childTnLst>
                                </p:cTn>
                              </p:par>
                              <p:par>
                                <p:cTn id="54" presetID="4" presetClass="entr" presetSubtype="16" fill="hold" grpId="0" nodeType="withEffect">
                                  <p:stCondLst>
                                    <p:cond delay="0"/>
                                  </p:stCondLst>
                                  <p:childTnLst>
                                    <p:set>
                                      <p:cBhvr>
                                        <p:cTn id="55" dur="1" fill="hold">
                                          <p:stCondLst>
                                            <p:cond delay="0"/>
                                          </p:stCondLst>
                                        </p:cTn>
                                        <p:tgtEl>
                                          <p:spTgt spid="4116"/>
                                        </p:tgtEl>
                                        <p:attrNameLst>
                                          <p:attrName>style.visibility</p:attrName>
                                        </p:attrNameLst>
                                      </p:cBhvr>
                                      <p:to>
                                        <p:strVal val="visible"/>
                                      </p:to>
                                    </p:set>
                                    <p:animEffect transition="in" filter="box(in)">
                                      <p:cBhvr>
                                        <p:cTn id="56" dur="500"/>
                                        <p:tgtEl>
                                          <p:spTgt spid="4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5" grpId="0"/>
      <p:bldP spid="4106" grpId="0"/>
      <p:bldP spid="4107" grpId="0"/>
      <p:bldP spid="4108" grpId="0"/>
      <p:bldP spid="4109" grpId="0" animBg="1"/>
      <p:bldP spid="4110" grpId="0" animBg="1"/>
      <p:bldP spid="4111" grpId="0" animBg="1"/>
      <p:bldP spid="4112" grpId="0" animBg="1"/>
      <p:bldP spid="4113" grpId="0" animBg="1"/>
      <p:bldP spid="4114" grpId="0" animBg="1"/>
      <p:bldP spid="4115" grpId="0" animBg="1"/>
      <p:bldP spid="4116" grpId="0" animBg="1"/>
      <p:bldP spid="4117" grpId="0" animBg="1"/>
      <p:bldP spid="41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smtClean="0">
                <a:solidFill>
                  <a:srgbClr val="A50021"/>
                </a:solidFill>
                <a:latin typeface="Elephant" panose="02020904090505020303" pitchFamily="18" charset="0"/>
              </a:rPr>
              <a:t>Two Types of Waves</a:t>
            </a:r>
          </a:p>
        </p:txBody>
      </p:sp>
      <p:sp>
        <p:nvSpPr>
          <p:cNvPr id="26627" name="Rectangle 3"/>
          <p:cNvSpPr>
            <a:spLocks noGrp="1" noChangeArrowheads="1"/>
          </p:cNvSpPr>
          <p:nvPr>
            <p:ph type="body" sz="half" idx="1"/>
          </p:nvPr>
        </p:nvSpPr>
        <p:spPr>
          <a:xfrm>
            <a:off x="457200" y="1295400"/>
            <a:ext cx="8153400" cy="4830763"/>
          </a:xfrm>
        </p:spPr>
        <p:txBody>
          <a:bodyPr/>
          <a:lstStyle/>
          <a:p>
            <a:pPr eaLnBrk="1" hangingPunct="1"/>
            <a:r>
              <a:rPr lang="en-US" altLang="en-US" sz="2800" b="1" smtClean="0"/>
              <a:t>Transverse:</a:t>
            </a:r>
          </a:p>
          <a:p>
            <a:pPr lvl="1" eaLnBrk="1" hangingPunct="1"/>
            <a:r>
              <a:rPr lang="en-US" altLang="en-US" sz="2400" smtClean="0"/>
              <a:t>particle motion is  </a:t>
            </a:r>
            <a:r>
              <a:rPr lang="en-US" altLang="en-US" sz="2400" smtClean="0">
                <a:cs typeface="Arial" panose="020B0604020202020204" pitchFamily="34" charset="0"/>
              </a:rPr>
              <a:t>┴ to the motion of energy transfer.</a:t>
            </a:r>
          </a:p>
          <a:p>
            <a:pPr lvl="1" eaLnBrk="1" hangingPunct="1">
              <a:buFontTx/>
              <a:buNone/>
            </a:pPr>
            <a:endParaRPr lang="en-US" altLang="en-US" sz="2400" smtClean="0">
              <a:cs typeface="Arial" panose="020B0604020202020204" pitchFamily="34" charset="0"/>
            </a:endParaRPr>
          </a:p>
        </p:txBody>
      </p:sp>
      <p:sp>
        <p:nvSpPr>
          <p:cNvPr id="26628" name="Rectangle 3"/>
          <p:cNvSpPr>
            <a:spLocks noChangeArrowheads="1"/>
          </p:cNvSpPr>
          <p:nvPr/>
        </p:nvSpPr>
        <p:spPr bwMode="auto">
          <a:xfrm>
            <a:off x="1447800" y="5392738"/>
            <a:ext cx="6994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hlinkClick r:id="rId2"/>
              </a:rPr>
              <a:t>http://www.phy.ntnu.edu.tw/ntnujava/index.php?topic=148</a:t>
            </a:r>
            <a:endParaRPr lang="en-US" altLang="en-US" sz="1800"/>
          </a:p>
        </p:txBody>
      </p:sp>
      <p:pic>
        <p:nvPicPr>
          <p:cNvPr id="26629" name="Picture 2" descr="http://www.acs.psu.edu/drussell/Demos/waves/Twave-slow.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919413"/>
            <a:ext cx="7143750"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smtClean="0">
                <a:solidFill>
                  <a:srgbClr val="A50021"/>
                </a:solidFill>
                <a:latin typeface="Elephant" panose="02020904090505020303" pitchFamily="18" charset="0"/>
              </a:rPr>
              <a:t>Waves Flip Book</a:t>
            </a:r>
          </a:p>
        </p:txBody>
      </p:sp>
      <p:sp>
        <p:nvSpPr>
          <p:cNvPr id="5123" name="Rectangle 3"/>
          <p:cNvSpPr>
            <a:spLocks noGrp="1" noChangeArrowheads="1"/>
          </p:cNvSpPr>
          <p:nvPr>
            <p:ph type="body" idx="1"/>
          </p:nvPr>
        </p:nvSpPr>
        <p:spPr>
          <a:xfrm>
            <a:off x="457200" y="1371600"/>
            <a:ext cx="8229600" cy="4525963"/>
          </a:xfrm>
        </p:spPr>
        <p:txBody>
          <a:bodyPr/>
          <a:lstStyle/>
          <a:p>
            <a:pPr eaLnBrk="1" hangingPunct="1"/>
            <a:r>
              <a:rPr lang="en-US" altLang="en-US" dirty="0" smtClean="0"/>
              <a:t>Get 1 full page and 1 half page of paper</a:t>
            </a:r>
          </a:p>
          <a:p>
            <a:pPr eaLnBrk="1" hangingPunct="1"/>
            <a:r>
              <a:rPr lang="en-US" altLang="en-US" dirty="0" smtClean="0"/>
              <a:t>Fold full sheet of paper</a:t>
            </a:r>
            <a:br>
              <a:rPr lang="en-US" altLang="en-US" dirty="0" smtClean="0"/>
            </a:br>
            <a:r>
              <a:rPr lang="en-US" altLang="en-US" dirty="0" smtClean="0"/>
              <a:t>about 1-1.5” short of even</a:t>
            </a:r>
          </a:p>
          <a:p>
            <a:pPr eaLnBrk="1" hangingPunct="1"/>
            <a:r>
              <a:rPr lang="en-US" altLang="en-US" dirty="0" smtClean="0"/>
              <a:t>Insert half sheet in the middle</a:t>
            </a:r>
          </a:p>
          <a:p>
            <a:pPr eaLnBrk="1" hangingPunct="1"/>
            <a:r>
              <a:rPr lang="en-US" altLang="en-US" dirty="0" smtClean="0"/>
              <a:t>Staple </a:t>
            </a:r>
            <a:r>
              <a:rPr lang="en-US" altLang="en-US" dirty="0" smtClean="0"/>
              <a:t>across </a:t>
            </a:r>
            <a:r>
              <a:rPr lang="en-US" altLang="en-US" dirty="0" smtClean="0"/>
              <a:t>the fold</a:t>
            </a:r>
          </a:p>
          <a:p>
            <a:pPr eaLnBrk="1" hangingPunct="1"/>
            <a:r>
              <a:rPr lang="en-US" altLang="en-US" dirty="0" smtClean="0"/>
              <a:t>Pick up the top two pages and starting from the bottom, cut the top two </a:t>
            </a:r>
            <a:br>
              <a:rPr lang="en-US" altLang="en-US" dirty="0" smtClean="0"/>
            </a:br>
            <a:r>
              <a:rPr lang="en-US" altLang="en-US" dirty="0" smtClean="0"/>
              <a:t>pages in half.</a:t>
            </a:r>
            <a:br>
              <a:rPr lang="en-US" altLang="en-US" dirty="0" smtClean="0"/>
            </a:br>
            <a:r>
              <a:rPr lang="en-US" altLang="en-US" b="1" dirty="0" smtClean="0"/>
              <a:t>(Do Not Cut Bottom Sheet)</a:t>
            </a:r>
          </a:p>
          <a:p>
            <a:pPr eaLnBrk="1" hangingPunct="1">
              <a:buFontTx/>
              <a:buNone/>
            </a:pPr>
            <a:endParaRPr lang="en-US" altLang="en-US" dirty="0" smtClean="0"/>
          </a:p>
        </p:txBody>
      </p:sp>
      <p:pic>
        <p:nvPicPr>
          <p:cNvPr id="5124" name="Picture 4" descr="j00787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9663" y="3200400"/>
            <a:ext cx="1684337"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6019800" y="2057400"/>
            <a:ext cx="0" cy="838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019800" y="2057400"/>
            <a:ext cx="685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019800" y="2057400"/>
            <a:ext cx="152400" cy="609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172200" y="2667000"/>
            <a:ext cx="685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705600" y="2081213"/>
            <a:ext cx="152400" cy="609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019800" y="2895600"/>
            <a:ext cx="685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6705600" y="2690813"/>
            <a:ext cx="0" cy="2047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mtClean="0">
                <a:solidFill>
                  <a:srgbClr val="A50021"/>
                </a:solidFill>
                <a:latin typeface="Elephant" panose="02020904090505020303" pitchFamily="18" charset="0"/>
              </a:rPr>
              <a:t>Two Types of Waves (cont’d)</a:t>
            </a:r>
          </a:p>
        </p:txBody>
      </p:sp>
      <p:sp>
        <p:nvSpPr>
          <p:cNvPr id="27651" name="Rectangle 3"/>
          <p:cNvSpPr>
            <a:spLocks noGrp="1" noChangeArrowheads="1"/>
          </p:cNvSpPr>
          <p:nvPr>
            <p:ph type="body" idx="1"/>
          </p:nvPr>
        </p:nvSpPr>
        <p:spPr>
          <a:xfrm>
            <a:off x="457200" y="1600200"/>
            <a:ext cx="8229600" cy="2438400"/>
          </a:xfrm>
        </p:spPr>
        <p:txBody>
          <a:bodyPr/>
          <a:lstStyle/>
          <a:p>
            <a:pPr eaLnBrk="1" hangingPunct="1"/>
            <a:r>
              <a:rPr lang="en-US" altLang="en-US" b="1" smtClean="0"/>
              <a:t>Longitudinal: </a:t>
            </a:r>
            <a:r>
              <a:rPr lang="en-US" altLang="en-US" smtClean="0"/>
              <a:t>particle motion is </a:t>
            </a:r>
            <a:r>
              <a:rPr lang="en-US" altLang="en-US" smtClean="0">
                <a:cs typeface="Arial" panose="020B0604020202020204" pitchFamily="34" charset="0"/>
              </a:rPr>
              <a:t>║ to the motion of energy transfer.</a:t>
            </a:r>
          </a:p>
          <a:p>
            <a:pPr lvl="1" eaLnBrk="1" hangingPunct="1"/>
            <a:r>
              <a:rPr lang="en-US" altLang="en-US" smtClean="0">
                <a:cs typeface="Arial" panose="020B0604020202020204" pitchFamily="34" charset="0"/>
              </a:rPr>
              <a:t>‘compressions’ and ‘rarefactions’</a:t>
            </a:r>
          </a:p>
          <a:p>
            <a:pPr lvl="1" eaLnBrk="1" hangingPunct="1"/>
            <a:r>
              <a:rPr lang="en-US" altLang="en-US" smtClean="0"/>
              <a:t>like sound waves</a:t>
            </a:r>
          </a:p>
        </p:txBody>
      </p:sp>
      <p:pic>
        <p:nvPicPr>
          <p:cNvPr id="27652" name="Picture 7" descr="Lwa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776663"/>
            <a:ext cx="8077200" cy="209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Rectangle 3"/>
          <p:cNvSpPr>
            <a:spLocks noChangeArrowheads="1"/>
          </p:cNvSpPr>
          <p:nvPr/>
        </p:nvSpPr>
        <p:spPr bwMode="auto">
          <a:xfrm>
            <a:off x="1447800" y="6215063"/>
            <a:ext cx="6994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hlinkClick r:id="rId3"/>
              </a:rPr>
              <a:t>http://www.phy.ntnu.edu.tw/ntnujava/index.php?topic=148</a:t>
            </a:r>
            <a:endParaRPr lang="en-US" altLang="en-US" sz="18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animation showing particle motion for a longitudinal pressure wave highlighting the difference between particle motion and wave propagatio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66700" y="2857500"/>
            <a:ext cx="8572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3"/>
          <p:cNvSpPr>
            <a:spLocks noChangeArrowheads="1"/>
          </p:cNvSpPr>
          <p:nvPr/>
        </p:nvSpPr>
        <p:spPr bwMode="auto">
          <a:xfrm>
            <a:off x="1447800" y="6030913"/>
            <a:ext cx="6994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hlinkClick r:id="rId3"/>
              </a:rPr>
              <a:t>http://www.phy.ntnu.edu.tw/ntnujava/index.php?topic=148</a:t>
            </a:r>
            <a:endParaRPr lang="en-US" altLang="en-US" sz="1800"/>
          </a:p>
        </p:txBody>
      </p:sp>
      <p:sp>
        <p:nvSpPr>
          <p:cNvPr id="4" name="Rectangle 2"/>
          <p:cNvSpPr txBox="1">
            <a:spLocks noChangeArrowheads="1"/>
          </p:cNvSpPr>
          <p:nvPr/>
        </p:nvSpPr>
        <p:spPr>
          <a:xfrm>
            <a:off x="457200" y="274638"/>
            <a:ext cx="82296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kern="0" smtClean="0">
                <a:solidFill>
                  <a:srgbClr val="A50021"/>
                </a:solidFill>
                <a:latin typeface="Elephant" panose="02020904090505020303" pitchFamily="18" charset="0"/>
              </a:rPr>
              <a:t>Two Types of Waves (cont’d)</a:t>
            </a:r>
          </a:p>
        </p:txBody>
      </p:sp>
      <p:sp>
        <p:nvSpPr>
          <p:cNvPr id="5" name="Rectangle 3"/>
          <p:cNvSpPr txBox="1">
            <a:spLocks noChangeArrowheads="1"/>
          </p:cNvSpPr>
          <p:nvPr/>
        </p:nvSpPr>
        <p:spPr>
          <a:xfrm>
            <a:off x="457200" y="1600200"/>
            <a:ext cx="8229600" cy="24384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defRPr/>
            </a:pPr>
            <a:r>
              <a:rPr lang="en-US" altLang="en-US" b="1" kern="0" dirty="0" smtClean="0"/>
              <a:t>Longitudinal: </a:t>
            </a:r>
            <a:r>
              <a:rPr lang="en-US" altLang="en-US" kern="0" dirty="0" smtClean="0"/>
              <a:t>particle motion is </a:t>
            </a:r>
            <a:r>
              <a:rPr lang="en-US" altLang="en-US" kern="0" dirty="0" smtClean="0">
                <a:cs typeface="Arial" panose="020B0604020202020204" pitchFamily="34" charset="0"/>
              </a:rPr>
              <a:t>║ to the motion of energy transfer.</a:t>
            </a:r>
            <a:endParaRPr lang="en-US" altLang="en-US" kern="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smtClean="0">
                <a:solidFill>
                  <a:srgbClr val="A50021"/>
                </a:solidFill>
                <a:latin typeface="Elephant" panose="02020904090505020303" pitchFamily="18" charset="0"/>
              </a:rPr>
              <a:t>Two Types of Waves (cont’d)</a:t>
            </a:r>
          </a:p>
        </p:txBody>
      </p:sp>
      <p:sp>
        <p:nvSpPr>
          <p:cNvPr id="29699" name="Rectangle 3"/>
          <p:cNvSpPr>
            <a:spLocks noGrp="1" noChangeArrowheads="1"/>
          </p:cNvSpPr>
          <p:nvPr>
            <p:ph type="body" idx="1"/>
          </p:nvPr>
        </p:nvSpPr>
        <p:spPr>
          <a:xfrm>
            <a:off x="457200" y="1447800"/>
            <a:ext cx="8229600" cy="2438400"/>
          </a:xfrm>
        </p:spPr>
        <p:txBody>
          <a:bodyPr/>
          <a:lstStyle/>
          <a:p>
            <a:pPr eaLnBrk="1" hangingPunct="1"/>
            <a:r>
              <a:rPr lang="en-US" altLang="en-US" b="1" smtClean="0"/>
              <a:t>Longitudinal: </a:t>
            </a:r>
            <a:r>
              <a:rPr lang="en-US" altLang="en-US" smtClean="0"/>
              <a:t>particle motion is </a:t>
            </a:r>
            <a:r>
              <a:rPr lang="en-US" altLang="en-US" smtClean="0">
                <a:cs typeface="Arial" panose="020B0604020202020204" pitchFamily="34" charset="0"/>
              </a:rPr>
              <a:t>║ to the motion of energy transfer.</a:t>
            </a:r>
          </a:p>
        </p:txBody>
      </p:sp>
      <p:pic>
        <p:nvPicPr>
          <p:cNvPr id="2970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343400"/>
            <a:ext cx="7772400" cy="224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a:stCxn id="29702" idx="1"/>
          </p:cNvCxnSpPr>
          <p:nvPr/>
        </p:nvCxnSpPr>
        <p:spPr>
          <a:xfrm flipH="1">
            <a:off x="1447800" y="2936875"/>
            <a:ext cx="930275" cy="1635125"/>
          </a:xfrm>
          <a:prstGeom prst="straightConnector1">
            <a:avLst/>
          </a:prstGeom>
          <a:ln w="254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29702" name="TextBox 6"/>
          <p:cNvSpPr txBox="1">
            <a:spLocks noChangeArrowheads="1"/>
          </p:cNvSpPr>
          <p:nvPr/>
        </p:nvSpPr>
        <p:spPr bwMode="auto">
          <a:xfrm>
            <a:off x="2378075" y="2522538"/>
            <a:ext cx="3983038" cy="8302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t>compression:  more dense, </a:t>
            </a:r>
            <a:br>
              <a:rPr lang="en-US" altLang="en-US" sz="2400"/>
            </a:br>
            <a:r>
              <a:rPr lang="en-US" altLang="en-US" sz="2400"/>
              <a:t>particles close together</a:t>
            </a:r>
          </a:p>
        </p:txBody>
      </p:sp>
      <p:cxnSp>
        <p:nvCxnSpPr>
          <p:cNvPr id="8" name="Straight Arrow Connector 7"/>
          <p:cNvCxnSpPr>
            <a:stCxn id="29704" idx="3"/>
          </p:cNvCxnSpPr>
          <p:nvPr/>
        </p:nvCxnSpPr>
        <p:spPr>
          <a:xfrm>
            <a:off x="5915025" y="3851275"/>
            <a:ext cx="714375" cy="733425"/>
          </a:xfrm>
          <a:prstGeom prst="straightConnector1">
            <a:avLst/>
          </a:prstGeom>
          <a:ln w="254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29704" name="TextBox 8"/>
          <p:cNvSpPr txBox="1">
            <a:spLocks noChangeArrowheads="1"/>
          </p:cNvSpPr>
          <p:nvPr/>
        </p:nvSpPr>
        <p:spPr bwMode="auto">
          <a:xfrm>
            <a:off x="2378075" y="3436938"/>
            <a:ext cx="3536950" cy="8302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t>rarefaction:  less dense, </a:t>
            </a:r>
            <a:br>
              <a:rPr lang="en-US" altLang="en-US" sz="2400"/>
            </a:br>
            <a:r>
              <a:rPr lang="en-US" altLang="en-US" sz="2400"/>
              <a:t>particles far apart</a:t>
            </a:r>
          </a:p>
        </p:txBody>
      </p:sp>
      <p:sp>
        <p:nvSpPr>
          <p:cNvPr id="29705" name="TextBox 9"/>
          <p:cNvSpPr txBox="1">
            <a:spLocks noChangeArrowheads="1"/>
          </p:cNvSpPr>
          <p:nvPr/>
        </p:nvSpPr>
        <p:spPr bwMode="auto">
          <a:xfrm>
            <a:off x="341313" y="6477000"/>
            <a:ext cx="314166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00"/>
              <a:t>http://hyperphysics.phy-astr.gsu.edu/hbase/sound/tralon.html#c2</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en-US" smtClean="0">
                <a:solidFill>
                  <a:srgbClr val="A50021"/>
                </a:solidFill>
                <a:latin typeface="Elephant" panose="02020904090505020303" pitchFamily="18" charset="0"/>
              </a:rPr>
              <a:t>Measuring Periodic Motion</a:t>
            </a:r>
          </a:p>
        </p:txBody>
      </p:sp>
      <p:sp>
        <p:nvSpPr>
          <p:cNvPr id="30723" name="Rectangle 3"/>
          <p:cNvSpPr>
            <a:spLocks noGrp="1" noChangeArrowheads="1"/>
          </p:cNvSpPr>
          <p:nvPr>
            <p:ph type="body" sz="half" idx="1"/>
          </p:nvPr>
        </p:nvSpPr>
        <p:spPr>
          <a:xfrm>
            <a:off x="457200" y="1752600"/>
            <a:ext cx="4343400" cy="4800600"/>
          </a:xfrm>
        </p:spPr>
        <p:txBody>
          <a:bodyPr/>
          <a:lstStyle/>
          <a:p>
            <a:pPr eaLnBrk="1" hangingPunct="1"/>
            <a:r>
              <a:rPr lang="en-US" altLang="en-US" b="1" smtClean="0"/>
              <a:t>Frequency (f):</a:t>
            </a:r>
          </a:p>
          <a:p>
            <a:pPr lvl="1" eaLnBrk="1" hangingPunct="1"/>
            <a:r>
              <a:rPr lang="en-US" altLang="en-US" smtClean="0"/>
              <a:t>Number of waves produced in a given time period (cycles per second)</a:t>
            </a:r>
          </a:p>
          <a:p>
            <a:pPr lvl="1" eaLnBrk="1" hangingPunct="1"/>
            <a:r>
              <a:rPr lang="en-US" altLang="en-US" u="sng" smtClean="0"/>
              <a:t>UNIT: hertz (Hz)</a:t>
            </a:r>
          </a:p>
          <a:p>
            <a:pPr eaLnBrk="1" hangingPunct="1"/>
            <a:endParaRPr lang="en-US" altLang="en-US" smtClean="0"/>
          </a:p>
          <a:p>
            <a:pPr eaLnBrk="1" hangingPunct="1"/>
            <a:r>
              <a:rPr lang="en-US" altLang="en-US" b="1" smtClean="0"/>
              <a:t>Period (T):</a:t>
            </a:r>
            <a:endParaRPr lang="en-US" altLang="en-US" smtClean="0"/>
          </a:p>
          <a:p>
            <a:pPr lvl="1" eaLnBrk="1" hangingPunct="1"/>
            <a:r>
              <a:rPr lang="en-US" altLang="en-US" smtClean="0"/>
              <a:t>seconds per cycle</a:t>
            </a:r>
          </a:p>
          <a:p>
            <a:pPr lvl="1" eaLnBrk="1" hangingPunct="1"/>
            <a:r>
              <a:rPr lang="en-US" altLang="en-US" u="sng" smtClean="0"/>
              <a:t>UNIT: seconds (s)</a:t>
            </a:r>
          </a:p>
        </p:txBody>
      </p:sp>
      <p:sp>
        <p:nvSpPr>
          <p:cNvPr id="27652" name="Rectangle 4"/>
          <p:cNvSpPr>
            <a:spLocks noGrp="1" noChangeArrowheads="1"/>
          </p:cNvSpPr>
          <p:nvPr>
            <p:ph type="body" sz="half" idx="2"/>
          </p:nvPr>
        </p:nvSpPr>
        <p:spPr>
          <a:xfrm>
            <a:off x="5029200" y="1981200"/>
            <a:ext cx="3886200" cy="3352800"/>
          </a:xfrm>
          <a:noFill/>
          <a:ln w="25400">
            <a:solidFill>
              <a:schemeClr val="tx1"/>
            </a:solidFill>
            <a:miter lim="800000"/>
            <a:headEnd/>
            <a:tailEnd/>
          </a:ln>
        </p:spPr>
        <p:txBody>
          <a:bodyPr/>
          <a:lstStyle/>
          <a:p>
            <a:pPr eaLnBrk="1" hangingPunct="1">
              <a:buFontTx/>
              <a:buNone/>
            </a:pPr>
            <a:r>
              <a:rPr lang="en-US" altLang="en-US" sz="3600" smtClean="0"/>
              <a:t>Back and forth…</a:t>
            </a:r>
          </a:p>
          <a:p>
            <a:pPr eaLnBrk="1" hangingPunct="1">
              <a:buFontTx/>
              <a:buNone/>
            </a:pPr>
            <a:r>
              <a:rPr lang="en-US" altLang="en-US" sz="3600" smtClean="0"/>
              <a:t>		</a:t>
            </a:r>
            <a:r>
              <a:rPr lang="en-US" altLang="en-US" sz="3600" smtClean="0">
                <a:solidFill>
                  <a:schemeClr val="accent2"/>
                </a:solidFill>
              </a:rPr>
              <a:t>f = 1 / T</a:t>
            </a:r>
          </a:p>
          <a:p>
            <a:pPr eaLnBrk="1" hangingPunct="1">
              <a:buFontTx/>
              <a:buNone/>
            </a:pPr>
            <a:r>
              <a:rPr lang="en-US" altLang="en-US" sz="3600" smtClean="0">
                <a:solidFill>
                  <a:schemeClr val="accent2"/>
                </a:solidFill>
              </a:rPr>
              <a:t>		T = 1 / f</a:t>
            </a:r>
          </a:p>
          <a:p>
            <a:pPr eaLnBrk="1" hangingPunct="1">
              <a:buFontTx/>
              <a:buNone/>
            </a:pPr>
            <a:r>
              <a:rPr lang="en-US" altLang="en-US" sz="3600" u="sng" smtClean="0">
                <a:solidFill>
                  <a:schemeClr val="accent2"/>
                </a:solidFill>
              </a:rPr>
              <a:t>Inversely proportional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52">
                                            <p:bg/>
                                          </p:spTgt>
                                        </p:tgtEl>
                                        <p:attrNameLst>
                                          <p:attrName>style.visibility</p:attrName>
                                        </p:attrNameLst>
                                      </p:cBhvr>
                                      <p:to>
                                        <p:strVal val="visible"/>
                                      </p:to>
                                    </p:set>
                                    <p:animEffect transition="in" filter="fade">
                                      <p:cBhvr>
                                        <p:cTn id="7" dur="500"/>
                                        <p:tgtEl>
                                          <p:spTgt spid="27652">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652">
                                            <p:txEl>
                                              <p:pRg st="0" end="0"/>
                                            </p:txEl>
                                          </p:spTgt>
                                        </p:tgtEl>
                                        <p:attrNameLst>
                                          <p:attrName>style.visibility</p:attrName>
                                        </p:attrNameLst>
                                      </p:cBhvr>
                                      <p:to>
                                        <p:strVal val="visible"/>
                                      </p:to>
                                    </p:set>
                                    <p:animEffect transition="in" filter="fade">
                                      <p:cBhvr>
                                        <p:cTn id="12" dur="500"/>
                                        <p:tgtEl>
                                          <p:spTgt spid="2765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652">
                                            <p:txEl>
                                              <p:pRg st="1" end="1"/>
                                            </p:txEl>
                                          </p:spTgt>
                                        </p:tgtEl>
                                        <p:attrNameLst>
                                          <p:attrName>style.visibility</p:attrName>
                                        </p:attrNameLst>
                                      </p:cBhvr>
                                      <p:to>
                                        <p:strVal val="visible"/>
                                      </p:to>
                                    </p:set>
                                    <p:animEffect transition="in" filter="fade">
                                      <p:cBhvr>
                                        <p:cTn id="17" dur="500"/>
                                        <p:tgtEl>
                                          <p:spTgt spid="27652">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652">
                                            <p:txEl>
                                              <p:pRg st="2" end="2"/>
                                            </p:txEl>
                                          </p:spTgt>
                                        </p:tgtEl>
                                        <p:attrNameLst>
                                          <p:attrName>style.visibility</p:attrName>
                                        </p:attrNameLst>
                                      </p:cBhvr>
                                      <p:to>
                                        <p:strVal val="visible"/>
                                      </p:to>
                                    </p:set>
                                    <p:animEffect transition="in" filter="fade">
                                      <p:cBhvr>
                                        <p:cTn id="22" dur="500"/>
                                        <p:tgtEl>
                                          <p:spTgt spid="27652">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652">
                                            <p:txEl>
                                              <p:pRg st="3" end="3"/>
                                            </p:txEl>
                                          </p:spTgt>
                                        </p:tgtEl>
                                        <p:attrNameLst>
                                          <p:attrName>style.visibility</p:attrName>
                                        </p:attrNameLst>
                                      </p:cBhvr>
                                      <p:to>
                                        <p:strVal val="visible"/>
                                      </p:to>
                                    </p:set>
                                    <p:animEffect transition="in" filter="fade">
                                      <p:cBhvr>
                                        <p:cTn id="27" dur="500"/>
                                        <p:tgtEl>
                                          <p:spTgt spid="2765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smtClean="0">
                <a:solidFill>
                  <a:srgbClr val="A50021"/>
                </a:solidFill>
                <a:latin typeface="Elephant" panose="02020904090505020303" pitchFamily="18" charset="0"/>
              </a:rPr>
              <a:t>Wave Speed</a:t>
            </a:r>
          </a:p>
        </p:txBody>
      </p:sp>
      <p:sp>
        <p:nvSpPr>
          <p:cNvPr id="11" name="Rectangle 3"/>
          <p:cNvSpPr txBox="1">
            <a:spLocks noChangeArrowheads="1"/>
          </p:cNvSpPr>
          <p:nvPr/>
        </p:nvSpPr>
        <p:spPr bwMode="auto">
          <a:xfrm>
            <a:off x="457200" y="1600200"/>
            <a:ext cx="8229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defRPr/>
            </a:pPr>
            <a:r>
              <a:rPr lang="en-US" altLang="en-US" b="1" kern="0" dirty="0" smtClean="0"/>
              <a:t>Depends ONLY on the </a:t>
            </a:r>
            <a:r>
              <a:rPr lang="en-US" altLang="en-US" b="1" u="sng" kern="0" dirty="0" smtClean="0"/>
              <a:t>medium</a:t>
            </a:r>
          </a:p>
          <a:p>
            <a:pPr lvl="1" eaLnBrk="1" hangingPunct="1">
              <a:defRPr/>
            </a:pPr>
            <a:r>
              <a:rPr lang="en-US" altLang="en-US" b="1" kern="0" dirty="0" smtClean="0"/>
              <a:t>Mechanical waves travel faster</a:t>
            </a:r>
            <a:r>
              <a:rPr lang="en-US" altLang="en-US" b="1" u="sng" kern="0" dirty="0" smtClean="0"/>
              <a:t> in more dense mediums (solid &gt;liquid&gt;gas)</a:t>
            </a:r>
            <a:r>
              <a:rPr lang="en-US" altLang="en-US" b="1" kern="0" dirty="0" smtClean="0"/>
              <a:t/>
            </a:r>
            <a:br>
              <a:rPr lang="en-US" altLang="en-US" b="1" kern="0" dirty="0" smtClean="0"/>
            </a:br>
            <a:endParaRPr lang="en-US" altLang="en-US" b="1" kern="0" dirty="0"/>
          </a:p>
          <a:p>
            <a:pPr lvl="1" eaLnBrk="1" hangingPunct="1">
              <a:defRPr/>
            </a:pPr>
            <a:r>
              <a:rPr lang="en-US" altLang="en-US" b="1" kern="0" dirty="0" smtClean="0"/>
              <a:t>Mechanical waves travel faster </a:t>
            </a:r>
            <a:r>
              <a:rPr lang="en-US" altLang="en-US" b="1" u="sng" kern="0" dirty="0" smtClean="0"/>
              <a:t>through warmer matter</a:t>
            </a:r>
            <a:r>
              <a:rPr lang="en-US" altLang="en-US" b="1" kern="0" dirty="0" smtClean="0"/>
              <a:t/>
            </a:r>
            <a:br>
              <a:rPr lang="en-US" altLang="en-US" b="1" kern="0" dirty="0" smtClean="0"/>
            </a:br>
            <a:endParaRPr lang="en-US" altLang="en-US" b="1" kern="0" dirty="0" smtClean="0"/>
          </a:p>
          <a:p>
            <a:pPr lvl="1" eaLnBrk="1" hangingPunct="1">
              <a:defRPr/>
            </a:pPr>
            <a:r>
              <a:rPr lang="en-US" altLang="en-US" b="1" kern="0" dirty="0" smtClean="0"/>
              <a:t>Mechanical waves travel faster </a:t>
            </a:r>
            <a:r>
              <a:rPr lang="en-US" altLang="en-US" b="1" u="sng" kern="0" dirty="0" smtClean="0"/>
              <a:t>in mediums with more elasticity</a:t>
            </a:r>
            <a:endParaRPr lang="en-US" altLang="en-US" u="sng" kern="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1">
                                            <p:txEl>
                                              <p:pRg st="0" end="0"/>
                                            </p:txEl>
                                          </p:spTgt>
                                        </p:tgtEl>
                                      </p:cBhvr>
                                    </p:animEffect>
                                    <p:animScale>
                                      <p:cBhvr>
                                        <p:cTn id="7" dur="250" autoRev="1" fill="hold"/>
                                        <p:tgtEl>
                                          <p:spTgt spid="11">
                                            <p:txEl>
                                              <p:pRg st="0" end="0"/>
                                            </p:txEl>
                                          </p:spTgt>
                                        </p:tgtEl>
                                      </p:cBhvr>
                                      <p:by x="105000" y="105000"/>
                                    </p:animScale>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smtClean="0">
                <a:solidFill>
                  <a:srgbClr val="A50021"/>
                </a:solidFill>
                <a:latin typeface="Elephant" panose="02020904090505020303" pitchFamily="18" charset="0"/>
              </a:rPr>
              <a:t>Wave Speed</a:t>
            </a:r>
          </a:p>
        </p:txBody>
      </p:sp>
      <p:sp>
        <p:nvSpPr>
          <p:cNvPr id="32771" name="Rectangle 3"/>
          <p:cNvSpPr>
            <a:spLocks noGrp="1" noChangeArrowheads="1"/>
          </p:cNvSpPr>
          <p:nvPr>
            <p:ph type="body" idx="1"/>
          </p:nvPr>
        </p:nvSpPr>
        <p:spPr/>
        <p:txBody>
          <a:bodyPr/>
          <a:lstStyle/>
          <a:p>
            <a:pPr algn="ctr" eaLnBrk="1" hangingPunct="1">
              <a:buFontTx/>
              <a:buNone/>
            </a:pPr>
            <a:endParaRPr lang="en-US" altLang="en-US" smtClean="0"/>
          </a:p>
          <a:p>
            <a:pPr algn="ctr" eaLnBrk="1" hangingPunct="1">
              <a:buFontTx/>
              <a:buNone/>
            </a:pPr>
            <a:r>
              <a:rPr lang="en-US" altLang="en-US" sz="4000" b="1" smtClean="0"/>
              <a:t>v = </a:t>
            </a:r>
            <a:r>
              <a:rPr lang="el-GR" altLang="en-US" sz="4000" b="1" smtClean="0">
                <a:cs typeface="Arial" panose="020B0604020202020204" pitchFamily="34" charset="0"/>
              </a:rPr>
              <a:t>λ</a:t>
            </a:r>
            <a:r>
              <a:rPr lang="en-US" altLang="en-US" sz="4000" b="1" smtClean="0">
                <a:cs typeface="Arial" panose="020B0604020202020204" pitchFamily="34" charset="0"/>
              </a:rPr>
              <a:t> f</a:t>
            </a:r>
            <a:endParaRPr lang="el-GR" altLang="en-US" sz="4000" b="1" smtClean="0">
              <a:cs typeface="Arial" panose="020B0604020202020204" pitchFamily="34" charset="0"/>
            </a:endParaRPr>
          </a:p>
        </p:txBody>
      </p:sp>
      <p:sp>
        <p:nvSpPr>
          <p:cNvPr id="32772" name="Line 4"/>
          <p:cNvSpPr>
            <a:spLocks noChangeShapeType="1"/>
          </p:cNvSpPr>
          <p:nvPr/>
        </p:nvSpPr>
        <p:spPr bwMode="auto">
          <a:xfrm flipV="1">
            <a:off x="2819400" y="2819400"/>
            <a:ext cx="1066800" cy="1295400"/>
          </a:xfrm>
          <a:prstGeom prst="line">
            <a:avLst/>
          </a:prstGeom>
          <a:noFill/>
          <a:ln w="38100">
            <a:solidFill>
              <a:schemeClr val="accent2"/>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32773" name="Line 5"/>
          <p:cNvSpPr>
            <a:spLocks noChangeShapeType="1"/>
          </p:cNvSpPr>
          <p:nvPr/>
        </p:nvSpPr>
        <p:spPr bwMode="auto">
          <a:xfrm flipH="1" flipV="1">
            <a:off x="5410200" y="2743200"/>
            <a:ext cx="1066800" cy="1143000"/>
          </a:xfrm>
          <a:prstGeom prst="line">
            <a:avLst/>
          </a:prstGeom>
          <a:noFill/>
          <a:ln w="38100">
            <a:solidFill>
              <a:schemeClr val="accent2"/>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32774" name="Line 6"/>
          <p:cNvSpPr>
            <a:spLocks noChangeShapeType="1"/>
          </p:cNvSpPr>
          <p:nvPr/>
        </p:nvSpPr>
        <p:spPr bwMode="auto">
          <a:xfrm flipV="1">
            <a:off x="4495800" y="2895600"/>
            <a:ext cx="228600" cy="1447800"/>
          </a:xfrm>
          <a:prstGeom prst="line">
            <a:avLst/>
          </a:prstGeom>
          <a:noFill/>
          <a:ln w="38100">
            <a:solidFill>
              <a:schemeClr val="accent2"/>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32775" name="Text Box 7"/>
          <p:cNvSpPr txBox="1">
            <a:spLocks noChangeArrowheads="1"/>
          </p:cNvSpPr>
          <p:nvPr/>
        </p:nvSpPr>
        <p:spPr bwMode="auto">
          <a:xfrm>
            <a:off x="838200" y="4038600"/>
            <a:ext cx="23622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a:t>velocity (m/s)</a:t>
            </a:r>
          </a:p>
        </p:txBody>
      </p:sp>
      <p:sp>
        <p:nvSpPr>
          <p:cNvPr id="32776" name="Text Box 8"/>
          <p:cNvSpPr txBox="1">
            <a:spLocks noChangeArrowheads="1"/>
          </p:cNvSpPr>
          <p:nvPr/>
        </p:nvSpPr>
        <p:spPr bwMode="auto">
          <a:xfrm>
            <a:off x="3352800" y="4419600"/>
            <a:ext cx="2514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a:t>wavelength (m)</a:t>
            </a:r>
          </a:p>
        </p:txBody>
      </p:sp>
      <p:sp>
        <p:nvSpPr>
          <p:cNvPr id="32777" name="Text Box 9"/>
          <p:cNvSpPr txBox="1">
            <a:spLocks noChangeArrowheads="1"/>
          </p:cNvSpPr>
          <p:nvPr/>
        </p:nvSpPr>
        <p:spPr bwMode="auto">
          <a:xfrm>
            <a:off x="6096000" y="3962400"/>
            <a:ext cx="23622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a:t>frequency (Hz)</a:t>
            </a:r>
          </a:p>
        </p:txBody>
      </p:sp>
      <p:sp>
        <p:nvSpPr>
          <p:cNvPr id="10251" name="Oval 11"/>
          <p:cNvSpPr>
            <a:spLocks noChangeArrowheads="1"/>
          </p:cNvSpPr>
          <p:nvPr/>
        </p:nvSpPr>
        <p:spPr bwMode="auto">
          <a:xfrm>
            <a:off x="228600" y="6324600"/>
            <a:ext cx="533400" cy="5334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5.55556E-7 4.81481E-6 C 0.01319 -0.05695 -0.00296 -0.1213 0.00833 -0.1801 C 0.00885 -0.1875 0.0085 -0.2007 0.01163 -0.20903 C 0.01423 -0.21598 0.02326 -0.22662 0.02326 -0.22662 C 0.02829 -0.22593 0.03402 -0.22801 0.03819 -0.22454 C 0.04114 -0.22199 0.04045 -0.21551 0.04166 -0.21111 C 0.04357 -0.20348 0.04496 -0.19792 0.04826 -0.19121 C 0.05607 -0.11181 0.04479 -0.23311 0.05156 -0.0044 C 0.05156 -0.00162 0.05382 -0.0088 0.05486 -0.01111 C 0.05607 -0.01412 0.05711 -0.01713 0.05833 -0.02014 C 0.06232 -0.02917 0.06718 -0.03797 0.07152 -0.04676 C 0.07395 -0.05926 0.07604 -0.06436 0.08159 -0.0757 C 0.08385 -0.0801 0.08836 -0.08149 0.09166 -0.08449 C 0.09357 -0.08611 0.09496 -0.08889 0.09652 -0.09121 C 0.1026 -0.09051 0.10885 -0.09005 0.11493 -0.08889 C 0.12361 -0.08727 0.12586 -0.07223 0.13159 -0.06459 C 0.13836 -0.0382 0.13576 -0.01922 0.13663 0.01319 C 0.14166 -0.00695 0.1467 -0.03658 0.15833 -0.05116 C 0.16093 -0.0625 0.16684 -0.0676 0.175 -0.07107 C 0.18229 -0.07801 0.19132 -0.0794 0.2 -0.08218 C 0.20885 -0.08149 0.2177 -0.08172 0.22656 -0.0801 C 0.24288 -0.07686 0.24913 -0.04838 0.25659 -0.03334 C 0.25885 -0.02176 0.25677 -0.00903 0.25989 0.00208 C 0.26059 0.00463 0.26493 -0.0132 0.26493 -0.01343 C 0.27152 -0.0294 0.27968 -0.05 0.29323 -0.05556 C 0.30816 -0.06852 0.31319 -0.06158 0.33663 -0.05996 C 0.34253 -0.05486 0.34878 -0.04954 0.35329 -0.04236 C 0.35451 -0.04028 0.3552 -0.0375 0.35659 -0.03565 C 0.35798 -0.0338 0.36007 -0.03287 0.36163 -0.03125 C 0.36666 -0.0257 0.37118 -0.01621 0.375 -0.00903 C 0.37916 0.00926 0.37482 -0.00695 0.37829 -0.03334 C 0.37916 -0.04028 0.39166 -0.04445 0.39166 -0.04445 C 0.41354 -0.06436 0.44809 -0.04537 0.46163 -0.01783 C 0.46215 -0.01551 0.46215 -0.01297 0.46319 -0.01111 C 0.46545 -0.00695 0.47152 4.81481E-6 0.47152 4.81481E-6 C 0.47482 0.01296 0.49097 0.01435 0.5 0.01551 C 0.52725 0.01921 0.55416 0.02245 0.58159 0.0243 C 0.61823 0.02361 0.65503 0.02314 0.69166 0.02222 C 0.73889 0.02106 0.76701 0.025 0.80329 -0.00672 C 0.81093 -0.02246 0.80659 -0.01713 0.81493 -0.02454 C 0.82048 -0.03565 0.81649 -0.02986 0.82829 -0.04005 L 0.82829 -0.04005 C 0.83524 -0.05232 0.84218 -0.06505 0.84826 -0.07778 C 0.85086 -0.08311 0.85486 -0.08727 0.85659 -0.09329 C 0.86319 -0.11551 0.86545 -0.13889 0.86823 -0.16227 C 0.86944 -0.19746 0.87048 -0.22477 0.87656 -0.25787 C 0.87569 -0.30139 0.88802 -0.34445 0.85989 -0.36899 C 0.85729 -0.37986 0.84895 -0.38565 0.84166 -0.39121 C 0.83507 -0.3963 0.82847 -0.39769 0.82152 -0.40232 C 0.81145 -0.40903 0.82257 -0.40533 0.80989 -0.40903 C 0.79843 -0.4125 0.78663 -0.4125 0.775 -0.41551 C 0.7427 -0.41482 0.71059 -0.41482 0.67829 -0.41343 C 0.67569 -0.41343 0.6625 -0.40718 0.66163 -0.40672 C 0.65781 -0.4051 0.65156 -0.39792 0.65156 -0.39792 C 0.64895 -0.38704 0.64548 -0.38866 0.63993 -0.3801 C 0.63229 -0.36829 0.62951 -0.35278 0.62326 -0.34005 C 0.6217 -0.33195 0.61979 -0.32385 0.61823 -0.31551 C 0.61927 -0.25926 0.61562 -0.23079 0.62986 -0.18681 C 0.6335 -0.17547 0.63541 -0.16713 0.64323 -0.15996 C 0.64618 -0.14885 0.64288 -0.15718 0.65 -0.14885 C 0.6592 -0.13797 0.66475 -0.12107 0.67656 -0.11551 C 0.68663 -0.10232 0.6967 -0.09375 0.70989 -0.08681 C 0.71562 -0.07871 0.72361 -0.07801 0.73159 -0.0757 C 0.73854 -0.07361 0.74496 -0.06991 0.75156 -0.06667 C 0.78402 -0.06852 0.7842 -0.06574 0.80833 -0.07338 C 0.81805 -0.07639 0.82552 -0.08496 0.83489 -0.08889 C 0.84375 -0.10672 0.83211 -0.08519 0.84323 -0.1 C 0.84774 -0.10602 0.84861 -0.11505 0.85156 -0.12246 C 0.8585 -0.13959 0.86666 -0.15579 0.87326 -0.17338 C 0.88194 -0.22871 0.8776 -0.19746 0.875 -0.31551 C 0.87465 -0.33496 0.86961 -0.35695 0.86163 -0.37338 C 0.85885 -0.38774 0.85312 -0.40625 0.84166 -0.41111 C 0.84045 -0.4125 0.83958 -0.41436 0.83819 -0.41551 C 0.8368 -0.41667 0.83472 -0.41644 0.83333 -0.41783 C 0.82309 -0.42894 0.83663 -0.42176 0.825 -0.42662 C 0.82378 -0.42824 0.82239 -0.4294 0.82152 -0.43125 C 0.82066 -0.43311 0.821 -0.43588 0.81996 -0.43774 C 0.81666 -0.44329 0.80781 -0.44584 0.80329 -0.44885 C 0.79409 -0.46181 0.78229 -0.46644 0.76996 -0.47107 C 0.7585 -0.47547 0.74791 -0.4838 0.73663 -0.48889 C 0.73229 -0.49074 0.7276 -0.49144 0.72326 -0.49329 C 0.71371 -0.50209 0.70104 -0.50278 0.68993 -0.50672 C 0.65277 -0.50649 0.44323 -0.53936 0.35329 -0.4801 C 0.33836 -0.47037 0.32934 -0.45209 0.31493 -0.44236 C 0.31389 -0.43936 0.31319 -0.43588 0.31163 -0.43334 C 0.30711 -0.42616 0.29652 -0.41343 0.29652 -0.41343 C 0.29218 -0.39885 0.28472 -0.39236 0.27829 -0.3801 C 0.27552 -0.37477 0.26996 -0.36459 0.26996 -0.36459 C 0.2677 -0.3507 0.26527 -0.35116 0.25989 -0.34005 C 0.25694 -0.32246 0.25329 -0.30556 0.24826 -0.28889 C 0.25017 -0.1926 0.2467 -0.23079 0.25329 -0.17338 C 0.25538 -0.1544 0.28073 -0.11204 0.28819 -0.1 C 0.30781 -0.06852 0.33142 -0.04375 0.35486 -0.01783 C 0.35764 -0.01482 0.3618 -0.01551 0.36493 -0.01343 C 0.36892 -0.01088 0.37257 -0.00695 0.37656 -0.0044 C 0.39062 0.00439 0.40816 0.00694 0.42326 0.01111 C 0.43333 0.01041 0.4434 0.01064 0.45329 0.00879 C 0.45954 0.00764 0.47152 0.00208 0.47152 0.00208 C 0.48177 -0.00579 0.49218 -0.01297 0.50329 -0.01783 C 0.51857 -0.0382 0.51163 -0.03056 0.52326 -0.04236 C 0.53211 -0.06621 0.51979 -0.0375 0.53333 -0.05556 C 0.53507 -0.05787 0.53541 -0.06158 0.53663 -0.06459 C 0.53975 -0.07176 0.54184 -0.07361 0.54652 -0.0801 C 0.55052 -0.09537 0.54496 -0.07871 0.55329 -0.09121 C 0.5559 -0.09514 0.55989 -0.1044 0.55989 -0.1044 C 0.56093 -0.11042 0.56163 -0.11644 0.56319 -0.12246 C 0.56389 -0.12477 0.56579 -0.12639 0.56666 -0.12894 C 0.56753 -0.13102 0.5677 -0.13334 0.56823 -0.13565 C 0.5677 -0.16297 0.56823 -0.19051 0.56666 -0.21783 C 0.56649 -0.21991 0.56389 -0.22037 0.56319 -0.22223 C 0.55781 -0.23681 0.5552 -0.25 0.54496 -0.25996 C 0.53906 -0.27176 0.53142 -0.28033 0.52326 -0.28889 C 0.51823 -0.29399 0.51423 -0.30139 0.50833 -0.3044 C 0.50243 -0.30741 0.49444 -0.30926 0.48819 -0.31111 C 0.46944 -0.32801 0.42326 -0.31598 0.41319 -0.31551 C 0.40607 -0.31181 0.39878 -0.30834 0.39166 -0.3044 C 0.38715 -0.29861 0.38246 -0.29607 0.37656 -0.29329 C 0.37152 -0.28704 0.36736 -0.28496 0.36163 -0.2801 C 0.36059 -0.27709 0.35972 -0.27385 0.35833 -0.27107 C 0.35746 -0.26922 0.35573 -0.26852 0.35486 -0.26667 C 0.346 -0.2463 0.35746 -0.26343 0.34652 -0.24885 C 0.34427 -0.23611 0.34062 -0.23241 0.33333 -0.22454 C 0.32812 -0.21899 0.32621 -0.21528 0.31996 -0.21111 C 0.31319 -0.19931 0.31232 -0.20394 0.30486 -0.19561 C 0.29079 -0.17986 0.28159 -0.17801 0.26319 -0.1757 C 0.25659 -0.17269 0.25017 -0.17061 0.24323 -0.16899 C 0.21823 -0.16968 0.19305 -0.16783 0.16823 -0.17107 C 0.16319 -0.17176 0.15937 -0.17755 0.15486 -0.1801 C 0.13385 -0.19213 0.11302 -0.20486 0.09323 -0.22014 C 0.0802 -0.24051 0.06441 -0.25649 0.05 -0.2757 C 0.04722 -0.2794 0.04444 -0.28311 0.04166 -0.28704 C 0.03941 -0.28982 0.03489 -0.29561 0.03489 -0.29561 C 0.0309 -0.30625 0.03159 -0.3169 0.02656 -0.32662 C 0.02708 -0.34306 0.02621 -0.35949 0.02829 -0.3757 C 0.02864 -0.37871 0.03975 -0.39746 0.04166 -0.4 C 0.06111 -0.42593 0.08489 -0.42686 0.10989 -0.43565 C 0.14427 -0.43496 0.17882 -0.43542 0.21319 -0.43334 C 0.21527 -0.43311 0.21649 -0.4301 0.21823 -0.42894 C 0.21979 -0.42778 0.22152 -0.42732 0.22326 -0.42662 C 0.2309 -0.41644 0.23819 -0.40672 0.24496 -0.39561 C 0.25173 -0.38449 0.25746 -0.36806 0.26319 -0.35556 C 0.26857 -0.34352 0.27239 -0.33588 0.275 -0.32223 C 0.27812 -0.28125 0.28628 -0.23519 0.27152 -0.19792 C 0.26961 -0.18473 0.26857 -0.17662 0.25989 -0.16899 C 0.25816 -0.16598 0.25711 -0.16204 0.25486 -0.15996 C 0.25347 -0.15857 0.23125 -0.14723 0.22986 -0.14676 C 0.2243 -0.14514 0.21319 -0.14236 0.21319 -0.14236 C 0.18819 -0.14445 0.16319 -0.1463 0.13819 -0.14885 C 0.13316 -0.14931 0.12795 -0.14861 0.12326 -0.15116 C 0.10121 -0.16297 0.09079 -0.17686 0.075 -0.19792 C 0.04461 -0.23843 0.0177 -0.27315 5.55556E-7 -0.32662 C 0.00052 -0.35186 0.00052 -0.37709 0.00156 -0.40232 C 0.00173 -0.40834 0.00538 -0.41713 0.00659 -0.42223 C 0.00954 -0.43542 0.01007 -0.44977 0.01493 -0.46227 C 0.01892 -0.47269 0.02725 -0.48056 0.03333 -0.48889 C 0.04149 -0.5 0.05052 -0.51412 0.06163 -0.51783 C 0.0743 -0.52801 0.0868 -0.54005 0.1 -0.54885 C 0.10816 -0.55417 0.1177 -0.55579 0.12656 -0.55787 C 0.14079 -0.56713 0.15625 -0.56621 0.17152 -0.57107 C 0.21128 -0.5669 0.2118 -0.57223 0.23993 -0.54885 C 0.24566 -0.54399 0.25086 -0.53611 0.25659 -0.53125 C 0.26076 -0.52778 0.26996 -0.52223 0.26996 -0.52223 C 0.2802 -0.50857 0.27395 -0.51551 0.28993 -0.50232 C 0.29461 -0.49838 0.29722 -0.49144 0.30156 -0.48681 C 0.30816 -0.47963 0.31527 -0.47223 0.32152 -0.46459 C 0.33211 -0.45186 0.33993 -0.4382 0.35329 -0.43125 C 0.36093 -0.42107 0.3677 -0.41806 0.37829 -0.41551 C 0.39791 -0.40232 0.38889 -0.40579 0.40486 -0.40232 C 0.44739 -0.37477 0.50191 -0.39954 0.54826 -0.4044 C 0.56267 -0.40949 0.57743 -0.4125 0.59166 -0.41783 C 0.60694 -0.42361 0.62066 -0.43866 0.63333 -0.45116 C 0.63802 -0.46065 0.64409 -0.46551 0.65 -0.47338 C 0.65937 -0.48588 0.66718 -0.50093 0.67656 -0.51343 C 0.67882 -0.53426 0.68107 -0.55741 0.67152 -0.5757 C 0.66788 -0.59098 0.65798 -0.60024 0.65 -0.61111 C 0.64809 -0.61389 0.64704 -0.6176 0.64496 -0.62014 C 0.64253 -0.62292 0.63923 -0.62431 0.63663 -0.62686 C 0.62135 -0.64005 0.60607 -0.65186 0.58819 -0.65787 C 0.5743 -0.67014 0.55816 -0.67801 0.54166 -0.68218 C 0.53472 -0.69144 0.52257 -0.69144 0.51319 -0.69329 C 0.46944 -0.6919 0.43038 -0.69051 0.38819 -0.68218 C 0.38593 -0.6794 0.38402 -0.67593 0.38159 -0.67338 C 0.37847 -0.67014 0.37152 -0.66459 0.37152 -0.66459 C 0.36875 -0.65926 0.36475 -0.65486 0.36319 -0.64885 C 0.35764 -0.6257 0.36076 -0.63519 0.35486 -0.62014 C 0.34861 -0.55695 0.35711 -0.52408 0.37829 -0.47338 C 0.37968 -0.46991 0.37986 -0.46551 0.38159 -0.46227 C 0.38871 -0.45 0.40486 -0.43357 0.41319 -0.42454 C 0.41614 -0.4213 0.42014 -0.42061 0.42326 -0.41783 C 0.42743 -0.41389 0.43038 -0.40741 0.43489 -0.4044 C 0.45173 -0.39329 0.47135 -0.38774 0.48993 -0.38449 C 0.50486 -0.38519 0.51996 -0.38449 0.53489 -0.38681 C 0.56475 -0.39144 0.59184 -0.40926 0.61823 -0.42662 C 0.64201 -0.44236 0.6677 -0.45672 0.68819 -0.4801 C 0.69149 -0.4838 0.6934 -0.48936 0.69652 -0.49329 C 0.70017 -0.49815 0.70434 -0.50232 0.70833 -0.50672 C 0.70989 -0.51181 0.71111 -0.51736 0.71319 -0.52223 C 0.71493 -0.52639 0.71892 -0.52871 0.71996 -0.53334 C 0.72274 -0.54537 0.7217 -0.55857 0.72326 -0.57107 C 0.72257 -0.5919 0.72569 -0.61389 0.71996 -0.63334 C 0.7151 -0.64977 0.70746 -0.66343 0.69826 -0.6757 C 0.69427 -0.68102 0.69114 -0.69121 0.68663 -0.69561 C 0.68368 -0.69861 0.67986 -0.69977 0.67656 -0.70232 C 0.6592 -0.71621 0.64184 -0.72732 0.62152 -0.73125 C 0.58802 -0.74607 0.55729 -0.75024 0.52152 -0.75116 C 0.4493 -0.75301 0.37708 -0.75417 0.30486 -0.75556 C 0.28524 -0.75903 0.26614 -0.7625 0.24652 -0.76459 C 0.23836 -0.76829 0.22934 -0.76875 0.22152 -0.77338 C 0.2092 -0.78056 0.1993 -0.7919 0.18993 -0.8044 C 0.18941 -0.80672 0.18906 -0.80903 0.18819 -0.81111 C 0.18732 -0.81343 0.18559 -0.81528 0.18489 -0.81783 C 0.17899 -0.83681 0.18819 -0.81736 0.17986 -0.83334 C 0.17847 -0.84375 0.17534 -0.85209 0.17326 -0.86227 C 0.17152 -0.88473 0.16927 -0.89815 0.175 -0.92223 C 0.17621 -0.92732 0.18333 -0.93334 0.18333 -0.93334 C 0.18628 -0.94607 0.18246 -0.93542 0.19323 -0.94445 C 0.20694 -0.95579 0.18698 -0.94861 0.20833 -0.95348 C 0.24149 -0.9757 0.21527 -0.95973 0.30486 -0.95556 C 0.34427 -0.95371 0.37847 -0.94445 0.41666 -0.93774 C 0.42482 -0.9338 0.4335 -0.93079 0.44166 -0.92662 C 0.46198 -0.91621 0.47951 -0.90209 0.50156 -0.89792 C 0.52725 -0.88079 0.56579 -0.88172 0.59323 -0.8801 C 0.61059 -0.87408 0.62882 -0.87361 0.64652 -0.86899 C 0.65694 -0.86621 0.66597 -0.86019 0.67656 -0.85787 C 0.68715 -0.85093 0.69496 -0.84514 0.70486 -0.83565 C 0.70711 -0.83334 0.71163 -0.82894 0.71163 -0.82894 C 0.7151 -0.81389 0.71024 -0.83102 0.71823 -0.81551 C 0.71927 -0.81366 0.71892 -0.81088 0.71996 -0.80903 C 0.72291 -0.80371 0.72691 -0.79885 0.72986 -0.79329 C 0.73316 -0.78079 0.73628 -0.77107 0.72829 -0.75996 C 0.72257 -0.73843 0.70555 -0.72963 0.68993 -0.72662 C 0.65329 -0.72755 0.61614 -0.72385 0.57986 -0.73125 C 0.54375 -0.73843 0.50781 -0.74908 0.47152 -0.75556 C 0.45937 -0.76019 0.44739 -0.76204 0.43489 -0.76459 C 0.375 -0.76274 0.37135 -0.77338 0.33333 -0.74885 C 0.32031 -0.74051 0.30937 -0.72986 0.29826 -0.71783 C 0.29461 -0.71389 0.28819 -0.7044 0.28819 -0.7044 C 0.28211 -0.66181 0.30468 -0.64098 0.32656 -0.61783 C 0.36944 -0.57223 0.42656 -0.53542 0.48159 -0.52894 C 0.52864 -0.50811 0.5776 -0.52037 0.62656 -0.52454 C 0.64635 -0.53334 0.66614 -0.54213 0.68663 -0.54676 C 0.71093 -0.55949 0.73264 -0.57778 0.75486 -0.59561 C 0.76371 -0.60278 0.76927 -0.61667 0.77829 -0.62454 C 0.7835 -0.63519 0.79114 -0.64074 0.79826 -0.64885 C 0.81076 -0.6632 0.82361 -0.67709 0.83993 -0.68218 C 0.84218 -0.68403 0.84409 -0.68588 0.84652 -0.68681 C 0.85139 -0.68889 0.86163 -0.69121 0.86163 -0.69121 C 0.86823 -0.69561 0.87465 -0.69699 0.88159 -0.7 C 0.90486 -0.69861 0.92829 -0.69561 0.95156 -0.69561 L 1.01823 -0.62917 " pathEditMode="relative" ptsTypes="ffffffffffffffffffffffffffffffffffffffffFfffffffffffffffffffffffffffffffffffffffffffffffffffffffffffffffffffffffffffffffffffffffffffffffffffffffffffffffffffffffffffffffffffffffffffffffffffffffffffffffffffffffffffffffffffffffffffffffffffffffffffffffAA">
                                      <p:cBhvr>
                                        <p:cTn id="6" dur="5000" spd="-100000" fill="hold"/>
                                        <p:tgtEl>
                                          <p:spTgt spid="1025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ChangeArrowheads="1"/>
          </p:cNvSpPr>
          <p:nvPr/>
        </p:nvSpPr>
        <p:spPr bwMode="auto">
          <a:xfrm>
            <a:off x="838200" y="1600200"/>
            <a:ext cx="7696200" cy="12192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3795" name="Rectangle 2"/>
          <p:cNvSpPr>
            <a:spLocks noGrp="1" noChangeArrowheads="1"/>
          </p:cNvSpPr>
          <p:nvPr>
            <p:ph type="title"/>
          </p:nvPr>
        </p:nvSpPr>
        <p:spPr/>
        <p:txBody>
          <a:bodyPr/>
          <a:lstStyle/>
          <a:p>
            <a:pPr eaLnBrk="1" hangingPunct="1"/>
            <a:r>
              <a:rPr lang="en-US" altLang="en-US" smtClean="0">
                <a:solidFill>
                  <a:srgbClr val="A50021"/>
                </a:solidFill>
                <a:latin typeface="Elephant" panose="02020904090505020303" pitchFamily="18" charset="0"/>
              </a:rPr>
              <a:t>Try These…</a:t>
            </a:r>
          </a:p>
        </p:txBody>
      </p:sp>
      <p:sp>
        <p:nvSpPr>
          <p:cNvPr id="33796" name="Rectangle 3"/>
          <p:cNvSpPr>
            <a:spLocks noGrp="1" noChangeArrowheads="1"/>
          </p:cNvSpPr>
          <p:nvPr>
            <p:ph type="body" idx="1"/>
          </p:nvPr>
        </p:nvSpPr>
        <p:spPr/>
        <p:txBody>
          <a:bodyPr/>
          <a:lstStyle/>
          <a:p>
            <a:pPr marL="609600" indent="-609600" eaLnBrk="1" hangingPunct="1">
              <a:buFontTx/>
              <a:buNone/>
            </a:pPr>
            <a:r>
              <a:rPr lang="en-US" altLang="en-US" b="1" smtClean="0">
                <a:solidFill>
                  <a:schemeClr val="accent2"/>
                </a:solidFill>
              </a:rPr>
              <a:t>	Ocean waves are 8 m long and one passes by you every 4 seconds. </a:t>
            </a:r>
          </a:p>
          <a:p>
            <a:pPr marL="609600" indent="-609600" eaLnBrk="1" hangingPunct="1">
              <a:buFontTx/>
              <a:buNone/>
            </a:pPr>
            <a:endParaRPr lang="en-US" altLang="en-US" b="1" smtClean="0">
              <a:solidFill>
                <a:schemeClr val="accent2"/>
              </a:solidFill>
            </a:endParaRPr>
          </a:p>
          <a:p>
            <a:pPr marL="609600" indent="-609600" eaLnBrk="1" hangingPunct="1">
              <a:buFontTx/>
              <a:buAutoNum type="arabicPeriod"/>
            </a:pPr>
            <a:r>
              <a:rPr lang="en-US" altLang="en-US" smtClean="0"/>
              <a:t>What is the wave’s period? </a:t>
            </a:r>
          </a:p>
          <a:p>
            <a:pPr marL="609600" indent="-609600" eaLnBrk="1" hangingPunct="1">
              <a:buFontTx/>
              <a:buAutoNum type="arabicPeriod"/>
            </a:pPr>
            <a:r>
              <a:rPr lang="en-US" altLang="en-US" smtClean="0"/>
              <a:t>What is the wave’s frequency?</a:t>
            </a:r>
          </a:p>
          <a:p>
            <a:pPr marL="609600" indent="-609600" eaLnBrk="1" hangingPunct="1">
              <a:buFontTx/>
              <a:buAutoNum type="arabicPeriod"/>
            </a:pPr>
            <a:r>
              <a:rPr lang="en-US" altLang="en-US" smtClean="0"/>
              <a:t>What is the speed of the wave?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ChangeArrowheads="1"/>
          </p:cNvSpPr>
          <p:nvPr/>
        </p:nvSpPr>
        <p:spPr bwMode="auto">
          <a:xfrm>
            <a:off x="838200" y="1600200"/>
            <a:ext cx="7696200" cy="12192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5843" name="Rectangle 2"/>
          <p:cNvSpPr>
            <a:spLocks noGrp="1" noChangeArrowheads="1"/>
          </p:cNvSpPr>
          <p:nvPr>
            <p:ph type="title"/>
          </p:nvPr>
        </p:nvSpPr>
        <p:spPr/>
        <p:txBody>
          <a:bodyPr/>
          <a:lstStyle/>
          <a:p>
            <a:pPr eaLnBrk="1" hangingPunct="1"/>
            <a:r>
              <a:rPr lang="en-US" altLang="en-US" smtClean="0">
                <a:solidFill>
                  <a:srgbClr val="A50021"/>
                </a:solidFill>
                <a:latin typeface="Elephant" panose="02020904090505020303" pitchFamily="18" charset="0"/>
              </a:rPr>
              <a:t>Another one…</a:t>
            </a:r>
          </a:p>
        </p:txBody>
      </p:sp>
      <p:sp>
        <p:nvSpPr>
          <p:cNvPr id="35844" name="Rectangle 3"/>
          <p:cNvSpPr>
            <a:spLocks noGrp="1" noChangeArrowheads="1"/>
          </p:cNvSpPr>
          <p:nvPr>
            <p:ph type="body" idx="1"/>
          </p:nvPr>
        </p:nvSpPr>
        <p:spPr/>
        <p:txBody>
          <a:bodyPr/>
          <a:lstStyle/>
          <a:p>
            <a:pPr marL="609600" indent="-609600" eaLnBrk="1" hangingPunct="1">
              <a:buFontTx/>
              <a:buNone/>
            </a:pPr>
            <a:r>
              <a:rPr lang="en-US" altLang="en-US" b="1" smtClean="0">
                <a:solidFill>
                  <a:schemeClr val="accent2"/>
                </a:solidFill>
              </a:rPr>
              <a:t>	Ocean waves move at 4 m/s and 3 waves pass by you every 15 seconds. </a:t>
            </a:r>
          </a:p>
          <a:p>
            <a:pPr marL="609600" indent="-609600" eaLnBrk="1" hangingPunct="1">
              <a:buFontTx/>
              <a:buNone/>
            </a:pPr>
            <a:endParaRPr lang="en-US" altLang="en-US" b="1" smtClean="0">
              <a:solidFill>
                <a:schemeClr val="accent2"/>
              </a:solidFill>
            </a:endParaRPr>
          </a:p>
          <a:p>
            <a:pPr marL="609600" indent="-609600" eaLnBrk="1" hangingPunct="1">
              <a:buFontTx/>
              <a:buAutoNum type="arabicPeriod"/>
            </a:pPr>
            <a:r>
              <a:rPr lang="en-US" altLang="en-US" smtClean="0"/>
              <a:t>What is the wave’s speed? </a:t>
            </a:r>
          </a:p>
          <a:p>
            <a:pPr marL="609600" indent="-609600" eaLnBrk="1" hangingPunct="1">
              <a:buFontTx/>
              <a:buAutoNum type="arabicPeriod"/>
            </a:pPr>
            <a:r>
              <a:rPr lang="en-US" altLang="en-US" smtClean="0"/>
              <a:t>What is the wave’s frequency?</a:t>
            </a:r>
          </a:p>
          <a:p>
            <a:pPr marL="609600" indent="-609600" eaLnBrk="1" hangingPunct="1">
              <a:buFontTx/>
              <a:buAutoNum type="arabicPeriod"/>
            </a:pPr>
            <a:r>
              <a:rPr lang="en-US" altLang="en-US" smtClean="0"/>
              <a:t>What is the wavelength?</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5"/>
          <p:cNvSpPr>
            <a:spLocks noChangeArrowheads="1"/>
          </p:cNvSpPr>
          <p:nvPr/>
        </p:nvSpPr>
        <p:spPr bwMode="auto">
          <a:xfrm>
            <a:off x="533400" y="1828800"/>
            <a:ext cx="4114800" cy="39624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37891" name="Rectangle 2"/>
          <p:cNvSpPr>
            <a:spLocks noGrp="1" noChangeArrowheads="1"/>
          </p:cNvSpPr>
          <p:nvPr>
            <p:ph type="title"/>
          </p:nvPr>
        </p:nvSpPr>
        <p:spPr>
          <a:xfrm>
            <a:off x="457200" y="228600"/>
            <a:ext cx="7772400" cy="1143000"/>
          </a:xfrm>
        </p:spPr>
        <p:txBody>
          <a:bodyPr/>
          <a:lstStyle/>
          <a:p>
            <a:r>
              <a:rPr lang="en-US" altLang="en-US" b="1" smtClean="0">
                <a:solidFill>
                  <a:srgbClr val="C00000"/>
                </a:solidFill>
                <a:latin typeface="Elephant" panose="02020904090505020303" pitchFamily="18" charset="0"/>
              </a:rPr>
              <a:t>Intensity</a:t>
            </a:r>
          </a:p>
        </p:txBody>
      </p:sp>
      <p:graphicFrame>
        <p:nvGraphicFramePr>
          <p:cNvPr id="37892" name="Object 3"/>
          <p:cNvGraphicFramePr>
            <a:graphicFrameLocks noGrp="1" noChangeAspect="1"/>
          </p:cNvGraphicFramePr>
          <p:nvPr>
            <p:ph type="clipArt" sz="half" idx="1"/>
          </p:nvPr>
        </p:nvGraphicFramePr>
        <p:xfrm>
          <a:off x="685800" y="2205038"/>
          <a:ext cx="3810000" cy="3208337"/>
        </p:xfrm>
        <a:graphic>
          <a:graphicData uri="http://schemas.openxmlformats.org/presentationml/2006/ole">
            <mc:AlternateContent xmlns:mc="http://schemas.openxmlformats.org/markup-compatibility/2006">
              <mc:Choice xmlns:v="urn:schemas-microsoft-com:vml" Requires="v">
                <p:oleObj spid="_x0000_s37897" name="Clip" r:id="rId4" imgW="2409524" imgH="2029108" progId="MS_ClipArt_Gallery.5">
                  <p:embed/>
                </p:oleObj>
              </mc:Choice>
              <mc:Fallback>
                <p:oleObj name="Clip" r:id="rId4" imgW="2409524" imgH="2029108" progId="MS_ClipArt_Gallery.5">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2205038"/>
                        <a:ext cx="3810000" cy="320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893" name="Rectangle 4"/>
          <p:cNvSpPr>
            <a:spLocks noGrp="1" noChangeArrowheads="1"/>
          </p:cNvSpPr>
          <p:nvPr>
            <p:ph type="body" sz="half" idx="2"/>
          </p:nvPr>
        </p:nvSpPr>
        <p:spPr>
          <a:xfrm>
            <a:off x="4648200" y="1524000"/>
            <a:ext cx="3810000" cy="4876800"/>
          </a:xfrm>
        </p:spPr>
        <p:txBody>
          <a:bodyPr/>
          <a:lstStyle/>
          <a:p>
            <a:r>
              <a:rPr lang="en-US" altLang="en-US" sz="2800" b="1" smtClean="0"/>
              <a:t>Intensity</a:t>
            </a:r>
            <a:r>
              <a:rPr lang="en-US" altLang="en-US" sz="2800" smtClean="0"/>
              <a:t> is </a:t>
            </a:r>
            <a:r>
              <a:rPr lang="en-US" altLang="en-US" sz="2800" u="sng" smtClean="0"/>
              <a:t>the variance of waves by change of amplitude</a:t>
            </a:r>
            <a:r>
              <a:rPr lang="en-US" altLang="en-US" sz="2800" smtClean="0"/>
              <a:t> (volume in sound).</a:t>
            </a:r>
          </a:p>
          <a:p>
            <a:r>
              <a:rPr lang="en-US" altLang="en-US" sz="2800" smtClean="0"/>
              <a:t>Notice that these two waves have the same </a:t>
            </a:r>
            <a:r>
              <a:rPr lang="en-US" altLang="en-US" sz="2800" i="1" smtClean="0"/>
              <a:t>frequency</a:t>
            </a:r>
            <a:r>
              <a:rPr lang="en-US" altLang="en-US" sz="2800" smtClean="0"/>
              <a:t>, but different </a:t>
            </a:r>
            <a:r>
              <a:rPr lang="en-US" altLang="en-US" sz="2800" i="1" smtClean="0"/>
              <a:t>intensities</a:t>
            </a:r>
            <a:r>
              <a:rPr lang="en-US" altLang="en-US" sz="2800" smtClean="0"/>
              <a:t>. </a:t>
            </a:r>
          </a:p>
          <a:p>
            <a:r>
              <a:rPr lang="en-US" altLang="en-US" sz="2800" smtClean="0"/>
              <a:t>Which one has the higher volume?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1"/>
          <p:cNvSpPr>
            <a:spLocks noChangeArrowheads="1"/>
          </p:cNvSpPr>
          <p:nvPr/>
        </p:nvSpPr>
        <p:spPr bwMode="auto">
          <a:xfrm>
            <a:off x="762000" y="1676400"/>
            <a:ext cx="3886200" cy="4495800"/>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39939" name="Rectangle 2"/>
          <p:cNvSpPr>
            <a:spLocks noGrp="1" noChangeArrowheads="1"/>
          </p:cNvSpPr>
          <p:nvPr>
            <p:ph type="title"/>
          </p:nvPr>
        </p:nvSpPr>
        <p:spPr>
          <a:xfrm>
            <a:off x="685800" y="228600"/>
            <a:ext cx="7772400" cy="1143000"/>
          </a:xfrm>
        </p:spPr>
        <p:txBody>
          <a:bodyPr/>
          <a:lstStyle/>
          <a:p>
            <a:r>
              <a:rPr lang="en-US" altLang="en-US" b="1" smtClean="0">
                <a:solidFill>
                  <a:srgbClr val="C00000"/>
                </a:solidFill>
                <a:latin typeface="Elephant" panose="02020904090505020303" pitchFamily="18" charset="0"/>
              </a:rPr>
              <a:t>Pitch</a:t>
            </a:r>
          </a:p>
        </p:txBody>
      </p:sp>
      <p:sp>
        <p:nvSpPr>
          <p:cNvPr id="39940" name="Rectangle 4"/>
          <p:cNvSpPr>
            <a:spLocks noGrp="1" noChangeArrowheads="1"/>
          </p:cNvSpPr>
          <p:nvPr>
            <p:ph type="body" sz="half" idx="3"/>
          </p:nvPr>
        </p:nvSpPr>
        <p:spPr>
          <a:xfrm>
            <a:off x="4724400" y="1905000"/>
            <a:ext cx="4114800" cy="4114800"/>
          </a:xfrm>
        </p:spPr>
        <p:txBody>
          <a:bodyPr/>
          <a:lstStyle/>
          <a:p>
            <a:r>
              <a:rPr lang="en-US" altLang="en-US" sz="2800" b="1" u="sng" smtClean="0"/>
              <a:t>Pitch</a:t>
            </a:r>
            <a:r>
              <a:rPr lang="en-US" altLang="en-US" sz="2800" smtClean="0"/>
              <a:t> is the variance of waves by change of frequency.</a:t>
            </a:r>
          </a:p>
          <a:p>
            <a:r>
              <a:rPr lang="en-US" altLang="en-US" sz="2800" smtClean="0"/>
              <a:t>Notice that these two waves have the same Intensity, but different </a:t>
            </a:r>
            <a:r>
              <a:rPr lang="en-US" altLang="en-US" sz="2800" i="1" smtClean="0"/>
              <a:t>frequencies</a:t>
            </a:r>
            <a:r>
              <a:rPr lang="en-US" altLang="en-US" sz="2800" smtClean="0"/>
              <a:t>. </a:t>
            </a:r>
          </a:p>
          <a:p>
            <a:r>
              <a:rPr lang="en-US" altLang="en-US" sz="2800" smtClean="0"/>
              <a:t>Which one has the higher pitch?</a:t>
            </a:r>
          </a:p>
        </p:txBody>
      </p:sp>
      <p:sp>
        <p:nvSpPr>
          <p:cNvPr id="39941" name="Rectangle 5"/>
          <p:cNvSpPr>
            <a:spLocks noChangeArrowheads="1"/>
          </p:cNvSpPr>
          <p:nvPr/>
        </p:nvSpPr>
        <p:spPr bwMode="auto">
          <a:xfrm>
            <a:off x="838200" y="3352800"/>
            <a:ext cx="3733800"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grpSp>
        <p:nvGrpSpPr>
          <p:cNvPr id="39942" name="Group 13"/>
          <p:cNvGrpSpPr>
            <a:grpSpLocks/>
          </p:cNvGrpSpPr>
          <p:nvPr/>
        </p:nvGrpSpPr>
        <p:grpSpPr bwMode="auto">
          <a:xfrm>
            <a:off x="1414463" y="1981200"/>
            <a:ext cx="2657475" cy="4114800"/>
            <a:chOff x="891" y="1248"/>
            <a:chExt cx="1674" cy="2592"/>
          </a:xfrm>
        </p:grpSpPr>
        <p:graphicFrame>
          <p:nvGraphicFramePr>
            <p:cNvPr id="39945" name="Object 3"/>
            <p:cNvGraphicFramePr>
              <a:graphicFrameLocks noChangeAspect="1"/>
            </p:cNvGraphicFramePr>
            <p:nvPr/>
          </p:nvGraphicFramePr>
          <p:xfrm>
            <a:off x="891" y="1248"/>
            <a:ext cx="1653" cy="1248"/>
          </p:xfrm>
          <a:graphic>
            <a:graphicData uri="http://schemas.openxmlformats.org/presentationml/2006/ole">
              <mc:AlternateContent xmlns:mc="http://schemas.openxmlformats.org/markup-compatibility/2006">
                <mc:Choice xmlns:v="urn:schemas-microsoft-com:vml" Requires="v">
                  <p:oleObj spid="_x0000_s39957" name="Clip" r:id="rId3" imgW="2409524" imgH="2029108" progId="MS_ClipArt_Gallery.5">
                    <p:embed/>
                  </p:oleObj>
                </mc:Choice>
                <mc:Fallback>
                  <p:oleObj name="Clip" r:id="rId3" imgW="2409524" imgH="2029108" progId="MS_ClipArt_Gallery.5">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1" y="1248"/>
                          <a:ext cx="1653"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946" name="Object 6"/>
            <p:cNvGraphicFramePr>
              <a:graphicFrameLocks noChangeAspect="1"/>
            </p:cNvGraphicFramePr>
            <p:nvPr/>
          </p:nvGraphicFramePr>
          <p:xfrm>
            <a:off x="891" y="2592"/>
            <a:ext cx="837" cy="1248"/>
          </p:xfrm>
          <a:graphic>
            <a:graphicData uri="http://schemas.openxmlformats.org/presentationml/2006/ole">
              <mc:AlternateContent xmlns:mc="http://schemas.openxmlformats.org/markup-compatibility/2006">
                <mc:Choice xmlns:v="urn:schemas-microsoft-com:vml" Requires="v">
                  <p:oleObj spid="_x0000_s39958" name="Clip" r:id="rId5" imgW="2409524" imgH="2029108" progId="MS_ClipArt_Gallery.5">
                    <p:embed/>
                  </p:oleObj>
                </mc:Choice>
                <mc:Fallback>
                  <p:oleObj name="Clip" r:id="rId5" imgW="2409524" imgH="2029108" progId="MS_ClipArt_Gallery.5">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1" y="2592"/>
                          <a:ext cx="837" cy="1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47" name="Object 9"/>
            <p:cNvGraphicFramePr>
              <a:graphicFrameLocks noChangeAspect="1"/>
            </p:cNvGraphicFramePr>
            <p:nvPr/>
          </p:nvGraphicFramePr>
          <p:xfrm>
            <a:off x="1728" y="2592"/>
            <a:ext cx="837" cy="1248"/>
          </p:xfrm>
          <a:graphic>
            <a:graphicData uri="http://schemas.openxmlformats.org/presentationml/2006/ole">
              <mc:AlternateContent xmlns:mc="http://schemas.openxmlformats.org/markup-compatibility/2006">
                <mc:Choice xmlns:v="urn:schemas-microsoft-com:vml" Requires="v">
                  <p:oleObj spid="_x0000_s39959" name="Clip" r:id="rId6" imgW="2409524" imgH="2029108" progId="MS_ClipArt_Gallery.5">
                    <p:embed/>
                  </p:oleObj>
                </mc:Choice>
                <mc:Fallback>
                  <p:oleObj name="Clip" r:id="rId6" imgW="2409524" imgH="2029108" progId="MS_ClipArt_Gallery.5">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8" y="2592"/>
                          <a:ext cx="837" cy="1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39943" name="Rectangle 12"/>
          <p:cNvSpPr>
            <a:spLocks noChangeArrowheads="1"/>
          </p:cNvSpPr>
          <p:nvPr/>
        </p:nvSpPr>
        <p:spPr bwMode="auto">
          <a:xfrm>
            <a:off x="1371600" y="5410200"/>
            <a:ext cx="2743200" cy="76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39944" name="Rectangle 14"/>
          <p:cNvSpPr>
            <a:spLocks noChangeArrowheads="1"/>
          </p:cNvSpPr>
          <p:nvPr/>
        </p:nvSpPr>
        <p:spPr bwMode="auto">
          <a:xfrm>
            <a:off x="1295400" y="3276600"/>
            <a:ext cx="2819400" cy="76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mtClean="0">
                <a:solidFill>
                  <a:srgbClr val="A50021"/>
                </a:solidFill>
                <a:latin typeface="Elephant" panose="02020904090505020303" pitchFamily="18" charset="0"/>
              </a:rPr>
              <a:t>Flip Book: Titles</a:t>
            </a:r>
          </a:p>
        </p:txBody>
      </p:sp>
      <p:sp>
        <p:nvSpPr>
          <p:cNvPr id="6147" name="Text Placeholder 2"/>
          <p:cNvSpPr>
            <a:spLocks noGrp="1"/>
          </p:cNvSpPr>
          <p:nvPr>
            <p:ph type="body" idx="1"/>
          </p:nvPr>
        </p:nvSpPr>
        <p:spPr>
          <a:xfrm>
            <a:off x="457200" y="1535113"/>
            <a:ext cx="4040188" cy="1436687"/>
          </a:xfrm>
        </p:spPr>
        <p:txBody>
          <a:bodyPr/>
          <a:lstStyle/>
          <a:p>
            <a:pPr algn="ctr"/>
            <a:r>
              <a:rPr lang="en-US" altLang="en-US" sz="3600" smtClean="0"/>
              <a:t>Mechanical Waves</a:t>
            </a:r>
          </a:p>
        </p:txBody>
      </p:sp>
      <p:sp>
        <p:nvSpPr>
          <p:cNvPr id="6148" name="Text Placeholder 4"/>
          <p:cNvSpPr>
            <a:spLocks noGrp="1"/>
          </p:cNvSpPr>
          <p:nvPr>
            <p:ph type="body" sz="quarter" idx="3"/>
          </p:nvPr>
        </p:nvSpPr>
        <p:spPr>
          <a:xfrm>
            <a:off x="4645025" y="1535113"/>
            <a:ext cx="4041775" cy="1436687"/>
          </a:xfrm>
        </p:spPr>
        <p:txBody>
          <a:bodyPr/>
          <a:lstStyle/>
          <a:p>
            <a:pPr algn="ctr"/>
            <a:r>
              <a:rPr lang="en-US" altLang="en-US" sz="3600" smtClean="0"/>
              <a:t>Electromagnetic Waves</a:t>
            </a:r>
          </a:p>
        </p:txBody>
      </p:sp>
      <p:pic>
        <p:nvPicPr>
          <p:cNvPr id="6149" name="Picture 4" descr="j00787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9663" y="3200400"/>
            <a:ext cx="1684337"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en-US" smtClean="0">
                <a:solidFill>
                  <a:srgbClr val="A50021"/>
                </a:solidFill>
                <a:latin typeface="Elephant" panose="02020904090505020303" pitchFamily="18" charset="0"/>
              </a:rPr>
              <a:t>Sound (Mechanical Wave)</a:t>
            </a:r>
            <a:endParaRPr lang="en-US" altLang="en-US" smtClean="0">
              <a:latin typeface="Wintermute" pitchFamily="2" charset="0"/>
            </a:endParaRPr>
          </a:p>
        </p:txBody>
      </p:sp>
      <p:sp>
        <p:nvSpPr>
          <p:cNvPr id="40963" name="Rectangle 4"/>
          <p:cNvSpPr>
            <a:spLocks noGrp="1" noChangeArrowheads="1"/>
          </p:cNvSpPr>
          <p:nvPr>
            <p:ph type="body" sz="half" idx="1"/>
          </p:nvPr>
        </p:nvSpPr>
        <p:spPr/>
        <p:txBody>
          <a:bodyPr/>
          <a:lstStyle/>
          <a:p>
            <a:pPr eaLnBrk="1" hangingPunct="1">
              <a:lnSpc>
                <a:spcPct val="90000"/>
              </a:lnSpc>
              <a:buFontTx/>
              <a:buNone/>
            </a:pPr>
            <a:r>
              <a:rPr lang="en-US" altLang="en-US" smtClean="0">
                <a:latin typeface="Eras Demi ITC" panose="020B0805030504020804" pitchFamily="34" charset="0"/>
              </a:rPr>
              <a:t>MEDIUM:</a:t>
            </a:r>
          </a:p>
          <a:p>
            <a:pPr eaLnBrk="1" hangingPunct="1">
              <a:lnSpc>
                <a:spcPct val="90000"/>
              </a:lnSpc>
              <a:buFontTx/>
              <a:buNone/>
            </a:pPr>
            <a:endParaRPr lang="en-US" altLang="en-US" smtClean="0">
              <a:latin typeface="Eras Demi ITC" panose="020B0805030504020804" pitchFamily="34" charset="0"/>
            </a:endParaRPr>
          </a:p>
          <a:p>
            <a:pPr eaLnBrk="1" hangingPunct="1">
              <a:lnSpc>
                <a:spcPct val="90000"/>
              </a:lnSpc>
              <a:buFontTx/>
              <a:buNone/>
            </a:pPr>
            <a:r>
              <a:rPr lang="en-US" altLang="en-US" smtClean="0">
                <a:latin typeface="Eras Demi ITC" panose="020B0805030504020804" pitchFamily="34" charset="0"/>
                <a:cs typeface="Arial" panose="020B0604020202020204" pitchFamily="34" charset="0"/>
              </a:rPr>
              <a:t>∆ </a:t>
            </a:r>
            <a:r>
              <a:rPr lang="en-US" altLang="en-US" smtClean="0">
                <a:latin typeface="Eras Demi ITC" panose="020B0805030504020804" pitchFamily="34" charset="0"/>
              </a:rPr>
              <a:t>FREQUENCY:</a:t>
            </a:r>
          </a:p>
          <a:p>
            <a:pPr eaLnBrk="1" hangingPunct="1">
              <a:lnSpc>
                <a:spcPct val="90000"/>
              </a:lnSpc>
              <a:buFontTx/>
              <a:buNone/>
            </a:pPr>
            <a:endParaRPr lang="en-US" altLang="en-US" smtClean="0">
              <a:latin typeface="Eras Demi ITC" panose="020B0805030504020804" pitchFamily="34" charset="0"/>
            </a:endParaRPr>
          </a:p>
          <a:p>
            <a:pPr eaLnBrk="1" hangingPunct="1">
              <a:lnSpc>
                <a:spcPct val="90000"/>
              </a:lnSpc>
              <a:buFontTx/>
              <a:buNone/>
            </a:pPr>
            <a:r>
              <a:rPr lang="en-US" altLang="en-US" smtClean="0">
                <a:latin typeface="Eras Demi ITC" panose="020B0805030504020804" pitchFamily="34" charset="0"/>
                <a:cs typeface="Arial" panose="020B0604020202020204" pitchFamily="34" charset="0"/>
              </a:rPr>
              <a:t>∆ AMPLITUDE:</a:t>
            </a:r>
          </a:p>
          <a:p>
            <a:pPr eaLnBrk="1" hangingPunct="1">
              <a:lnSpc>
                <a:spcPct val="90000"/>
              </a:lnSpc>
              <a:buFontTx/>
              <a:buNone/>
            </a:pPr>
            <a:endParaRPr lang="en-US" altLang="en-US" smtClean="0">
              <a:latin typeface="Eras Demi ITC" panose="020B0805030504020804" pitchFamily="34" charset="0"/>
              <a:cs typeface="Arial" panose="020B0604020202020204" pitchFamily="34" charset="0"/>
            </a:endParaRPr>
          </a:p>
          <a:p>
            <a:pPr eaLnBrk="1" hangingPunct="1">
              <a:lnSpc>
                <a:spcPct val="90000"/>
              </a:lnSpc>
              <a:buFontTx/>
              <a:buNone/>
            </a:pPr>
            <a:r>
              <a:rPr lang="en-US" altLang="en-US" smtClean="0">
                <a:latin typeface="Eras Demi ITC" panose="020B0805030504020804" pitchFamily="34" charset="0"/>
                <a:cs typeface="Arial" panose="020B0604020202020204" pitchFamily="34" charset="0"/>
              </a:rPr>
              <a:t>SPEED:</a:t>
            </a:r>
          </a:p>
        </p:txBody>
      </p:sp>
      <p:sp>
        <p:nvSpPr>
          <p:cNvPr id="40964" name="Rectangle 5"/>
          <p:cNvSpPr>
            <a:spLocks noGrp="1" noChangeArrowheads="1"/>
          </p:cNvSpPr>
          <p:nvPr>
            <p:ph type="body" sz="half" idx="2"/>
          </p:nvPr>
        </p:nvSpPr>
        <p:spPr>
          <a:xfrm>
            <a:off x="3200400" y="1600200"/>
            <a:ext cx="5486400" cy="5257800"/>
          </a:xfrm>
        </p:spPr>
        <p:txBody>
          <a:bodyPr/>
          <a:lstStyle/>
          <a:p>
            <a:pPr eaLnBrk="1" hangingPunct="1">
              <a:lnSpc>
                <a:spcPct val="90000"/>
              </a:lnSpc>
              <a:buFontTx/>
              <a:buNone/>
            </a:pPr>
            <a:r>
              <a:rPr lang="en-US" altLang="en-US" u="sng" smtClean="0">
                <a:latin typeface="Eras Demi ITC" panose="020B0805030504020804" pitchFamily="34" charset="0"/>
              </a:rPr>
              <a:t>Solid / Liquid / Gas</a:t>
            </a:r>
          </a:p>
          <a:p>
            <a:pPr eaLnBrk="1" hangingPunct="1">
              <a:lnSpc>
                <a:spcPct val="90000"/>
              </a:lnSpc>
            </a:pPr>
            <a:endParaRPr lang="en-US" altLang="en-US" smtClean="0">
              <a:latin typeface="Eras Demi ITC" panose="020B0805030504020804" pitchFamily="34" charset="0"/>
            </a:endParaRPr>
          </a:p>
          <a:p>
            <a:pPr eaLnBrk="1" hangingPunct="1">
              <a:lnSpc>
                <a:spcPct val="90000"/>
              </a:lnSpc>
              <a:buFontTx/>
              <a:buNone/>
            </a:pPr>
            <a:r>
              <a:rPr lang="en-US" altLang="en-US" u="sng" smtClean="0">
                <a:latin typeface="Eras Demi ITC" panose="020B0805030504020804" pitchFamily="34" charset="0"/>
                <a:cs typeface="Arial" panose="020B0604020202020204" pitchFamily="34" charset="0"/>
              </a:rPr>
              <a:t>∆ pitch</a:t>
            </a:r>
          </a:p>
          <a:p>
            <a:pPr eaLnBrk="1" hangingPunct="1">
              <a:lnSpc>
                <a:spcPct val="90000"/>
              </a:lnSpc>
              <a:buFontTx/>
              <a:buNone/>
            </a:pPr>
            <a:endParaRPr lang="en-US" altLang="en-US" smtClean="0">
              <a:latin typeface="Eras Demi ITC" panose="020B0805030504020804" pitchFamily="34" charset="0"/>
              <a:cs typeface="Arial" panose="020B0604020202020204" pitchFamily="34" charset="0"/>
            </a:endParaRPr>
          </a:p>
          <a:p>
            <a:pPr eaLnBrk="1" hangingPunct="1">
              <a:lnSpc>
                <a:spcPct val="90000"/>
              </a:lnSpc>
              <a:buFontTx/>
              <a:buNone/>
            </a:pPr>
            <a:r>
              <a:rPr lang="en-US" altLang="en-US" u="sng" smtClean="0">
                <a:latin typeface="Eras Demi ITC" panose="020B0805030504020804" pitchFamily="34" charset="0"/>
                <a:cs typeface="Arial" panose="020B0604020202020204" pitchFamily="34" charset="0"/>
              </a:rPr>
              <a:t>∆ volume</a:t>
            </a:r>
          </a:p>
          <a:p>
            <a:pPr eaLnBrk="1" hangingPunct="1">
              <a:lnSpc>
                <a:spcPct val="90000"/>
              </a:lnSpc>
              <a:buFontTx/>
              <a:buNone/>
            </a:pPr>
            <a:endParaRPr lang="en-US" altLang="en-US" smtClean="0">
              <a:latin typeface="Eras Demi ITC" panose="020B0805030504020804" pitchFamily="34" charset="0"/>
              <a:cs typeface="Arial" panose="020B0604020202020204" pitchFamily="34" charset="0"/>
            </a:endParaRPr>
          </a:p>
          <a:p>
            <a:pPr eaLnBrk="1" hangingPunct="1">
              <a:lnSpc>
                <a:spcPct val="90000"/>
              </a:lnSpc>
              <a:buFontTx/>
              <a:buNone/>
            </a:pPr>
            <a:r>
              <a:rPr lang="en-US" altLang="en-US" u="sng" smtClean="0">
                <a:latin typeface="Eras Demi ITC" panose="020B0805030504020804" pitchFamily="34" charset="0"/>
                <a:cs typeface="Arial" panose="020B0604020202020204" pitchFamily="34" charset="0"/>
              </a:rPr>
              <a:t>≈340 m/s</a:t>
            </a:r>
          </a:p>
          <a:p>
            <a:pPr eaLnBrk="1" hangingPunct="1">
              <a:lnSpc>
                <a:spcPct val="90000"/>
              </a:lnSpc>
              <a:buFontTx/>
              <a:buNone/>
            </a:pPr>
            <a:r>
              <a:rPr lang="en-US" altLang="en-US" smtClean="0">
                <a:latin typeface="Eras Demi ITC" panose="020B0805030504020804" pitchFamily="34" charset="0"/>
                <a:cs typeface="Arial" panose="020B0604020202020204" pitchFamily="34" charset="0"/>
              </a:rPr>
              <a:t>	-depends on density and temperature of medium</a:t>
            </a:r>
          </a:p>
          <a:p>
            <a:pPr eaLnBrk="1" hangingPunct="1">
              <a:lnSpc>
                <a:spcPct val="90000"/>
              </a:lnSpc>
              <a:buFontTx/>
              <a:buNone/>
            </a:pPr>
            <a:r>
              <a:rPr lang="en-US" altLang="en-US" smtClean="0">
                <a:latin typeface="Eras Demi ITC" panose="020B0805030504020804" pitchFamily="34" charset="0"/>
                <a:cs typeface="Arial" panose="020B0604020202020204" pitchFamily="34" charset="0"/>
              </a:rPr>
              <a:t>		-density ↑,  velocity ↑</a:t>
            </a:r>
          </a:p>
          <a:p>
            <a:pPr eaLnBrk="1" hangingPunct="1">
              <a:lnSpc>
                <a:spcPct val="90000"/>
              </a:lnSpc>
              <a:buFontTx/>
              <a:buNone/>
            </a:pPr>
            <a:r>
              <a:rPr lang="en-US" altLang="en-US" smtClean="0">
                <a:latin typeface="Eras Demi ITC" panose="020B0805030504020804" pitchFamily="34" charset="0"/>
                <a:cs typeface="Arial" panose="020B0604020202020204" pitchFamily="34" charset="0"/>
              </a:rPr>
              <a:t>		-temperature ↑, velocity ↑</a:t>
            </a:r>
          </a:p>
        </p:txBody>
      </p:sp>
    </p:spTree>
    <p:custDataLst>
      <p:tags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28600" y="274638"/>
            <a:ext cx="8915400" cy="1143000"/>
          </a:xfrm>
        </p:spPr>
        <p:txBody>
          <a:bodyPr/>
          <a:lstStyle/>
          <a:p>
            <a:pPr eaLnBrk="1" hangingPunct="1"/>
            <a:r>
              <a:rPr lang="en-US" altLang="en-US" smtClean="0">
                <a:solidFill>
                  <a:srgbClr val="A50021"/>
                </a:solidFill>
                <a:latin typeface="Elephant" panose="02020904090505020303" pitchFamily="18" charset="0"/>
              </a:rPr>
              <a:t>Light (Electromagnetic Wave)</a:t>
            </a:r>
            <a:endParaRPr lang="en-US" altLang="en-US" smtClean="0">
              <a:latin typeface="Wintermute" pitchFamily="2" charset="0"/>
            </a:endParaRPr>
          </a:p>
        </p:txBody>
      </p:sp>
      <p:sp>
        <p:nvSpPr>
          <p:cNvPr id="41987" name="Rectangle 3"/>
          <p:cNvSpPr>
            <a:spLocks noGrp="1" noChangeArrowheads="1"/>
          </p:cNvSpPr>
          <p:nvPr>
            <p:ph type="body" sz="half" idx="1"/>
          </p:nvPr>
        </p:nvSpPr>
        <p:spPr/>
        <p:txBody>
          <a:bodyPr/>
          <a:lstStyle/>
          <a:p>
            <a:pPr eaLnBrk="1" hangingPunct="1">
              <a:buFontTx/>
              <a:buNone/>
            </a:pPr>
            <a:r>
              <a:rPr lang="en-US" altLang="en-US" sz="2600" smtClean="0">
                <a:latin typeface="Eras Demi ITC" panose="020B0805030504020804" pitchFamily="34" charset="0"/>
              </a:rPr>
              <a:t>MEDIUM:</a:t>
            </a:r>
          </a:p>
          <a:p>
            <a:pPr eaLnBrk="1" hangingPunct="1">
              <a:buFontTx/>
              <a:buNone/>
            </a:pPr>
            <a:endParaRPr lang="en-US" altLang="en-US" sz="2600" smtClean="0">
              <a:latin typeface="Eras Demi ITC" panose="020B0805030504020804" pitchFamily="34" charset="0"/>
            </a:endParaRPr>
          </a:p>
          <a:p>
            <a:pPr eaLnBrk="1" hangingPunct="1">
              <a:buFontTx/>
              <a:buNone/>
            </a:pPr>
            <a:r>
              <a:rPr lang="en-US" altLang="en-US" sz="2600" smtClean="0">
                <a:latin typeface="Eras Demi ITC" panose="020B0805030504020804" pitchFamily="34" charset="0"/>
                <a:cs typeface="Arial" panose="020B0604020202020204" pitchFamily="34" charset="0"/>
              </a:rPr>
              <a:t>∆ </a:t>
            </a:r>
            <a:r>
              <a:rPr lang="en-US" altLang="en-US" sz="2600" smtClean="0">
                <a:latin typeface="Eras Demi ITC" panose="020B0805030504020804" pitchFamily="34" charset="0"/>
              </a:rPr>
              <a:t>FREQUENCY:</a:t>
            </a:r>
          </a:p>
          <a:p>
            <a:pPr eaLnBrk="1" hangingPunct="1">
              <a:buFontTx/>
              <a:buNone/>
            </a:pPr>
            <a:endParaRPr lang="en-US" altLang="en-US" sz="2600" smtClean="0">
              <a:latin typeface="Eras Demi ITC" panose="020B0805030504020804" pitchFamily="34" charset="0"/>
            </a:endParaRPr>
          </a:p>
          <a:p>
            <a:pPr eaLnBrk="1" hangingPunct="1">
              <a:buFontTx/>
              <a:buNone/>
            </a:pPr>
            <a:r>
              <a:rPr lang="en-US" altLang="en-US" sz="2600" smtClean="0">
                <a:latin typeface="Eras Demi ITC" panose="020B0805030504020804" pitchFamily="34" charset="0"/>
                <a:cs typeface="Arial" panose="020B0604020202020204" pitchFamily="34" charset="0"/>
              </a:rPr>
              <a:t>∆ AMPLITUDE:</a:t>
            </a:r>
          </a:p>
          <a:p>
            <a:pPr eaLnBrk="1" hangingPunct="1">
              <a:buFontTx/>
              <a:buNone/>
            </a:pPr>
            <a:endParaRPr lang="en-US" altLang="en-US" sz="2600" smtClean="0">
              <a:latin typeface="Eras Demi ITC" panose="020B0805030504020804" pitchFamily="34" charset="0"/>
              <a:cs typeface="Arial" panose="020B0604020202020204" pitchFamily="34" charset="0"/>
            </a:endParaRPr>
          </a:p>
          <a:p>
            <a:pPr eaLnBrk="1" hangingPunct="1">
              <a:buFontTx/>
              <a:buNone/>
            </a:pPr>
            <a:r>
              <a:rPr lang="en-US" altLang="en-US" sz="2600" smtClean="0">
                <a:latin typeface="Eras Demi ITC" panose="020B0805030504020804" pitchFamily="34" charset="0"/>
                <a:cs typeface="Arial" panose="020B0604020202020204" pitchFamily="34" charset="0"/>
              </a:rPr>
              <a:t>SPEED:</a:t>
            </a:r>
          </a:p>
        </p:txBody>
      </p:sp>
      <p:sp>
        <p:nvSpPr>
          <p:cNvPr id="41988" name="Rectangle 4"/>
          <p:cNvSpPr>
            <a:spLocks noGrp="1" noChangeArrowheads="1"/>
          </p:cNvSpPr>
          <p:nvPr>
            <p:ph type="body" sz="half" idx="2"/>
          </p:nvPr>
        </p:nvSpPr>
        <p:spPr>
          <a:xfrm>
            <a:off x="3200400" y="1600200"/>
            <a:ext cx="5486400" cy="5257800"/>
          </a:xfrm>
        </p:spPr>
        <p:txBody>
          <a:bodyPr/>
          <a:lstStyle/>
          <a:p>
            <a:pPr eaLnBrk="1" hangingPunct="1">
              <a:buFontTx/>
              <a:buNone/>
            </a:pPr>
            <a:r>
              <a:rPr lang="en-US" altLang="en-US" sz="2600" u="sng" smtClean="0">
                <a:latin typeface="Eras Demi ITC" panose="020B0805030504020804" pitchFamily="34" charset="0"/>
              </a:rPr>
              <a:t>Does not require medium.</a:t>
            </a:r>
          </a:p>
          <a:p>
            <a:pPr eaLnBrk="1" hangingPunct="1"/>
            <a:endParaRPr lang="en-US" altLang="en-US" sz="2600" smtClean="0">
              <a:latin typeface="Eras Demi ITC" panose="020B0805030504020804" pitchFamily="34" charset="0"/>
            </a:endParaRPr>
          </a:p>
          <a:p>
            <a:pPr eaLnBrk="1" hangingPunct="1">
              <a:buFontTx/>
              <a:buNone/>
            </a:pPr>
            <a:r>
              <a:rPr lang="en-US" altLang="en-US" sz="2400" u="sng" smtClean="0">
                <a:latin typeface="Eras Demi ITC" panose="020B0805030504020804" pitchFamily="34" charset="0"/>
                <a:cs typeface="Arial" panose="020B0604020202020204" pitchFamily="34" charset="0"/>
              </a:rPr>
              <a:t>∆ </a:t>
            </a:r>
            <a:r>
              <a:rPr lang="en-US" altLang="en-US" sz="2600" u="sng" smtClean="0">
                <a:latin typeface="Eras Demi ITC" panose="020B0805030504020804" pitchFamily="34" charset="0"/>
                <a:cs typeface="Arial" panose="020B0604020202020204" pitchFamily="34" charset="0"/>
              </a:rPr>
              <a:t>color</a:t>
            </a:r>
          </a:p>
          <a:p>
            <a:pPr eaLnBrk="1" hangingPunct="1">
              <a:buFontTx/>
              <a:buNone/>
            </a:pPr>
            <a:endParaRPr lang="en-US" altLang="en-US" sz="2600" smtClean="0">
              <a:latin typeface="Eras Demi ITC" panose="020B0805030504020804" pitchFamily="34" charset="0"/>
              <a:cs typeface="Arial" panose="020B0604020202020204" pitchFamily="34" charset="0"/>
            </a:endParaRPr>
          </a:p>
          <a:p>
            <a:pPr eaLnBrk="1" hangingPunct="1">
              <a:buFontTx/>
              <a:buNone/>
            </a:pPr>
            <a:r>
              <a:rPr lang="en-US" altLang="en-US" sz="2400" u="sng" smtClean="0">
                <a:latin typeface="Eras Demi ITC" panose="020B0805030504020804" pitchFamily="34" charset="0"/>
                <a:cs typeface="Arial" panose="020B0604020202020204" pitchFamily="34" charset="0"/>
              </a:rPr>
              <a:t>∆ </a:t>
            </a:r>
            <a:r>
              <a:rPr lang="en-US" altLang="en-US" sz="2600" u="sng" smtClean="0">
                <a:latin typeface="Eras Demi ITC" panose="020B0805030504020804" pitchFamily="34" charset="0"/>
                <a:cs typeface="Arial" panose="020B0604020202020204" pitchFamily="34" charset="0"/>
              </a:rPr>
              <a:t>brightness</a:t>
            </a:r>
          </a:p>
          <a:p>
            <a:pPr eaLnBrk="1" hangingPunct="1">
              <a:buFontTx/>
              <a:buNone/>
            </a:pPr>
            <a:endParaRPr lang="en-US" altLang="en-US" sz="2600" smtClean="0">
              <a:latin typeface="Eras Demi ITC" panose="020B0805030504020804" pitchFamily="34" charset="0"/>
              <a:cs typeface="Arial" panose="020B0604020202020204" pitchFamily="34" charset="0"/>
            </a:endParaRPr>
          </a:p>
          <a:p>
            <a:pPr eaLnBrk="1" hangingPunct="1">
              <a:buFontTx/>
              <a:buNone/>
            </a:pPr>
            <a:r>
              <a:rPr lang="en-US" altLang="en-US" sz="2600" u="sng" smtClean="0">
                <a:latin typeface="Eras Demi ITC" panose="020B0805030504020804" pitchFamily="34" charset="0"/>
                <a:cs typeface="Arial" panose="020B0604020202020204" pitchFamily="34" charset="0"/>
              </a:rPr>
              <a:t>≈300,000,000 m/s</a:t>
            </a:r>
            <a:r>
              <a:rPr lang="en-US" altLang="en-US" sz="2600" smtClean="0">
                <a:latin typeface="Eras Demi ITC" panose="020B0805030504020804" pitchFamily="34" charset="0"/>
                <a:cs typeface="Arial" panose="020B0604020202020204" pitchFamily="34" charset="0"/>
              </a:rPr>
              <a:t> (in a vacuum)</a:t>
            </a:r>
          </a:p>
          <a:p>
            <a:pPr eaLnBrk="1" hangingPunct="1">
              <a:buFontTx/>
              <a:buNone/>
            </a:pPr>
            <a:r>
              <a:rPr lang="en-US" altLang="en-US" sz="2600" smtClean="0">
                <a:latin typeface="Eras Demi ITC" panose="020B0805030504020804" pitchFamily="34" charset="0"/>
                <a:cs typeface="Arial" panose="020B0604020202020204" pitchFamily="34" charset="0"/>
              </a:rPr>
              <a:t>	-depends on density of medium</a:t>
            </a:r>
          </a:p>
          <a:p>
            <a:pPr eaLnBrk="1" hangingPunct="1">
              <a:buFontTx/>
              <a:buNone/>
            </a:pPr>
            <a:r>
              <a:rPr lang="en-US" altLang="en-US" sz="2600" smtClean="0">
                <a:latin typeface="Eras Demi ITC" panose="020B0805030504020804" pitchFamily="34" charset="0"/>
                <a:cs typeface="Arial" panose="020B0604020202020204" pitchFamily="34" charset="0"/>
              </a:rPr>
              <a:t>    		-</a:t>
            </a:r>
            <a:r>
              <a:rPr lang="en-US" altLang="en-US" sz="2400" smtClean="0">
                <a:latin typeface="Eras Demi ITC" panose="020B0805030504020804" pitchFamily="34" charset="0"/>
                <a:cs typeface="Arial" panose="020B0604020202020204" pitchFamily="34" charset="0"/>
              </a:rPr>
              <a:t>-density ↑,  velocity </a:t>
            </a:r>
          </a:p>
          <a:p>
            <a:pPr eaLnBrk="1" hangingPunct="1">
              <a:buFontTx/>
              <a:buNone/>
            </a:pPr>
            <a:r>
              <a:rPr lang="en-US" altLang="en-US" sz="2600" smtClean="0">
                <a:latin typeface="Eras Demi ITC" panose="020B0805030504020804" pitchFamily="34" charset="0"/>
                <a:cs typeface="Arial" panose="020B0604020202020204" pitchFamily="34" charset="0"/>
              </a:rPr>
              <a:t>-the one true constant in the universe</a:t>
            </a:r>
          </a:p>
          <a:p>
            <a:pPr eaLnBrk="1" hangingPunct="1">
              <a:buFontTx/>
              <a:buNone/>
            </a:pPr>
            <a:endParaRPr lang="en-US" altLang="en-US" sz="2600" smtClean="0">
              <a:cs typeface="Arial" panose="020B0604020202020204" pitchFamily="34" charset="0"/>
            </a:endParaRPr>
          </a:p>
        </p:txBody>
      </p:sp>
      <p:sp>
        <p:nvSpPr>
          <p:cNvPr id="41989" name="Rectangle 1"/>
          <p:cNvSpPr>
            <a:spLocks noChangeArrowheads="1"/>
          </p:cNvSpPr>
          <p:nvPr/>
        </p:nvSpPr>
        <p:spPr bwMode="auto">
          <a:xfrm flipV="1">
            <a:off x="6934200" y="5495925"/>
            <a:ext cx="431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a:latin typeface="Eras Demi ITC" panose="020B0805030504020804" pitchFamily="34" charset="0"/>
                <a:cs typeface="Arial" panose="020B0604020202020204" pitchFamily="34" charset="0"/>
              </a:rPr>
              <a:t>↑</a:t>
            </a:r>
            <a:endParaRPr lang="en-US" altLang="en-US" sz="2800"/>
          </a:p>
        </p:txBody>
      </p:sp>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b="1" smtClean="0">
                <a:solidFill>
                  <a:srgbClr val="C00000"/>
                </a:solidFill>
                <a:latin typeface="Elephant" panose="02020904090505020303" pitchFamily="18" charset="0"/>
              </a:rPr>
              <a:t>Resonance</a:t>
            </a:r>
          </a:p>
        </p:txBody>
      </p:sp>
      <p:sp>
        <p:nvSpPr>
          <p:cNvPr id="43011" name="Rectangle 3"/>
          <p:cNvSpPr>
            <a:spLocks noGrp="1" noChangeArrowheads="1"/>
          </p:cNvSpPr>
          <p:nvPr>
            <p:ph type="body" idx="1"/>
          </p:nvPr>
        </p:nvSpPr>
        <p:spPr/>
        <p:txBody>
          <a:bodyPr/>
          <a:lstStyle/>
          <a:p>
            <a:r>
              <a:rPr lang="en-US" altLang="en-US" smtClean="0"/>
              <a:t>Every object has a </a:t>
            </a:r>
            <a:r>
              <a:rPr lang="en-US" altLang="en-US" u="sng" smtClean="0"/>
              <a:t>natural frequency at which the object begins to vibrate</a:t>
            </a:r>
            <a:r>
              <a:rPr lang="en-US" altLang="en-US" smtClean="0"/>
              <a:t>. If it happens to be exposed to sound waves at this frequency, it will instantly begin to vibrate. This is </a:t>
            </a:r>
            <a:r>
              <a:rPr lang="en-US" altLang="en-US" b="1" smtClean="0"/>
              <a:t>resonance</a:t>
            </a:r>
            <a:r>
              <a:rPr lang="en-US" altLang="en-US" smtClean="0"/>
              <a:t>. </a:t>
            </a:r>
          </a:p>
          <a:p>
            <a:r>
              <a:rPr lang="en-US" altLang="en-US" smtClean="0"/>
              <a:t>Let’s learn more about Resonance Modes here: </a:t>
            </a:r>
            <a:r>
              <a:rPr lang="en-US" altLang="en-US" sz="2000" smtClean="0">
                <a:hlinkClick r:id="rId3"/>
              </a:rPr>
              <a:t>https://www.youtube.com/watch?v=wYoxOJDrZzw</a:t>
            </a:r>
            <a:r>
              <a:rPr lang="en-US" altLang="en-US" sz="2000" smtClean="0"/>
              <a:t> </a:t>
            </a:r>
            <a:br>
              <a:rPr lang="en-US" altLang="en-US" sz="2000" smtClean="0"/>
            </a:br>
            <a:r>
              <a:rPr lang="en-US" altLang="en-US" sz="2000" smtClean="0"/>
              <a:t/>
            </a:r>
            <a:br>
              <a:rPr lang="en-US" altLang="en-US" sz="2000" smtClean="0"/>
            </a:br>
            <a:endParaRPr lang="en-US" altLang="en-US" sz="2000" smtClean="0"/>
          </a:p>
          <a:p>
            <a:pPr algn="ctr">
              <a:buFontTx/>
              <a:buNone/>
            </a:pPr>
            <a:r>
              <a:rPr lang="en-US" altLang="en-US" sz="1000" smtClean="0">
                <a:hlinkClick r:id="rId4"/>
              </a:rPr>
              <a:t>http://www.youtube.com/watch?v=3mclp9QmCGs</a:t>
            </a:r>
            <a:endParaRPr lang="en-US" altLang="en-US" sz="1000" smtClean="0"/>
          </a:p>
          <a:p>
            <a:pPr algn="ctr">
              <a:buFontTx/>
              <a:buNone/>
            </a:pPr>
            <a:r>
              <a:rPr lang="en-US" altLang="en-US" sz="1000" smtClean="0">
                <a:hlinkClick r:id="rId5"/>
              </a:rPr>
              <a:t>https://www.youtube.com/watch?v=6ai2QFxStxo</a:t>
            </a:r>
            <a:r>
              <a:rPr lang="en-US" altLang="en-US" sz="1000" smtClean="0"/>
              <a:t> </a:t>
            </a:r>
          </a:p>
          <a:p>
            <a:pPr algn="ctr">
              <a:buFontTx/>
              <a:buNone/>
            </a:pPr>
            <a:endParaRPr lang="en-US" altLang="en-US" sz="100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76200"/>
            <a:ext cx="8229600" cy="1143000"/>
          </a:xfrm>
        </p:spPr>
        <p:txBody>
          <a:bodyPr/>
          <a:lstStyle/>
          <a:p>
            <a:pPr eaLnBrk="1" hangingPunct="1"/>
            <a:r>
              <a:rPr lang="en-US" altLang="en-US" smtClean="0">
                <a:solidFill>
                  <a:srgbClr val="A50021"/>
                </a:solidFill>
                <a:latin typeface="Elephant" panose="02020904090505020303" pitchFamily="18" charset="0"/>
              </a:rPr>
              <a:t>Wave Interactions</a:t>
            </a:r>
            <a:endParaRPr lang="en-US" altLang="en-US" smtClean="0">
              <a:latin typeface="Wintermute" pitchFamily="2" charset="0"/>
            </a:endParaRPr>
          </a:p>
        </p:txBody>
      </p:sp>
      <p:sp>
        <p:nvSpPr>
          <p:cNvPr id="45059" name="Content Placeholder 1"/>
          <p:cNvSpPr>
            <a:spLocks noGrp="1"/>
          </p:cNvSpPr>
          <p:nvPr>
            <p:ph idx="1"/>
          </p:nvPr>
        </p:nvSpPr>
        <p:spPr>
          <a:xfrm>
            <a:off x="1066800" y="1570038"/>
            <a:ext cx="6096000" cy="4525962"/>
          </a:xfrm>
        </p:spPr>
        <p:txBody>
          <a:bodyPr/>
          <a:lstStyle/>
          <a:p>
            <a:r>
              <a:rPr lang="en-US" altLang="en-US" smtClean="0"/>
              <a:t>Reflection</a:t>
            </a:r>
          </a:p>
          <a:p>
            <a:r>
              <a:rPr lang="en-US" altLang="en-US" smtClean="0"/>
              <a:t>Refraction</a:t>
            </a:r>
          </a:p>
          <a:p>
            <a:r>
              <a:rPr lang="en-US" altLang="en-US" smtClean="0"/>
              <a:t>Diffraction</a:t>
            </a:r>
          </a:p>
          <a:p>
            <a:r>
              <a:rPr lang="en-US" altLang="en-US" smtClean="0"/>
              <a:t>Interference</a:t>
            </a:r>
          </a:p>
          <a:p>
            <a:pPr lvl="1"/>
            <a:r>
              <a:rPr lang="en-US" altLang="en-US" smtClean="0"/>
              <a:t>Constructive</a:t>
            </a:r>
          </a:p>
          <a:p>
            <a:pPr lvl="1"/>
            <a:r>
              <a:rPr lang="en-US" altLang="en-US" smtClean="0"/>
              <a:t>Destructive</a:t>
            </a:r>
          </a:p>
          <a:p>
            <a:r>
              <a:rPr lang="en-US" altLang="en-US" smtClean="0"/>
              <a:t>Doppler effect</a:t>
            </a:r>
          </a:p>
        </p:txBody>
      </p:sp>
    </p:spTree>
    <p:custDataLst>
      <p:tags r:id="rId1"/>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76200"/>
            <a:ext cx="8229600" cy="1143000"/>
          </a:xfrm>
        </p:spPr>
        <p:txBody>
          <a:bodyPr/>
          <a:lstStyle/>
          <a:p>
            <a:pPr eaLnBrk="1" hangingPunct="1"/>
            <a:r>
              <a:rPr lang="en-US" altLang="en-US" smtClean="0">
                <a:solidFill>
                  <a:srgbClr val="A50021"/>
                </a:solidFill>
                <a:latin typeface="Elephant" panose="02020904090505020303" pitchFamily="18" charset="0"/>
              </a:rPr>
              <a:t>Wave Interactions</a:t>
            </a:r>
            <a:endParaRPr lang="en-US" altLang="en-US" smtClean="0">
              <a:latin typeface="Wintermute" pitchFamily="2" charset="0"/>
            </a:endParaRPr>
          </a:p>
        </p:txBody>
      </p:sp>
      <p:sp>
        <p:nvSpPr>
          <p:cNvPr id="46083" name="Rectangle 3"/>
          <p:cNvSpPr>
            <a:spLocks noGrp="1" noChangeArrowheads="1"/>
          </p:cNvSpPr>
          <p:nvPr>
            <p:ph type="body" idx="1"/>
          </p:nvPr>
        </p:nvSpPr>
        <p:spPr>
          <a:xfrm>
            <a:off x="457200" y="990600"/>
            <a:ext cx="8686800" cy="5562600"/>
          </a:xfrm>
        </p:spPr>
        <p:txBody>
          <a:bodyPr/>
          <a:lstStyle/>
          <a:p>
            <a:pPr eaLnBrk="1" hangingPunct="1"/>
            <a:r>
              <a:rPr lang="en-US" altLang="en-US" sz="2800" b="1" u="sng" smtClean="0">
                <a:solidFill>
                  <a:schemeClr val="hlink"/>
                </a:solidFill>
              </a:rPr>
              <a:t>reflection</a:t>
            </a:r>
          </a:p>
          <a:p>
            <a:pPr lvl="1" eaLnBrk="1" hangingPunct="1"/>
            <a:r>
              <a:rPr lang="en-US" altLang="en-US" sz="2400" smtClean="0"/>
              <a:t>bouncing of waves off of an obstacle</a:t>
            </a:r>
            <a:endParaRPr lang="en-US" altLang="en-US" b="1" u="sng" smtClean="0">
              <a:hlinkClick r:id="rId3"/>
            </a:endParaRPr>
          </a:p>
          <a:p>
            <a:pPr eaLnBrk="1" hangingPunct="1"/>
            <a:r>
              <a:rPr lang="en-US" altLang="en-US" sz="2800" b="1" u="sng" smtClean="0">
                <a:hlinkClick r:id="rId3"/>
              </a:rPr>
              <a:t>refraction</a:t>
            </a:r>
            <a:r>
              <a:rPr lang="en-US" altLang="en-US" sz="2800" smtClean="0">
                <a:hlinkClick r:id="rId3"/>
              </a:rPr>
              <a:t> </a:t>
            </a:r>
            <a:endParaRPr lang="en-US" altLang="en-US" sz="2800" smtClean="0"/>
          </a:p>
          <a:p>
            <a:pPr lvl="1" eaLnBrk="1" hangingPunct="1"/>
            <a:r>
              <a:rPr lang="en-US" altLang="en-US" sz="2400" smtClean="0"/>
              <a:t>bending of waves upon entering a new medium</a:t>
            </a:r>
          </a:p>
          <a:p>
            <a:pPr eaLnBrk="1" hangingPunct="1"/>
            <a:r>
              <a:rPr lang="en-US" altLang="en-US" sz="2800" b="1" u="sng" smtClean="0">
                <a:solidFill>
                  <a:schemeClr val="hlink"/>
                </a:solidFill>
              </a:rPr>
              <a:t>diffraction</a:t>
            </a:r>
          </a:p>
          <a:p>
            <a:pPr lvl="1" eaLnBrk="1" hangingPunct="1"/>
            <a:r>
              <a:rPr lang="en-US" altLang="en-US" sz="2400" smtClean="0"/>
              <a:t>the bending of waves around an obstacle, edge or opening</a:t>
            </a:r>
          </a:p>
          <a:p>
            <a:pPr eaLnBrk="1" hangingPunct="1"/>
            <a:r>
              <a:rPr lang="en-US" altLang="en-US" sz="2800" b="1" u="sng" smtClean="0">
                <a:solidFill>
                  <a:schemeClr val="hlink"/>
                </a:solidFill>
                <a:hlinkClick r:id="rId4"/>
              </a:rPr>
              <a:t>Interference</a:t>
            </a:r>
            <a:endParaRPr lang="en-US" altLang="en-US" sz="2800" b="1" u="sng" smtClean="0">
              <a:solidFill>
                <a:schemeClr val="hlink"/>
              </a:solidFill>
            </a:endParaRPr>
          </a:p>
          <a:p>
            <a:pPr lvl="1" eaLnBrk="1" hangingPunct="1"/>
            <a:r>
              <a:rPr lang="en-US" altLang="en-US" sz="2400" smtClean="0"/>
              <a:t>adding and subtracting amplitudes of waves which are out of phase</a:t>
            </a:r>
            <a:endParaRPr lang="en-US" altLang="en-US" b="1" u="sng" smtClean="0">
              <a:solidFill>
                <a:schemeClr val="hlink"/>
              </a:solidFill>
              <a:hlinkClick r:id="rId5"/>
            </a:endParaRPr>
          </a:p>
          <a:p>
            <a:pPr eaLnBrk="1" hangingPunct="1"/>
            <a:r>
              <a:rPr lang="en-US" altLang="en-US" sz="2800" b="1" u="sng" smtClean="0">
                <a:solidFill>
                  <a:schemeClr val="hlink"/>
                </a:solidFill>
                <a:hlinkClick r:id="rId5"/>
              </a:rPr>
              <a:t>Doppler Effect</a:t>
            </a:r>
            <a:endParaRPr lang="en-US" altLang="en-US" sz="2800" b="1" u="sng" smtClean="0">
              <a:solidFill>
                <a:schemeClr val="hlink"/>
              </a:solidFill>
            </a:endParaRPr>
          </a:p>
          <a:p>
            <a:pPr lvl="1" eaLnBrk="1" hangingPunct="1"/>
            <a:r>
              <a:rPr lang="en-US" altLang="en-US" sz="2400" smtClean="0"/>
              <a:t>apparent change in frequency of a source due to relative motion </a:t>
            </a:r>
          </a:p>
        </p:txBody>
      </p:sp>
    </p:spTree>
    <p:custDataLst>
      <p:tags r:id="rId1"/>
    </p:custData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ltLang="en-US" smtClean="0">
                <a:solidFill>
                  <a:srgbClr val="A50021"/>
                </a:solidFill>
                <a:latin typeface="Elephant" panose="02020904090505020303" pitchFamily="18" charset="0"/>
              </a:rPr>
              <a:t>Reflection</a:t>
            </a:r>
            <a:endParaRPr lang="en-US" altLang="en-US" smtClean="0">
              <a:latin typeface="Wintermute" pitchFamily="2" charset="0"/>
            </a:endParaRPr>
          </a:p>
        </p:txBody>
      </p:sp>
      <p:sp>
        <p:nvSpPr>
          <p:cNvPr id="44035" name="Rectangle 3"/>
          <p:cNvSpPr>
            <a:spLocks noGrp="1" noChangeArrowheads="1"/>
          </p:cNvSpPr>
          <p:nvPr>
            <p:ph type="body" idx="1"/>
          </p:nvPr>
        </p:nvSpPr>
        <p:spPr>
          <a:xfrm>
            <a:off x="457200" y="1295400"/>
            <a:ext cx="8686800" cy="5562600"/>
          </a:xfrm>
        </p:spPr>
        <p:txBody>
          <a:bodyPr/>
          <a:lstStyle/>
          <a:p>
            <a:pPr eaLnBrk="1" hangingPunct="1"/>
            <a:r>
              <a:rPr lang="en-US" altLang="en-US" sz="2800" b="1" u="sng" smtClean="0">
                <a:solidFill>
                  <a:schemeClr val="hlink"/>
                </a:solidFill>
              </a:rPr>
              <a:t>bouncing of waves off of an obstacle</a:t>
            </a:r>
          </a:p>
          <a:p>
            <a:pPr eaLnBrk="1" hangingPunct="1"/>
            <a:endParaRPr lang="en-US" altLang="en-US" sz="2800" b="1" u="sng" smtClean="0">
              <a:solidFill>
                <a:schemeClr val="hlink"/>
              </a:solidFill>
            </a:endParaRPr>
          </a:p>
          <a:p>
            <a:pPr eaLnBrk="1" hangingPunct="1"/>
            <a:endParaRPr lang="en-US" altLang="en-US" sz="2800" b="1" u="sng" smtClean="0">
              <a:solidFill>
                <a:schemeClr val="hlink"/>
              </a:solidFill>
            </a:endParaRPr>
          </a:p>
          <a:p>
            <a:pPr eaLnBrk="1" hangingPunct="1"/>
            <a:endParaRPr lang="en-US" altLang="en-US" sz="2800" b="1" u="sng" smtClean="0">
              <a:solidFill>
                <a:schemeClr val="hlink"/>
              </a:solidFill>
            </a:endParaRPr>
          </a:p>
          <a:p>
            <a:pPr eaLnBrk="1" hangingPunct="1"/>
            <a:endParaRPr lang="en-US" altLang="en-US" sz="2800" b="1" u="sng" smtClean="0">
              <a:solidFill>
                <a:schemeClr val="hlink"/>
              </a:solidFill>
            </a:endParaRPr>
          </a:p>
          <a:p>
            <a:pPr eaLnBrk="1" hangingPunct="1"/>
            <a:endParaRPr lang="en-US" altLang="en-US" sz="2800" b="1" u="sng" smtClean="0">
              <a:solidFill>
                <a:schemeClr val="hlink"/>
              </a:solidFill>
            </a:endParaRPr>
          </a:p>
          <a:p>
            <a:pPr eaLnBrk="1" hangingPunct="1"/>
            <a:endParaRPr lang="en-US" altLang="en-US" sz="2800" b="1" u="sng" smtClean="0">
              <a:solidFill>
                <a:schemeClr val="hlink"/>
              </a:solidFill>
            </a:endParaRPr>
          </a:p>
          <a:p>
            <a:pPr eaLnBrk="1" hangingPunct="1"/>
            <a:endParaRPr lang="en-US" altLang="en-US" sz="2800" b="1" u="sng" smtClean="0">
              <a:solidFill>
                <a:schemeClr val="hlink"/>
              </a:solidFill>
            </a:endParaRPr>
          </a:p>
          <a:p>
            <a:pPr eaLnBrk="1" hangingPunct="1"/>
            <a:endParaRPr lang="en-US" altLang="en-US" sz="2800" b="1" u="sng" smtClean="0">
              <a:solidFill>
                <a:schemeClr val="hlink"/>
              </a:solidFill>
            </a:endParaRPr>
          </a:p>
          <a:p>
            <a:pPr eaLnBrk="1" hangingPunct="1"/>
            <a:r>
              <a:rPr lang="en-US" altLang="en-US" sz="2800" b="1" smtClean="0">
                <a:solidFill>
                  <a:schemeClr val="hlink"/>
                </a:solidFill>
              </a:rPr>
              <a:t>Examples: </a:t>
            </a:r>
            <a:r>
              <a:rPr lang="en-US" altLang="en-US" sz="2800" b="1" u="sng" smtClean="0">
                <a:solidFill>
                  <a:schemeClr val="hlink"/>
                </a:solidFill>
              </a:rPr>
              <a:t>mirrors, echoes, sonar</a:t>
            </a:r>
          </a:p>
          <a:p>
            <a:pPr eaLnBrk="1" hangingPunct="1"/>
            <a:endParaRPr lang="en-US" altLang="en-US" sz="2800" b="1" u="sng" smtClean="0">
              <a:solidFill>
                <a:schemeClr val="hlink"/>
              </a:solidFill>
            </a:endParaRPr>
          </a:p>
        </p:txBody>
      </p:sp>
      <p:pic>
        <p:nvPicPr>
          <p:cNvPr id="47108" name="Picture 2" descr="http://4.bp.blogspot.com/-YxiAKSbX6nk/UYv6iWxiw-I/AAAAAAAAACc/EB_ePGSW0js/s1600/reflec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214563"/>
            <a:ext cx="4572000"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Rectangle 1"/>
          <p:cNvSpPr>
            <a:spLocks noChangeArrowheads="1"/>
          </p:cNvSpPr>
          <p:nvPr/>
        </p:nvSpPr>
        <p:spPr bwMode="auto">
          <a:xfrm>
            <a:off x="2362200" y="5240338"/>
            <a:ext cx="457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a:t>http://images.tutorvista.com/cms/images/101/plane-mirror.png</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4035">
                                            <p:txEl>
                                              <p:pRg st="9" end="9"/>
                                            </p:txEl>
                                          </p:spTgt>
                                        </p:tgtEl>
                                        <p:attrNameLst>
                                          <p:attrName>style.visibility</p:attrName>
                                        </p:attrNameLst>
                                      </p:cBhvr>
                                      <p:to>
                                        <p:strVal val="visible"/>
                                      </p:to>
                                    </p:set>
                                    <p:anim calcmode="lin" valueType="num">
                                      <p:cBhvr additive="base">
                                        <p:cTn id="7" dur="500" fill="hold"/>
                                        <p:tgtEl>
                                          <p:spTgt spid="44035">
                                            <p:txEl>
                                              <p:pRg st="9" end="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03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ltLang="en-US" smtClean="0">
                <a:solidFill>
                  <a:srgbClr val="A50021"/>
                </a:solidFill>
                <a:latin typeface="Elephant" panose="02020904090505020303" pitchFamily="18" charset="0"/>
              </a:rPr>
              <a:t>Refraction</a:t>
            </a:r>
            <a:endParaRPr lang="en-US" altLang="en-US" smtClean="0">
              <a:latin typeface="Wintermute" pitchFamily="2" charset="0"/>
            </a:endParaRPr>
          </a:p>
        </p:txBody>
      </p:sp>
      <p:sp>
        <p:nvSpPr>
          <p:cNvPr id="14339" name="Rectangle 3"/>
          <p:cNvSpPr>
            <a:spLocks noGrp="1" noChangeArrowheads="1"/>
          </p:cNvSpPr>
          <p:nvPr>
            <p:ph type="body" idx="1"/>
          </p:nvPr>
        </p:nvSpPr>
        <p:spPr>
          <a:xfrm>
            <a:off x="457200" y="1295400"/>
            <a:ext cx="8686800" cy="5562600"/>
          </a:xfrm>
        </p:spPr>
        <p:txBody>
          <a:bodyPr/>
          <a:lstStyle/>
          <a:p>
            <a:pPr eaLnBrk="1" hangingPunct="1">
              <a:defRPr/>
            </a:pPr>
            <a:r>
              <a:rPr lang="en-US" altLang="en-US" sz="2800" b="1" u="sng" dirty="0" smtClean="0">
                <a:solidFill>
                  <a:schemeClr val="accent1">
                    <a:lumMod val="50000"/>
                  </a:schemeClr>
                </a:solidFill>
              </a:rPr>
              <a:t>bending of waves upon entering a new medium</a:t>
            </a:r>
          </a:p>
          <a:p>
            <a:pPr eaLnBrk="1" hangingPunct="1">
              <a:defRPr/>
            </a:pPr>
            <a:endParaRPr lang="en-US" altLang="en-US" sz="2800" b="1" u="sng" dirty="0">
              <a:solidFill>
                <a:schemeClr val="accent1">
                  <a:lumMod val="50000"/>
                </a:schemeClr>
              </a:solidFill>
            </a:endParaRPr>
          </a:p>
          <a:p>
            <a:pPr eaLnBrk="1" hangingPunct="1">
              <a:defRPr/>
            </a:pPr>
            <a:endParaRPr lang="en-US" altLang="en-US" sz="2800" b="1" u="sng" dirty="0" smtClean="0">
              <a:solidFill>
                <a:schemeClr val="accent1">
                  <a:lumMod val="50000"/>
                </a:schemeClr>
              </a:solidFill>
            </a:endParaRPr>
          </a:p>
          <a:p>
            <a:pPr eaLnBrk="1" hangingPunct="1">
              <a:defRPr/>
            </a:pPr>
            <a:endParaRPr lang="en-US" altLang="en-US" sz="2800" b="1" u="sng" dirty="0">
              <a:solidFill>
                <a:schemeClr val="accent1">
                  <a:lumMod val="50000"/>
                </a:schemeClr>
              </a:solidFill>
            </a:endParaRPr>
          </a:p>
          <a:p>
            <a:pPr eaLnBrk="1" hangingPunct="1">
              <a:defRPr/>
            </a:pPr>
            <a:endParaRPr lang="en-US" altLang="en-US" sz="2800" b="1" u="sng" dirty="0" smtClean="0">
              <a:solidFill>
                <a:schemeClr val="accent1">
                  <a:lumMod val="50000"/>
                </a:schemeClr>
              </a:solidFill>
            </a:endParaRPr>
          </a:p>
          <a:p>
            <a:pPr eaLnBrk="1" hangingPunct="1">
              <a:defRPr/>
            </a:pPr>
            <a:endParaRPr lang="en-US" altLang="en-US" sz="2800" b="1" u="sng" dirty="0">
              <a:solidFill>
                <a:schemeClr val="accent1">
                  <a:lumMod val="50000"/>
                </a:schemeClr>
              </a:solidFill>
            </a:endParaRPr>
          </a:p>
          <a:p>
            <a:pPr eaLnBrk="1" hangingPunct="1">
              <a:defRPr/>
            </a:pPr>
            <a:endParaRPr lang="en-US" altLang="en-US" sz="2800" b="1" u="sng" dirty="0" smtClean="0">
              <a:solidFill>
                <a:schemeClr val="accent1">
                  <a:lumMod val="50000"/>
                </a:schemeClr>
              </a:solidFill>
            </a:endParaRPr>
          </a:p>
          <a:p>
            <a:pPr eaLnBrk="1" hangingPunct="1">
              <a:defRPr/>
            </a:pPr>
            <a:endParaRPr lang="en-US" altLang="en-US" sz="2800" b="1" u="sng" dirty="0">
              <a:solidFill>
                <a:schemeClr val="accent1">
                  <a:lumMod val="50000"/>
                </a:schemeClr>
              </a:solidFill>
            </a:endParaRPr>
          </a:p>
          <a:p>
            <a:pPr eaLnBrk="1" hangingPunct="1">
              <a:defRPr/>
            </a:pPr>
            <a:endParaRPr lang="en-US" altLang="en-US" sz="2800" b="1" u="sng" dirty="0" smtClean="0">
              <a:solidFill>
                <a:schemeClr val="accent1">
                  <a:lumMod val="50000"/>
                </a:schemeClr>
              </a:solidFill>
            </a:endParaRPr>
          </a:p>
          <a:p>
            <a:pPr eaLnBrk="1" hangingPunct="1">
              <a:defRPr/>
            </a:pPr>
            <a:r>
              <a:rPr lang="en-US" altLang="en-US" sz="2800" b="1" dirty="0" smtClean="0">
                <a:solidFill>
                  <a:schemeClr val="accent1">
                    <a:lumMod val="50000"/>
                  </a:schemeClr>
                </a:solidFill>
              </a:rPr>
              <a:t>Examples: </a:t>
            </a:r>
            <a:r>
              <a:rPr lang="en-US" altLang="en-US" sz="2800" b="1" u="sng" dirty="0" smtClean="0">
                <a:solidFill>
                  <a:schemeClr val="accent1">
                    <a:lumMod val="50000"/>
                  </a:schemeClr>
                </a:solidFill>
              </a:rPr>
              <a:t>prism, rainbow, mirages</a:t>
            </a:r>
            <a:endParaRPr lang="en-US" altLang="en-US" sz="2800" b="1" u="sng" dirty="0">
              <a:solidFill>
                <a:schemeClr val="accent1">
                  <a:lumMod val="50000"/>
                </a:schemeClr>
              </a:solidFill>
            </a:endParaRPr>
          </a:p>
        </p:txBody>
      </p:sp>
      <p:pic>
        <p:nvPicPr>
          <p:cNvPr id="48132" name="Picture 6" descr="http://electron9.phys.utk.edu/optics421/modules/m1/images/refractionla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663" y="1925638"/>
            <a:ext cx="3716337"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8" descr="http://farm2.static.flickr.com/1219/738579428_21f9b1d9c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8300" y="1905000"/>
            <a:ext cx="2705100" cy="344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Rectangle 1"/>
          <p:cNvSpPr>
            <a:spLocks noChangeArrowheads="1"/>
          </p:cNvSpPr>
          <p:nvPr/>
        </p:nvSpPr>
        <p:spPr bwMode="auto">
          <a:xfrm>
            <a:off x="5029200" y="5491163"/>
            <a:ext cx="36576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a:t>http://farm2.static.flickr.com/1219/738579428_21f9b1d9c4.jpg</a:t>
            </a:r>
          </a:p>
        </p:txBody>
      </p:sp>
      <p:sp>
        <p:nvSpPr>
          <p:cNvPr id="48135" name="Rectangle 2"/>
          <p:cNvSpPr>
            <a:spLocks noChangeArrowheads="1"/>
          </p:cNvSpPr>
          <p:nvPr/>
        </p:nvSpPr>
        <p:spPr bwMode="auto">
          <a:xfrm>
            <a:off x="533400" y="5467350"/>
            <a:ext cx="4572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a:t>http://electron9.phys.utk.edu/optics421/modules/m1/images/refractionlaw.jpg</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339">
                                            <p:txEl>
                                              <p:pRg st="9" end="9"/>
                                            </p:txEl>
                                          </p:spTgt>
                                        </p:tgtEl>
                                        <p:attrNameLst>
                                          <p:attrName>style.visibility</p:attrName>
                                        </p:attrNameLst>
                                      </p:cBhvr>
                                      <p:to>
                                        <p:strVal val="visible"/>
                                      </p:to>
                                    </p:set>
                                    <p:anim calcmode="lin" valueType="num">
                                      <p:cBhvr additive="base">
                                        <p:cTn id="7" dur="500" fill="hold"/>
                                        <p:tgtEl>
                                          <p:spTgt spid="14339">
                                            <p:txEl>
                                              <p:pRg st="9" end="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tLang="en-US" smtClean="0">
                <a:solidFill>
                  <a:srgbClr val="A50021"/>
                </a:solidFill>
                <a:latin typeface="Elephant" panose="02020904090505020303" pitchFamily="18" charset="0"/>
              </a:rPr>
              <a:t>Diffraction</a:t>
            </a:r>
            <a:endParaRPr lang="en-US" altLang="en-US" smtClean="0">
              <a:latin typeface="Wintermute" pitchFamily="2" charset="0"/>
            </a:endParaRPr>
          </a:p>
        </p:txBody>
      </p:sp>
      <p:sp>
        <p:nvSpPr>
          <p:cNvPr id="50179" name="Rectangle 3"/>
          <p:cNvSpPr>
            <a:spLocks noGrp="1" noChangeArrowheads="1"/>
          </p:cNvSpPr>
          <p:nvPr>
            <p:ph type="body" idx="1"/>
          </p:nvPr>
        </p:nvSpPr>
        <p:spPr>
          <a:xfrm>
            <a:off x="457200" y="1295400"/>
            <a:ext cx="8686800" cy="5562600"/>
          </a:xfrm>
        </p:spPr>
        <p:txBody>
          <a:bodyPr/>
          <a:lstStyle/>
          <a:p>
            <a:pPr eaLnBrk="1" hangingPunct="1"/>
            <a:r>
              <a:rPr lang="en-US" altLang="en-US" sz="2800" b="1" u="sng" smtClean="0">
                <a:solidFill>
                  <a:schemeClr val="hlink"/>
                </a:solidFill>
              </a:rPr>
              <a:t>the bending of waves around an obstacle</a:t>
            </a:r>
          </a:p>
        </p:txBody>
      </p:sp>
      <p:pic>
        <p:nvPicPr>
          <p:cNvPr id="50180" name="Picture 2" descr="http://physics.taskermilward.org.uk/KS4/core/waves/wave_behaviour/diffracti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5850" y="1830388"/>
            <a:ext cx="6918325" cy="420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Rectangle 1"/>
          <p:cNvSpPr>
            <a:spLocks noChangeArrowheads="1"/>
          </p:cNvSpPr>
          <p:nvPr/>
        </p:nvSpPr>
        <p:spPr bwMode="auto">
          <a:xfrm>
            <a:off x="2019300" y="6096000"/>
            <a:ext cx="5105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a:t>http://physics.taskermilward.org.uk/KS4/core/waves/wave_behaviour/diffraction.png</a:t>
            </a:r>
          </a:p>
        </p:txBody>
      </p:sp>
      <p:sp>
        <p:nvSpPr>
          <p:cNvPr id="50182" name="Rectangle 1"/>
          <p:cNvSpPr>
            <a:spLocks noChangeArrowheads="1"/>
          </p:cNvSpPr>
          <p:nvPr/>
        </p:nvSpPr>
        <p:spPr bwMode="auto">
          <a:xfrm>
            <a:off x="152400" y="6480175"/>
            <a:ext cx="8991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hlinkClick r:id="rId5"/>
              </a:rPr>
              <a:t>https://www.youtube.com/watch?v=fwXQjRBLwsQ</a:t>
            </a:r>
            <a:r>
              <a:rPr lang="en-US" altLang="en-US" sz="1400"/>
              <a:t>                </a:t>
            </a:r>
            <a:r>
              <a:rPr lang="en-US" altLang="en-US" sz="1400">
                <a:hlinkClick r:id="rId6"/>
              </a:rPr>
              <a:t>https://www.youtube.com/watch?v=Iuv6hY6zsd0</a:t>
            </a:r>
            <a:r>
              <a:rPr lang="en-US" altLang="en-US" sz="1400"/>
              <a:t>  </a:t>
            </a:r>
          </a:p>
        </p:txBody>
      </p:sp>
    </p:spTree>
    <p:custDataLst>
      <p:tags r:id="rId1"/>
    </p:custData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tLang="en-US" smtClean="0">
                <a:solidFill>
                  <a:srgbClr val="A50021"/>
                </a:solidFill>
                <a:latin typeface="Elephant" panose="02020904090505020303" pitchFamily="18" charset="0"/>
              </a:rPr>
              <a:t>Interference</a:t>
            </a:r>
            <a:endParaRPr lang="en-US" altLang="en-US" smtClean="0">
              <a:latin typeface="Wintermute" pitchFamily="2" charset="0"/>
            </a:endParaRPr>
          </a:p>
        </p:txBody>
      </p:sp>
      <p:sp>
        <p:nvSpPr>
          <p:cNvPr id="47107" name="Rectangle 3"/>
          <p:cNvSpPr>
            <a:spLocks noGrp="1" noChangeArrowheads="1"/>
          </p:cNvSpPr>
          <p:nvPr>
            <p:ph type="body" idx="1"/>
          </p:nvPr>
        </p:nvSpPr>
        <p:spPr>
          <a:xfrm>
            <a:off x="457200" y="1295400"/>
            <a:ext cx="8686800" cy="5562600"/>
          </a:xfrm>
        </p:spPr>
        <p:txBody>
          <a:bodyPr/>
          <a:lstStyle/>
          <a:p>
            <a:pPr eaLnBrk="1" hangingPunct="1">
              <a:defRPr/>
            </a:pPr>
            <a:r>
              <a:rPr lang="en-US" altLang="en-US" sz="2800" b="1" u="sng" dirty="0" smtClean="0">
                <a:solidFill>
                  <a:schemeClr val="hlink"/>
                </a:solidFill>
              </a:rPr>
              <a:t>adding and subtracting amplitudes of waves which are out of phase</a:t>
            </a:r>
            <a:br>
              <a:rPr lang="en-US" altLang="en-US" sz="2800" b="1" u="sng" dirty="0" smtClean="0">
                <a:solidFill>
                  <a:schemeClr val="hlink"/>
                </a:solidFill>
              </a:rPr>
            </a:br>
            <a:endParaRPr lang="en-US" altLang="en-US" sz="2800" b="1" u="sng" dirty="0" smtClean="0">
              <a:solidFill>
                <a:schemeClr val="hlink"/>
              </a:solidFill>
            </a:endParaRPr>
          </a:p>
          <a:p>
            <a:pPr>
              <a:defRPr/>
            </a:pPr>
            <a:r>
              <a:rPr lang="en-US" altLang="en-US" b="1" dirty="0" smtClean="0"/>
              <a:t>Constructive Interference</a:t>
            </a:r>
          </a:p>
          <a:p>
            <a:pPr lvl="1">
              <a:defRPr/>
            </a:pPr>
            <a:r>
              <a:rPr lang="en-US" altLang="en-US" dirty="0" smtClean="0"/>
              <a:t>Two crests overlap and their amplitudes add together</a:t>
            </a:r>
          </a:p>
          <a:p>
            <a:pPr lvl="1">
              <a:defRPr/>
            </a:pPr>
            <a:r>
              <a:rPr lang="en-US" altLang="en-US" dirty="0" smtClean="0"/>
              <a:t>Two troughs overlap and their amplitudes add together</a:t>
            </a:r>
          </a:p>
          <a:p>
            <a:pPr marL="0" indent="0" eaLnBrk="1" hangingPunct="1">
              <a:buFontTx/>
              <a:buNone/>
              <a:defRPr/>
            </a:pPr>
            <a:endParaRPr lang="en-US" altLang="en-US" sz="2800" b="1" u="sng" dirty="0" smtClean="0">
              <a:solidFill>
                <a:schemeClr val="hlink"/>
              </a:solidFill>
            </a:endParaRPr>
          </a:p>
          <a:p>
            <a:pPr eaLnBrk="1" hangingPunct="1">
              <a:buFont typeface="Arial" panose="020B0604020202020204" pitchFamily="34" charset="0"/>
              <a:buChar char="•"/>
              <a:defRPr/>
            </a:pPr>
            <a:r>
              <a:rPr lang="en-US" altLang="en-US" sz="2800" b="1" dirty="0" smtClean="0">
                <a:solidFill>
                  <a:schemeClr val="hlink"/>
                </a:solidFill>
              </a:rPr>
              <a:t>Examples: </a:t>
            </a:r>
            <a:r>
              <a:rPr lang="en-US" altLang="en-US" sz="2800" b="1" u="sng" dirty="0" smtClean="0">
                <a:solidFill>
                  <a:schemeClr val="hlink"/>
                </a:solidFill>
              </a:rPr>
              <a:t>rogue ocean waves, loud spots from </a:t>
            </a:r>
            <a:br>
              <a:rPr lang="en-US" altLang="en-US" sz="2800" b="1" u="sng" dirty="0" smtClean="0">
                <a:solidFill>
                  <a:schemeClr val="hlink"/>
                </a:solidFill>
              </a:rPr>
            </a:br>
            <a:r>
              <a:rPr lang="en-US" altLang="en-US" sz="2800" b="1" dirty="0" smtClean="0">
                <a:solidFill>
                  <a:schemeClr val="hlink"/>
                </a:solidFill>
              </a:rPr>
              <a:t>		    </a:t>
            </a:r>
            <a:r>
              <a:rPr lang="en-US" altLang="en-US" sz="2800" b="1" u="sng" dirty="0" smtClean="0">
                <a:solidFill>
                  <a:schemeClr val="hlink"/>
                </a:solidFill>
              </a:rPr>
              <a:t>speakers</a:t>
            </a:r>
          </a:p>
          <a:p>
            <a:pPr marL="0" indent="0" eaLnBrk="1" hangingPunct="1">
              <a:buFontTx/>
              <a:buNone/>
              <a:defRPr/>
            </a:pPr>
            <a:endParaRPr lang="en-US" altLang="en-US" sz="2800" b="1" u="sng" dirty="0" smtClean="0">
              <a:solidFill>
                <a:schemeClr val="hlink"/>
              </a:solidFill>
            </a:endParaRPr>
          </a:p>
        </p:txBody>
      </p:sp>
      <p:sp>
        <p:nvSpPr>
          <p:cNvPr id="52228" name="Rectangle 1"/>
          <p:cNvSpPr>
            <a:spLocks noChangeArrowheads="1"/>
          </p:cNvSpPr>
          <p:nvPr/>
        </p:nvSpPr>
        <p:spPr bwMode="auto">
          <a:xfrm>
            <a:off x="990600" y="6586538"/>
            <a:ext cx="70104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hlinkClick r:id="rId4"/>
              </a:rPr>
              <a:t>http://zonalandeducation.com/mstm/physics/waves/interference/constructiveInterference/InterferenceExplanation2.html</a:t>
            </a:r>
            <a:r>
              <a:rPr lang="en-US" altLang="en-US" sz="1000"/>
              <a:t>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7107">
                                            <p:txEl>
                                              <p:pRg st="5" end="5"/>
                                            </p:txEl>
                                          </p:spTgt>
                                        </p:tgtEl>
                                        <p:attrNameLst>
                                          <p:attrName>style.visibility</p:attrName>
                                        </p:attrNameLst>
                                      </p:cBhvr>
                                      <p:to>
                                        <p:strVal val="visible"/>
                                      </p:to>
                                    </p:set>
                                    <p:anim calcmode="lin" valueType="num">
                                      <p:cBhvr additive="base">
                                        <p:cTn id="7" dur="500" fill="hold"/>
                                        <p:tgtEl>
                                          <p:spTgt spid="47107">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710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altLang="en-US" smtClean="0">
                <a:solidFill>
                  <a:srgbClr val="A50021"/>
                </a:solidFill>
                <a:latin typeface="Elephant" panose="02020904090505020303" pitchFamily="18" charset="0"/>
              </a:rPr>
              <a:t>Interference</a:t>
            </a:r>
            <a:endParaRPr lang="en-US" altLang="en-US" smtClean="0">
              <a:latin typeface="Wintermute" pitchFamily="2" charset="0"/>
            </a:endParaRPr>
          </a:p>
        </p:txBody>
      </p:sp>
      <p:sp>
        <p:nvSpPr>
          <p:cNvPr id="54275" name="Rectangle 3"/>
          <p:cNvSpPr>
            <a:spLocks noGrp="1" noChangeArrowheads="1"/>
          </p:cNvSpPr>
          <p:nvPr>
            <p:ph type="body" idx="1"/>
          </p:nvPr>
        </p:nvSpPr>
        <p:spPr>
          <a:xfrm>
            <a:off x="457200" y="1295400"/>
            <a:ext cx="8686800" cy="5562600"/>
          </a:xfrm>
        </p:spPr>
        <p:txBody>
          <a:bodyPr/>
          <a:lstStyle/>
          <a:p>
            <a:pPr eaLnBrk="1" hangingPunct="1"/>
            <a:r>
              <a:rPr lang="en-US" altLang="en-US" sz="2800" b="1" u="sng" smtClean="0">
                <a:solidFill>
                  <a:schemeClr val="hlink"/>
                </a:solidFill>
              </a:rPr>
              <a:t>adding and subtracting amplitudes of waves which are out of phase</a:t>
            </a:r>
            <a:br>
              <a:rPr lang="en-US" altLang="en-US" sz="2800" b="1" u="sng" smtClean="0">
                <a:solidFill>
                  <a:schemeClr val="hlink"/>
                </a:solidFill>
              </a:rPr>
            </a:br>
            <a:endParaRPr lang="en-US" altLang="en-US" sz="2800" b="1" u="sng" smtClean="0">
              <a:solidFill>
                <a:schemeClr val="hlink"/>
              </a:solidFill>
            </a:endParaRPr>
          </a:p>
          <a:p>
            <a:r>
              <a:rPr lang="en-US" altLang="en-US" b="1" smtClean="0"/>
              <a:t>Destructive Interference</a:t>
            </a:r>
            <a:endParaRPr lang="en-US" altLang="en-US" smtClean="0"/>
          </a:p>
          <a:p>
            <a:pPr lvl="1"/>
            <a:r>
              <a:rPr lang="en-US" altLang="en-US" smtClean="0"/>
              <a:t>A crest and a trough overlap resulting in a decrease or a cancellation of the amplitude</a:t>
            </a:r>
          </a:p>
          <a:p>
            <a:pPr eaLnBrk="1" hangingPunct="1"/>
            <a:endParaRPr lang="en-US" altLang="en-US" sz="2800" b="1" u="sng" smtClean="0">
              <a:solidFill>
                <a:schemeClr val="hlink"/>
              </a:solidFill>
            </a:endParaRPr>
          </a:p>
          <a:p>
            <a:pPr eaLnBrk="1" hangingPunct="1"/>
            <a:r>
              <a:rPr lang="en-US" altLang="en-US" sz="2800" b="1" smtClean="0">
                <a:solidFill>
                  <a:schemeClr val="hlink"/>
                </a:solidFill>
              </a:rPr>
              <a:t>Examples: </a:t>
            </a:r>
            <a:r>
              <a:rPr lang="en-US" altLang="en-US" sz="2800" b="1" u="sng" smtClean="0">
                <a:solidFill>
                  <a:schemeClr val="hlink"/>
                </a:solidFill>
              </a:rPr>
              <a:t>noise cancelling headphones, quiet </a:t>
            </a:r>
            <a:br>
              <a:rPr lang="en-US" altLang="en-US" sz="2800" b="1" u="sng" smtClean="0">
                <a:solidFill>
                  <a:schemeClr val="hlink"/>
                </a:solidFill>
              </a:rPr>
            </a:br>
            <a:r>
              <a:rPr lang="en-US" altLang="en-US" sz="2800" b="1" smtClean="0">
                <a:solidFill>
                  <a:schemeClr val="hlink"/>
                </a:solidFill>
              </a:rPr>
              <a:t>		    </a:t>
            </a:r>
            <a:r>
              <a:rPr lang="en-US" altLang="en-US" sz="2800" b="1" u="sng" smtClean="0">
                <a:solidFill>
                  <a:schemeClr val="hlink"/>
                </a:solidFill>
              </a:rPr>
              <a:t>spots from speakers, antireflection </a:t>
            </a:r>
            <a:br>
              <a:rPr lang="en-US" altLang="en-US" sz="2800" b="1" u="sng" smtClean="0">
                <a:solidFill>
                  <a:schemeClr val="hlink"/>
                </a:solidFill>
              </a:rPr>
            </a:br>
            <a:r>
              <a:rPr lang="en-US" altLang="en-US" sz="2800" b="1" smtClean="0">
                <a:solidFill>
                  <a:schemeClr val="hlink"/>
                </a:solidFill>
              </a:rPr>
              <a:t>		    </a:t>
            </a:r>
            <a:r>
              <a:rPr lang="en-US" altLang="en-US" sz="2800" b="1" u="sng" smtClean="0">
                <a:solidFill>
                  <a:schemeClr val="hlink"/>
                </a:solidFill>
              </a:rPr>
              <a:t>coating on lenses</a:t>
            </a:r>
          </a:p>
        </p:txBody>
      </p:sp>
      <p:sp>
        <p:nvSpPr>
          <p:cNvPr id="3" name="Rectangle 2"/>
          <p:cNvSpPr/>
          <p:nvPr/>
        </p:nvSpPr>
        <p:spPr>
          <a:xfrm>
            <a:off x="914400" y="6211888"/>
            <a:ext cx="7239000" cy="369887"/>
          </a:xfrm>
          <a:prstGeom prst="rect">
            <a:avLst/>
          </a:prstGeom>
        </p:spPr>
        <p:txBody>
          <a:bodyPr>
            <a:spAutoFit/>
          </a:bodyPr>
          <a:lstStyle/>
          <a:p>
            <a:pPr lvl="1" eaLnBrk="1" hangingPunct="1">
              <a:defRPr/>
            </a:pPr>
            <a:r>
              <a:rPr lang="en-US" altLang="en-US" sz="900" kern="0" dirty="0">
                <a:hlinkClick r:id="rId3"/>
              </a:rPr>
              <a:t>http://zonalandeducation.com/mstm/physics/waves/interference/destructiveInterference/InterferenceExplanation3.html </a:t>
            </a:r>
          </a:p>
          <a:p>
            <a:pPr lvl="1" eaLnBrk="1" hangingPunct="1">
              <a:defRPr/>
            </a:pPr>
            <a:r>
              <a:rPr lang="en-US" altLang="en-US" sz="900" kern="0" dirty="0">
                <a:hlinkClick r:id="rId3"/>
              </a:rPr>
              <a:t>http://zonalandeducation.com/mstm/physics/waves/interference/waveInterference2/WaveInterference2.html</a:t>
            </a:r>
            <a:r>
              <a:rPr lang="en-US" altLang="en-US" sz="900" kern="0" dirty="0"/>
              <a:t>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4275">
                                            <p:txEl>
                                              <p:pRg st="4" end="4"/>
                                            </p:txEl>
                                          </p:spTgt>
                                        </p:tgtEl>
                                        <p:attrNameLst>
                                          <p:attrName>style.visibility</p:attrName>
                                        </p:attrNameLst>
                                      </p:cBhvr>
                                      <p:to>
                                        <p:strVal val="visible"/>
                                      </p:to>
                                    </p:set>
                                    <p:anim calcmode="lin" valueType="num">
                                      <p:cBhvr additive="base">
                                        <p:cTn id="7" dur="500" fill="hold"/>
                                        <p:tgtEl>
                                          <p:spTgt spid="54275">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4275">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28600"/>
            <a:ext cx="8229600" cy="1143000"/>
          </a:xfrm>
        </p:spPr>
        <p:txBody>
          <a:bodyPr/>
          <a:lstStyle/>
          <a:p>
            <a:pPr eaLnBrk="1" hangingPunct="1"/>
            <a:r>
              <a:rPr lang="en-US" altLang="en-US" smtClean="0">
                <a:solidFill>
                  <a:srgbClr val="A50021"/>
                </a:solidFill>
                <a:latin typeface="Elephant" panose="02020904090505020303" pitchFamily="18" charset="0"/>
              </a:rPr>
              <a:t>Flip Book: Tab 1</a:t>
            </a:r>
            <a:br>
              <a:rPr lang="en-US" altLang="en-US" smtClean="0">
                <a:solidFill>
                  <a:srgbClr val="A50021"/>
                </a:solidFill>
                <a:latin typeface="Elephant" panose="02020904090505020303" pitchFamily="18" charset="0"/>
              </a:rPr>
            </a:br>
            <a:r>
              <a:rPr lang="en-US" altLang="en-US" sz="4000" smtClean="0">
                <a:solidFill>
                  <a:srgbClr val="A50021"/>
                </a:solidFill>
                <a:latin typeface="Elephant" panose="02020904090505020303" pitchFamily="18" charset="0"/>
              </a:rPr>
              <a:t>Definitions</a:t>
            </a:r>
          </a:p>
        </p:txBody>
      </p:sp>
      <p:sp>
        <p:nvSpPr>
          <p:cNvPr id="8195" name="Text Placeholder 7"/>
          <p:cNvSpPr>
            <a:spLocks noGrp="1"/>
          </p:cNvSpPr>
          <p:nvPr>
            <p:ph type="body" idx="1"/>
          </p:nvPr>
        </p:nvSpPr>
        <p:spPr>
          <a:xfrm>
            <a:off x="457200" y="1722438"/>
            <a:ext cx="4040188" cy="639762"/>
          </a:xfrm>
        </p:spPr>
        <p:txBody>
          <a:bodyPr/>
          <a:lstStyle/>
          <a:p>
            <a:pPr algn="ctr"/>
            <a:r>
              <a:rPr lang="en-US" altLang="en-US" sz="3200" smtClean="0"/>
              <a:t>Mechanical           Waves</a:t>
            </a:r>
          </a:p>
        </p:txBody>
      </p:sp>
      <p:sp>
        <p:nvSpPr>
          <p:cNvPr id="7172" name="Content Placeholder 8"/>
          <p:cNvSpPr>
            <a:spLocks noGrp="1"/>
          </p:cNvSpPr>
          <p:nvPr>
            <p:ph sz="half" idx="2"/>
          </p:nvPr>
        </p:nvSpPr>
        <p:spPr>
          <a:xfrm>
            <a:off x="457200" y="2239963"/>
            <a:ext cx="4040188" cy="3951287"/>
          </a:xfrm>
        </p:spPr>
        <p:txBody>
          <a:bodyPr/>
          <a:lstStyle/>
          <a:p>
            <a:pPr>
              <a:defRPr/>
            </a:pPr>
            <a:r>
              <a:rPr lang="en-US" altLang="en-US" sz="3200" dirty="0" smtClean="0"/>
              <a:t>Waves through matter - disruption of  the matter</a:t>
            </a:r>
          </a:p>
          <a:p>
            <a:pPr>
              <a:defRPr/>
            </a:pPr>
            <a:r>
              <a:rPr lang="en-US" altLang="en-US" sz="3200" dirty="0" smtClean="0"/>
              <a:t>The matter is called the medium</a:t>
            </a:r>
          </a:p>
          <a:p>
            <a:pPr>
              <a:defRPr/>
            </a:pPr>
            <a:r>
              <a:rPr lang="en-US" altLang="en-US" sz="3200" dirty="0" smtClean="0"/>
              <a:t>Travel faster thru denser medium</a:t>
            </a:r>
          </a:p>
          <a:p>
            <a:pPr marL="0" indent="0">
              <a:buFontTx/>
              <a:buNone/>
              <a:defRPr/>
            </a:pPr>
            <a:endParaRPr lang="en-US" altLang="en-US" sz="3200" dirty="0" smtClean="0"/>
          </a:p>
        </p:txBody>
      </p:sp>
      <p:sp>
        <p:nvSpPr>
          <p:cNvPr id="8197" name="Text Placeholder 9"/>
          <p:cNvSpPr>
            <a:spLocks noGrp="1"/>
          </p:cNvSpPr>
          <p:nvPr>
            <p:ph type="body" sz="quarter" idx="3"/>
          </p:nvPr>
        </p:nvSpPr>
        <p:spPr>
          <a:xfrm>
            <a:off x="4645025" y="1722438"/>
            <a:ext cx="4041775" cy="639762"/>
          </a:xfrm>
        </p:spPr>
        <p:txBody>
          <a:bodyPr/>
          <a:lstStyle/>
          <a:p>
            <a:pPr algn="ctr"/>
            <a:r>
              <a:rPr lang="en-US" altLang="en-US" sz="3200" smtClean="0"/>
              <a:t>Electromagnetic Waves</a:t>
            </a:r>
          </a:p>
        </p:txBody>
      </p:sp>
      <p:sp>
        <p:nvSpPr>
          <p:cNvPr id="8198" name="Content Placeholder 10"/>
          <p:cNvSpPr>
            <a:spLocks noGrp="1"/>
          </p:cNvSpPr>
          <p:nvPr>
            <p:ph sz="quarter" idx="4"/>
          </p:nvPr>
        </p:nvSpPr>
        <p:spPr>
          <a:xfrm>
            <a:off x="4645025" y="2239963"/>
            <a:ext cx="4041775" cy="3951287"/>
          </a:xfrm>
        </p:spPr>
        <p:txBody>
          <a:bodyPr/>
          <a:lstStyle/>
          <a:p>
            <a:r>
              <a:rPr lang="en-US" altLang="en-US" sz="3200" smtClean="0"/>
              <a:t>Waves that do not require a medium – electromagnetic energy</a:t>
            </a:r>
          </a:p>
          <a:p>
            <a:r>
              <a:rPr lang="en-US" altLang="en-US" sz="3200" smtClean="0"/>
              <a:t>Can travel</a:t>
            </a:r>
            <a:br>
              <a:rPr lang="en-US" altLang="en-US" sz="3200" smtClean="0"/>
            </a:br>
            <a:r>
              <a:rPr lang="en-US" altLang="en-US" sz="3200" smtClean="0"/>
              <a:t>through outer space</a:t>
            </a:r>
          </a:p>
          <a:p>
            <a:r>
              <a:rPr lang="en-US" altLang="en-US" sz="3200" smtClean="0"/>
              <a:t>Slow down thru denser medium</a:t>
            </a:r>
          </a:p>
        </p:txBody>
      </p:sp>
      <p:pic>
        <p:nvPicPr>
          <p:cNvPr id="8199" name="Picture 4" descr="j00787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9663" y="3200400"/>
            <a:ext cx="1684337"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ltLang="en-US" smtClean="0">
                <a:solidFill>
                  <a:srgbClr val="A50021"/>
                </a:solidFill>
                <a:latin typeface="Elephant" panose="02020904090505020303" pitchFamily="18" charset="0"/>
              </a:rPr>
              <a:t>Doppler Effect</a:t>
            </a:r>
            <a:endParaRPr lang="en-US" altLang="en-US" smtClean="0">
              <a:latin typeface="Wintermute" pitchFamily="2" charset="0"/>
            </a:endParaRPr>
          </a:p>
        </p:txBody>
      </p:sp>
      <p:sp>
        <p:nvSpPr>
          <p:cNvPr id="55299" name="Rectangle 3"/>
          <p:cNvSpPr>
            <a:spLocks noGrp="1" noChangeArrowheads="1"/>
          </p:cNvSpPr>
          <p:nvPr>
            <p:ph type="body" idx="1"/>
          </p:nvPr>
        </p:nvSpPr>
        <p:spPr>
          <a:xfrm>
            <a:off x="457200" y="1295400"/>
            <a:ext cx="8686800" cy="5562600"/>
          </a:xfrm>
        </p:spPr>
        <p:txBody>
          <a:bodyPr/>
          <a:lstStyle/>
          <a:p>
            <a:pPr eaLnBrk="1" hangingPunct="1"/>
            <a:r>
              <a:rPr lang="en-US" altLang="en-US" sz="2800" b="1" u="sng" smtClean="0">
                <a:solidFill>
                  <a:schemeClr val="hlink"/>
                </a:solidFill>
              </a:rPr>
              <a:t>apparent change in frequency of a source due to relative motion </a:t>
            </a:r>
          </a:p>
          <a:p>
            <a:pPr eaLnBrk="1" hangingPunct="1"/>
            <a:endParaRPr lang="en-US" altLang="en-US" sz="2800" b="1" u="sng" smtClean="0">
              <a:solidFill>
                <a:schemeClr val="hlink"/>
              </a:solidFill>
            </a:endParaRPr>
          </a:p>
        </p:txBody>
      </p:sp>
      <p:sp>
        <p:nvSpPr>
          <p:cNvPr id="55300" name="Rectangle 1"/>
          <p:cNvSpPr>
            <a:spLocks noChangeArrowheads="1"/>
          </p:cNvSpPr>
          <p:nvPr/>
        </p:nvSpPr>
        <p:spPr bwMode="auto">
          <a:xfrm>
            <a:off x="533400" y="5708650"/>
            <a:ext cx="815340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400">
                <a:hlinkClick r:id="rId3"/>
              </a:rPr>
              <a:t>http://highered.mheducation.com/olcweb/cgi/pluginpop.cgi?it=swf::800::600::/sites/dl/free/0072482621/78778/Doppler_Nav.swf::Doppler+Shift+Interactive</a:t>
            </a:r>
            <a:r>
              <a:rPr lang="en-US" altLang="en-US" sz="1400"/>
              <a:t>  </a:t>
            </a:r>
          </a:p>
          <a:p>
            <a:pPr algn="ctr" eaLnBrk="1" hangingPunct="1">
              <a:spcBef>
                <a:spcPct val="0"/>
              </a:spcBef>
              <a:buFontTx/>
              <a:buNone/>
            </a:pPr>
            <a:r>
              <a:rPr lang="en-US" altLang="en-US" sz="1400" u="sng">
                <a:hlinkClick r:id="rId4"/>
              </a:rPr>
              <a:t>https://www.youtube.com/watch?v=gWGLAAYdbbc</a:t>
            </a:r>
            <a:endParaRPr lang="en-US" altLang="en-US" sz="1400"/>
          </a:p>
          <a:p>
            <a:pPr algn="ctr">
              <a:buFontTx/>
              <a:buNone/>
            </a:pPr>
            <a:r>
              <a:rPr lang="en-US" altLang="en-US" sz="1400" u="sng">
                <a:hlinkClick r:id="rId5"/>
              </a:rPr>
              <a:t>https://www.youtube.com/watch?v=yq-QP_95U-0</a:t>
            </a:r>
            <a:endParaRPr lang="en-US" altLang="en-US" sz="1400"/>
          </a:p>
        </p:txBody>
      </p:sp>
      <p:pic>
        <p:nvPicPr>
          <p:cNvPr id="55301" name="Picture 2" descr="http://www.physicsclassroom.com/Class/waves/u10l3d3.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2362200"/>
            <a:ext cx="5638800" cy="307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2" name="Rectangle 2"/>
          <p:cNvSpPr>
            <a:spLocks noChangeArrowheads="1"/>
          </p:cNvSpPr>
          <p:nvPr/>
        </p:nvSpPr>
        <p:spPr bwMode="auto">
          <a:xfrm>
            <a:off x="2819400" y="5346700"/>
            <a:ext cx="4572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a:t>http://www.physicsclassroom.com/Class/waves/u10l3d3.gif</a:t>
            </a:r>
          </a:p>
        </p:txBody>
      </p:sp>
    </p:spTree>
    <p:custDataLst>
      <p:tags r:id="rId1"/>
    </p:custData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3"/>
          <p:cNvSpPr>
            <a:spLocks noGrp="1"/>
          </p:cNvSpPr>
          <p:nvPr>
            <p:ph type="title"/>
          </p:nvPr>
        </p:nvSpPr>
        <p:spPr/>
        <p:txBody>
          <a:bodyPr/>
          <a:lstStyle/>
          <a:p>
            <a:r>
              <a:rPr lang="en-US" altLang="en-US" smtClean="0">
                <a:solidFill>
                  <a:srgbClr val="A50021"/>
                </a:solidFill>
                <a:latin typeface="Elephant" panose="02020904090505020303" pitchFamily="18" charset="0"/>
              </a:rPr>
              <a:t>Doppler Effect</a:t>
            </a:r>
            <a:endParaRPr lang="en-US" altLang="en-US" smtClean="0"/>
          </a:p>
        </p:txBody>
      </p:sp>
      <p:pic>
        <p:nvPicPr>
          <p:cNvPr id="563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2400" y="1727200"/>
            <a:ext cx="6045200" cy="407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324" name="Rectangle 4"/>
          <p:cNvSpPr>
            <a:spLocks noChangeArrowheads="1"/>
          </p:cNvSpPr>
          <p:nvPr/>
        </p:nvSpPr>
        <p:spPr bwMode="auto">
          <a:xfrm>
            <a:off x="1446213" y="6096000"/>
            <a:ext cx="6248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000">
                <a:solidFill>
                  <a:srgbClr val="000000"/>
                </a:solidFill>
              </a:rPr>
              <a:t>http://cosmology.net/images/redshift111.jpg</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6" name="Title 1"/>
          <p:cNvSpPr>
            <a:spLocks noGrp="1"/>
          </p:cNvSpPr>
          <p:nvPr>
            <p:ph type="title"/>
          </p:nvPr>
        </p:nvSpPr>
        <p:spPr>
          <a:xfrm>
            <a:off x="381000" y="228600"/>
            <a:ext cx="8534400" cy="1143000"/>
          </a:xfrm>
        </p:spPr>
        <p:txBody>
          <a:bodyPr/>
          <a:lstStyle/>
          <a:p>
            <a:r>
              <a:rPr lang="en-US" altLang="en-US" sz="4800" smtClean="0">
                <a:latin typeface="Eras Bold ITC" panose="020B0907030504020204" pitchFamily="34" charset="0"/>
              </a:rPr>
              <a:t>Edwin Hubble hypothesis </a:t>
            </a:r>
            <a:r>
              <a:rPr lang="en-US" altLang="en-US" sz="2400" smtClean="0">
                <a:latin typeface="Eras Bold ITC" panose="020B0907030504020204" pitchFamily="34" charset="0"/>
              </a:rPr>
              <a:t>(1929)</a:t>
            </a:r>
          </a:p>
        </p:txBody>
      </p:sp>
      <p:sp>
        <p:nvSpPr>
          <p:cNvPr id="3" name="Content Placeholder 2"/>
          <p:cNvSpPr>
            <a:spLocks noGrp="1"/>
          </p:cNvSpPr>
          <p:nvPr>
            <p:ph idx="1"/>
          </p:nvPr>
        </p:nvSpPr>
        <p:spPr>
          <a:xfrm>
            <a:off x="838200" y="1600200"/>
            <a:ext cx="7772400" cy="4114800"/>
          </a:xfrm>
        </p:spPr>
        <p:txBody>
          <a:bodyPr/>
          <a:lstStyle/>
          <a:p>
            <a:r>
              <a:rPr lang="en-US" altLang="en-US" smtClean="0">
                <a:latin typeface="Eras Demi ITC" panose="020B0805030504020804" pitchFamily="34" charset="0"/>
              </a:rPr>
              <a:t>All interstellar objects (far away galaxies) are red shifted. (Data) measured by Vesto Slipher (1917) </a:t>
            </a:r>
          </a:p>
          <a:p>
            <a:r>
              <a:rPr lang="en-US" altLang="en-US" smtClean="0">
                <a:latin typeface="Eras Demi ITC" panose="020B0805030504020804" pitchFamily="34" charset="0"/>
              </a:rPr>
              <a:t>Therefore:  All objects are moving away from us and each other. (Conclusion)</a:t>
            </a:r>
          </a:p>
          <a:p>
            <a:r>
              <a:rPr lang="en-US" altLang="en-US" smtClean="0">
                <a:latin typeface="Eras Demi ITC" panose="020B0805030504020804" pitchFamily="34" charset="0"/>
              </a:rPr>
              <a:t>Therefore: The universe is expanding. (Hypothesis)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mtClean="0">
                <a:solidFill>
                  <a:srgbClr val="A50021"/>
                </a:solidFill>
                <a:latin typeface="Elephant" panose="02020904090505020303" pitchFamily="18" charset="0"/>
              </a:rPr>
              <a:t>Flip Book: Tab 2</a:t>
            </a:r>
            <a:br>
              <a:rPr lang="en-US" altLang="en-US" smtClean="0">
                <a:solidFill>
                  <a:srgbClr val="A50021"/>
                </a:solidFill>
                <a:latin typeface="Elephant" panose="02020904090505020303" pitchFamily="18" charset="0"/>
              </a:rPr>
            </a:br>
            <a:r>
              <a:rPr lang="en-US" altLang="en-US" sz="4000" smtClean="0">
                <a:solidFill>
                  <a:srgbClr val="A50021"/>
                </a:solidFill>
                <a:latin typeface="Elephant" panose="02020904090505020303" pitchFamily="18" charset="0"/>
              </a:rPr>
              <a:t>Examples</a:t>
            </a:r>
          </a:p>
        </p:txBody>
      </p:sp>
      <p:sp>
        <p:nvSpPr>
          <p:cNvPr id="10243" name="Text Placeholder 7"/>
          <p:cNvSpPr>
            <a:spLocks noGrp="1"/>
          </p:cNvSpPr>
          <p:nvPr>
            <p:ph type="body" idx="1"/>
          </p:nvPr>
        </p:nvSpPr>
        <p:spPr>
          <a:xfrm>
            <a:off x="457200" y="1962150"/>
            <a:ext cx="4040188" cy="639763"/>
          </a:xfrm>
        </p:spPr>
        <p:txBody>
          <a:bodyPr/>
          <a:lstStyle/>
          <a:p>
            <a:pPr algn="ctr"/>
            <a:r>
              <a:rPr lang="en-US" altLang="en-US" sz="3200" smtClean="0"/>
              <a:t>Mechanical           Waves</a:t>
            </a:r>
          </a:p>
        </p:txBody>
      </p:sp>
      <p:sp>
        <p:nvSpPr>
          <p:cNvPr id="10244" name="Content Placeholder 8"/>
          <p:cNvSpPr>
            <a:spLocks noGrp="1"/>
          </p:cNvSpPr>
          <p:nvPr>
            <p:ph sz="half" idx="2"/>
          </p:nvPr>
        </p:nvSpPr>
        <p:spPr>
          <a:xfrm>
            <a:off x="457200" y="2601913"/>
            <a:ext cx="4040188" cy="3951287"/>
          </a:xfrm>
        </p:spPr>
        <p:txBody>
          <a:bodyPr/>
          <a:lstStyle/>
          <a:p>
            <a:r>
              <a:rPr lang="en-US" altLang="en-US" sz="3200" smtClean="0"/>
              <a:t>Sound waves</a:t>
            </a:r>
          </a:p>
          <a:p>
            <a:r>
              <a:rPr lang="en-US" altLang="en-US" sz="3200" smtClean="0"/>
              <a:t>Ocean waves</a:t>
            </a:r>
          </a:p>
          <a:p>
            <a:r>
              <a:rPr lang="en-US" altLang="en-US" sz="3200" smtClean="0"/>
              <a:t>Seismic waves</a:t>
            </a:r>
          </a:p>
          <a:p>
            <a:r>
              <a:rPr lang="en-US" altLang="en-US" sz="3200" smtClean="0"/>
              <a:t>Slinky waves</a:t>
            </a:r>
          </a:p>
          <a:p>
            <a:r>
              <a:rPr lang="en-US" altLang="en-US" sz="3200" smtClean="0"/>
              <a:t>Jump rope waves</a:t>
            </a:r>
          </a:p>
        </p:txBody>
      </p:sp>
      <p:sp>
        <p:nvSpPr>
          <p:cNvPr id="10245" name="Text Placeholder 9"/>
          <p:cNvSpPr>
            <a:spLocks noGrp="1"/>
          </p:cNvSpPr>
          <p:nvPr>
            <p:ph type="body" sz="quarter" idx="3"/>
          </p:nvPr>
        </p:nvSpPr>
        <p:spPr>
          <a:xfrm>
            <a:off x="4645025" y="1962150"/>
            <a:ext cx="4041775" cy="639763"/>
          </a:xfrm>
        </p:spPr>
        <p:txBody>
          <a:bodyPr/>
          <a:lstStyle/>
          <a:p>
            <a:pPr algn="ctr"/>
            <a:r>
              <a:rPr lang="en-US" altLang="en-US" sz="3200" smtClean="0"/>
              <a:t>Electromagnetic Waves</a:t>
            </a:r>
          </a:p>
        </p:txBody>
      </p:sp>
      <p:sp>
        <p:nvSpPr>
          <p:cNvPr id="10246" name="Content Placeholder 10"/>
          <p:cNvSpPr>
            <a:spLocks noGrp="1"/>
          </p:cNvSpPr>
          <p:nvPr>
            <p:ph sz="quarter" idx="4"/>
          </p:nvPr>
        </p:nvSpPr>
        <p:spPr>
          <a:xfrm>
            <a:off x="4495800" y="2601913"/>
            <a:ext cx="4041775" cy="3951287"/>
          </a:xfrm>
        </p:spPr>
        <p:txBody>
          <a:bodyPr/>
          <a:lstStyle/>
          <a:p>
            <a:r>
              <a:rPr lang="en-US" altLang="en-US" sz="3200" smtClean="0"/>
              <a:t>Gamma waves</a:t>
            </a:r>
          </a:p>
          <a:p>
            <a:r>
              <a:rPr lang="en-US" altLang="en-US" sz="3200" smtClean="0"/>
              <a:t>X-rays</a:t>
            </a:r>
          </a:p>
          <a:p>
            <a:r>
              <a:rPr lang="en-US" altLang="en-US" sz="3200" smtClean="0"/>
              <a:t>Ultraviolet waves</a:t>
            </a:r>
          </a:p>
          <a:p>
            <a:r>
              <a:rPr lang="en-US" altLang="en-US" sz="3200" smtClean="0"/>
              <a:t>Visible light</a:t>
            </a:r>
          </a:p>
          <a:p>
            <a:r>
              <a:rPr lang="en-US" altLang="en-US" sz="3200" smtClean="0"/>
              <a:t>Infrared</a:t>
            </a:r>
          </a:p>
          <a:p>
            <a:r>
              <a:rPr lang="en-US" altLang="en-US" sz="3200" smtClean="0"/>
              <a:t>Microwaves</a:t>
            </a:r>
          </a:p>
          <a:p>
            <a:r>
              <a:rPr lang="en-US" altLang="en-US" sz="3200" smtClean="0"/>
              <a:t>Radio/TV waves</a:t>
            </a:r>
          </a:p>
        </p:txBody>
      </p:sp>
      <p:pic>
        <p:nvPicPr>
          <p:cNvPr id="10247" name="Picture 4" descr="j00787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9663" y="3200400"/>
            <a:ext cx="1684337"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mtClean="0">
                <a:solidFill>
                  <a:srgbClr val="A50021"/>
                </a:solidFill>
                <a:latin typeface="Elephant" panose="02020904090505020303" pitchFamily="18" charset="0"/>
              </a:rPr>
              <a:t>Waves Flip Book #2</a:t>
            </a:r>
          </a:p>
        </p:txBody>
      </p:sp>
      <p:sp>
        <p:nvSpPr>
          <p:cNvPr id="11267" name="Rectangle 3"/>
          <p:cNvSpPr>
            <a:spLocks noGrp="1" noChangeArrowheads="1"/>
          </p:cNvSpPr>
          <p:nvPr>
            <p:ph type="body" idx="1"/>
          </p:nvPr>
        </p:nvSpPr>
        <p:spPr>
          <a:xfrm>
            <a:off x="457200" y="1371600"/>
            <a:ext cx="8534400" cy="5257800"/>
          </a:xfrm>
        </p:spPr>
        <p:txBody>
          <a:bodyPr/>
          <a:lstStyle/>
          <a:p>
            <a:pPr eaLnBrk="1" hangingPunct="1"/>
            <a:r>
              <a:rPr lang="en-US" altLang="en-US" dirty="0" smtClean="0"/>
              <a:t>Get 1 white sheet and 1 color sheet of paper</a:t>
            </a:r>
          </a:p>
          <a:p>
            <a:pPr eaLnBrk="1" hangingPunct="1"/>
            <a:r>
              <a:rPr lang="en-US" altLang="en-US" dirty="0" smtClean="0"/>
              <a:t>Offset top and bottom sheet by 1”</a:t>
            </a:r>
          </a:p>
          <a:p>
            <a:pPr eaLnBrk="1" hangingPunct="1"/>
            <a:r>
              <a:rPr lang="en-US" altLang="en-US" dirty="0" smtClean="0"/>
              <a:t>Fold both sheets of paper offset</a:t>
            </a:r>
            <a:br>
              <a:rPr lang="en-US" altLang="en-US" dirty="0" smtClean="0"/>
            </a:br>
            <a:r>
              <a:rPr lang="en-US" altLang="en-US" dirty="0" smtClean="0"/>
              <a:t>so you see four edges (tabs)</a:t>
            </a:r>
          </a:p>
          <a:p>
            <a:pPr eaLnBrk="1" hangingPunct="1"/>
            <a:r>
              <a:rPr lang="en-US" altLang="en-US" smtClean="0"/>
              <a:t>Staple </a:t>
            </a:r>
            <a:r>
              <a:rPr lang="en-US" altLang="en-US" smtClean="0"/>
              <a:t>across </a:t>
            </a:r>
            <a:r>
              <a:rPr lang="en-US" altLang="en-US" dirty="0" smtClean="0"/>
              <a:t>the fold</a:t>
            </a:r>
          </a:p>
          <a:p>
            <a:pPr eaLnBrk="1" hangingPunct="1"/>
            <a:r>
              <a:rPr lang="en-US" altLang="en-US" dirty="0" smtClean="0"/>
              <a:t>Pick up the </a:t>
            </a:r>
            <a:r>
              <a:rPr lang="en-US" altLang="en-US" b="1" dirty="0" smtClean="0"/>
              <a:t>top three </a:t>
            </a:r>
            <a:r>
              <a:rPr lang="en-US" altLang="en-US" dirty="0" smtClean="0"/>
              <a:t>pages and</a:t>
            </a:r>
            <a:br>
              <a:rPr lang="en-US" altLang="en-US" dirty="0" smtClean="0"/>
            </a:br>
            <a:r>
              <a:rPr lang="en-US" altLang="en-US" dirty="0" smtClean="0"/>
              <a:t>starting from the bottom, cut the </a:t>
            </a:r>
            <a:r>
              <a:rPr lang="en-US" altLang="en-US" b="1" dirty="0" smtClean="0"/>
              <a:t>top </a:t>
            </a:r>
            <a:br>
              <a:rPr lang="en-US" altLang="en-US" b="1" dirty="0" smtClean="0"/>
            </a:br>
            <a:r>
              <a:rPr lang="en-US" altLang="en-US" b="1" dirty="0" smtClean="0"/>
              <a:t>three</a:t>
            </a:r>
            <a:r>
              <a:rPr lang="en-US" altLang="en-US" dirty="0" smtClean="0"/>
              <a:t> pages in half.</a:t>
            </a:r>
            <a:br>
              <a:rPr lang="en-US" altLang="en-US" dirty="0" smtClean="0"/>
            </a:br>
            <a:r>
              <a:rPr lang="en-US" altLang="en-US" dirty="0" smtClean="0"/>
              <a:t>(</a:t>
            </a:r>
            <a:r>
              <a:rPr lang="en-US" altLang="en-US" b="1" dirty="0" smtClean="0"/>
              <a:t>Do Not Cut Bottom Sheet)</a:t>
            </a:r>
          </a:p>
          <a:p>
            <a:pPr eaLnBrk="1" hangingPunct="1">
              <a:buFontTx/>
              <a:buNone/>
            </a:pPr>
            <a:endParaRPr lang="en-US" altLang="en-US" dirty="0" smtClean="0"/>
          </a:p>
        </p:txBody>
      </p:sp>
      <p:pic>
        <p:nvPicPr>
          <p:cNvPr id="11268" name="Picture 4" descr="j00787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9663" y="3200400"/>
            <a:ext cx="1684337"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6934200" y="2743200"/>
            <a:ext cx="0" cy="838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934200" y="2743200"/>
            <a:ext cx="685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934200" y="2743200"/>
            <a:ext cx="152400" cy="609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086600" y="3352800"/>
            <a:ext cx="685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620000" y="2743200"/>
            <a:ext cx="152400" cy="609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34200" y="3581400"/>
            <a:ext cx="685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7620000" y="3376613"/>
            <a:ext cx="0" cy="2047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061200" y="3200400"/>
            <a:ext cx="685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010400" y="3048000"/>
            <a:ext cx="685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mtClean="0">
                <a:solidFill>
                  <a:srgbClr val="A50021"/>
                </a:solidFill>
                <a:latin typeface="Elephant" panose="02020904090505020303" pitchFamily="18" charset="0"/>
              </a:rPr>
              <a:t>Flip Book: Titles</a:t>
            </a:r>
          </a:p>
        </p:txBody>
      </p:sp>
      <p:sp>
        <p:nvSpPr>
          <p:cNvPr id="12291" name="Text Placeholder 2"/>
          <p:cNvSpPr>
            <a:spLocks noGrp="1"/>
          </p:cNvSpPr>
          <p:nvPr>
            <p:ph type="body" idx="1"/>
          </p:nvPr>
        </p:nvSpPr>
        <p:spPr>
          <a:xfrm>
            <a:off x="457200" y="1535113"/>
            <a:ext cx="4040188" cy="1436687"/>
          </a:xfrm>
        </p:spPr>
        <p:txBody>
          <a:bodyPr/>
          <a:lstStyle/>
          <a:p>
            <a:pPr algn="ctr"/>
            <a:r>
              <a:rPr lang="en-US" altLang="en-US" sz="3600" smtClean="0"/>
              <a:t>Transverse Waves</a:t>
            </a:r>
          </a:p>
        </p:txBody>
      </p:sp>
      <p:sp>
        <p:nvSpPr>
          <p:cNvPr id="12292" name="Text Placeholder 4"/>
          <p:cNvSpPr>
            <a:spLocks noGrp="1"/>
          </p:cNvSpPr>
          <p:nvPr>
            <p:ph type="body" sz="quarter" idx="3"/>
          </p:nvPr>
        </p:nvSpPr>
        <p:spPr>
          <a:xfrm>
            <a:off x="4645025" y="1535113"/>
            <a:ext cx="4041775" cy="1436687"/>
          </a:xfrm>
        </p:spPr>
        <p:txBody>
          <a:bodyPr/>
          <a:lstStyle/>
          <a:p>
            <a:pPr algn="ctr"/>
            <a:r>
              <a:rPr lang="en-US" altLang="en-US" sz="3600" smtClean="0"/>
              <a:t>Longitudinal Waves</a:t>
            </a:r>
          </a:p>
        </p:txBody>
      </p:sp>
      <p:pic>
        <p:nvPicPr>
          <p:cNvPr id="12293" name="Picture 4" descr="j00787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9663" y="3200400"/>
            <a:ext cx="1684337"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smtClean="0">
                <a:solidFill>
                  <a:srgbClr val="A50021"/>
                </a:solidFill>
                <a:latin typeface="Elephant" panose="02020904090505020303" pitchFamily="18" charset="0"/>
              </a:rPr>
              <a:t>Flip Book: Tab 1</a:t>
            </a:r>
            <a:br>
              <a:rPr lang="en-US" altLang="en-US" smtClean="0">
                <a:solidFill>
                  <a:srgbClr val="A50021"/>
                </a:solidFill>
                <a:latin typeface="Elephant" panose="02020904090505020303" pitchFamily="18" charset="0"/>
              </a:rPr>
            </a:br>
            <a:r>
              <a:rPr lang="en-US" altLang="en-US" sz="4000" smtClean="0">
                <a:solidFill>
                  <a:srgbClr val="A50021"/>
                </a:solidFill>
                <a:latin typeface="Elephant" panose="02020904090505020303" pitchFamily="18" charset="0"/>
              </a:rPr>
              <a:t>Direction of Motion</a:t>
            </a:r>
          </a:p>
        </p:txBody>
      </p:sp>
      <p:sp>
        <p:nvSpPr>
          <p:cNvPr id="13315" name="Text Placeholder 7"/>
          <p:cNvSpPr>
            <a:spLocks noGrp="1"/>
          </p:cNvSpPr>
          <p:nvPr>
            <p:ph type="body" idx="1"/>
          </p:nvPr>
        </p:nvSpPr>
        <p:spPr>
          <a:xfrm>
            <a:off x="457200" y="1962150"/>
            <a:ext cx="4040188" cy="639763"/>
          </a:xfrm>
        </p:spPr>
        <p:txBody>
          <a:bodyPr/>
          <a:lstStyle/>
          <a:p>
            <a:pPr algn="ctr"/>
            <a:r>
              <a:rPr lang="en-US" altLang="en-US" sz="3200" smtClean="0"/>
              <a:t>Transverse           Waves</a:t>
            </a:r>
          </a:p>
        </p:txBody>
      </p:sp>
      <p:sp>
        <p:nvSpPr>
          <p:cNvPr id="13316" name="Content Placeholder 8"/>
          <p:cNvSpPr>
            <a:spLocks noGrp="1"/>
          </p:cNvSpPr>
          <p:nvPr>
            <p:ph sz="half" idx="2"/>
          </p:nvPr>
        </p:nvSpPr>
        <p:spPr>
          <a:xfrm>
            <a:off x="457200" y="2601913"/>
            <a:ext cx="4040188" cy="3951287"/>
          </a:xfrm>
        </p:spPr>
        <p:txBody>
          <a:bodyPr/>
          <a:lstStyle/>
          <a:p>
            <a:r>
              <a:rPr lang="en-US" altLang="en-US" sz="3200" smtClean="0"/>
              <a:t>Perpendicular</a:t>
            </a:r>
            <a:br>
              <a:rPr lang="en-US" altLang="en-US" sz="3200" smtClean="0"/>
            </a:br>
            <a:r>
              <a:rPr lang="en-US" altLang="en-US" sz="3200" smtClean="0"/>
              <a:t>(at 90 degree angle) to wave direction</a:t>
            </a:r>
          </a:p>
        </p:txBody>
      </p:sp>
      <p:sp>
        <p:nvSpPr>
          <p:cNvPr id="13317" name="Text Placeholder 9"/>
          <p:cNvSpPr>
            <a:spLocks noGrp="1"/>
          </p:cNvSpPr>
          <p:nvPr>
            <p:ph type="body" sz="quarter" idx="3"/>
          </p:nvPr>
        </p:nvSpPr>
        <p:spPr>
          <a:xfrm>
            <a:off x="4645025" y="1962150"/>
            <a:ext cx="4041775" cy="639763"/>
          </a:xfrm>
        </p:spPr>
        <p:txBody>
          <a:bodyPr/>
          <a:lstStyle/>
          <a:p>
            <a:pPr algn="ctr"/>
            <a:r>
              <a:rPr lang="en-US" altLang="en-US" sz="3200" smtClean="0"/>
              <a:t>Longitudinal       Waves</a:t>
            </a:r>
          </a:p>
        </p:txBody>
      </p:sp>
      <p:sp>
        <p:nvSpPr>
          <p:cNvPr id="13318" name="Content Placeholder 10"/>
          <p:cNvSpPr>
            <a:spLocks noGrp="1"/>
          </p:cNvSpPr>
          <p:nvPr>
            <p:ph sz="quarter" idx="4"/>
          </p:nvPr>
        </p:nvSpPr>
        <p:spPr>
          <a:xfrm>
            <a:off x="4645025" y="2601913"/>
            <a:ext cx="4041775" cy="3951287"/>
          </a:xfrm>
        </p:spPr>
        <p:txBody>
          <a:bodyPr/>
          <a:lstStyle/>
          <a:p>
            <a:r>
              <a:rPr lang="en-US" altLang="en-US" sz="3200" dirty="0" smtClean="0"/>
              <a:t>Same as (parallel to) wave direction</a:t>
            </a:r>
          </a:p>
        </p:txBody>
      </p:sp>
      <p:pic>
        <p:nvPicPr>
          <p:cNvPr id="13319" name="Picture 4" descr="j00787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9663" y="3200400"/>
            <a:ext cx="1684337"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mtClean="0">
                <a:solidFill>
                  <a:srgbClr val="A50021"/>
                </a:solidFill>
                <a:latin typeface="Elephant" panose="02020904090505020303" pitchFamily="18" charset="0"/>
              </a:rPr>
              <a:t>Flip Book: Tab 2 </a:t>
            </a:r>
            <a:br>
              <a:rPr lang="en-US" altLang="en-US" smtClean="0">
                <a:solidFill>
                  <a:srgbClr val="A50021"/>
                </a:solidFill>
                <a:latin typeface="Elephant" panose="02020904090505020303" pitchFamily="18" charset="0"/>
              </a:rPr>
            </a:br>
            <a:r>
              <a:rPr lang="en-US" altLang="en-US" sz="4000" smtClean="0">
                <a:solidFill>
                  <a:srgbClr val="A50021"/>
                </a:solidFill>
                <a:latin typeface="Elephant" panose="02020904090505020303" pitchFamily="18" charset="0"/>
              </a:rPr>
              <a:t>Picture</a:t>
            </a:r>
          </a:p>
        </p:txBody>
      </p:sp>
      <p:sp>
        <p:nvSpPr>
          <p:cNvPr id="14339" name="Text Placeholder 7"/>
          <p:cNvSpPr>
            <a:spLocks noGrp="1"/>
          </p:cNvSpPr>
          <p:nvPr>
            <p:ph type="body" idx="1"/>
          </p:nvPr>
        </p:nvSpPr>
        <p:spPr>
          <a:xfrm>
            <a:off x="457200" y="1962150"/>
            <a:ext cx="4040188" cy="639763"/>
          </a:xfrm>
        </p:spPr>
        <p:txBody>
          <a:bodyPr/>
          <a:lstStyle/>
          <a:p>
            <a:pPr algn="ctr"/>
            <a:r>
              <a:rPr lang="en-US" altLang="en-US" sz="3200" smtClean="0"/>
              <a:t>Transverse           Waves</a:t>
            </a:r>
          </a:p>
        </p:txBody>
      </p:sp>
      <p:sp>
        <p:nvSpPr>
          <p:cNvPr id="14340" name="Content Placeholder 8"/>
          <p:cNvSpPr>
            <a:spLocks noGrp="1"/>
          </p:cNvSpPr>
          <p:nvPr>
            <p:ph sz="half" idx="2"/>
          </p:nvPr>
        </p:nvSpPr>
        <p:spPr>
          <a:xfrm>
            <a:off x="457200" y="2601913"/>
            <a:ext cx="4040188" cy="3951287"/>
          </a:xfrm>
        </p:spPr>
        <p:txBody>
          <a:bodyPr/>
          <a:lstStyle/>
          <a:p>
            <a:r>
              <a:rPr lang="en-US" altLang="en-US" sz="3200" smtClean="0"/>
              <a:t>Draw transverse wave and label</a:t>
            </a:r>
          </a:p>
          <a:p>
            <a:pPr lvl="1"/>
            <a:r>
              <a:rPr lang="en-US" altLang="en-US" sz="2800" smtClean="0"/>
              <a:t>Crest</a:t>
            </a:r>
          </a:p>
          <a:p>
            <a:pPr lvl="1"/>
            <a:r>
              <a:rPr lang="en-US" altLang="en-US" sz="2800" smtClean="0"/>
              <a:t>Trough</a:t>
            </a:r>
          </a:p>
          <a:p>
            <a:pPr lvl="1"/>
            <a:r>
              <a:rPr lang="en-US" altLang="en-US" sz="2800" smtClean="0"/>
              <a:t>Rest position</a:t>
            </a:r>
          </a:p>
          <a:p>
            <a:pPr lvl="1"/>
            <a:r>
              <a:rPr lang="en-US" altLang="en-US" sz="2800" smtClean="0"/>
              <a:t>Amplitude</a:t>
            </a:r>
          </a:p>
          <a:p>
            <a:pPr lvl="1"/>
            <a:r>
              <a:rPr lang="en-US" altLang="en-US" sz="2800" smtClean="0"/>
              <a:t>Wavelength </a:t>
            </a:r>
          </a:p>
          <a:p>
            <a:pPr lvl="1"/>
            <a:r>
              <a:rPr lang="en-US" altLang="en-US" sz="2800" smtClean="0"/>
              <a:t>Node &amp; Antinode</a:t>
            </a:r>
          </a:p>
        </p:txBody>
      </p:sp>
      <p:sp>
        <p:nvSpPr>
          <p:cNvPr id="14341" name="Text Placeholder 9"/>
          <p:cNvSpPr>
            <a:spLocks noGrp="1"/>
          </p:cNvSpPr>
          <p:nvPr>
            <p:ph type="body" sz="quarter" idx="3"/>
          </p:nvPr>
        </p:nvSpPr>
        <p:spPr>
          <a:xfrm>
            <a:off x="4645025" y="1962150"/>
            <a:ext cx="4041775" cy="639763"/>
          </a:xfrm>
        </p:spPr>
        <p:txBody>
          <a:bodyPr/>
          <a:lstStyle/>
          <a:p>
            <a:pPr algn="ctr"/>
            <a:r>
              <a:rPr lang="en-US" altLang="en-US" sz="3200" smtClean="0"/>
              <a:t>Longitudinal       Waves</a:t>
            </a:r>
          </a:p>
        </p:txBody>
      </p:sp>
      <p:pic>
        <p:nvPicPr>
          <p:cNvPr id="14342" name="Picture 4" descr="j00787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9663" y="3200400"/>
            <a:ext cx="1684337"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Content Placeholder 10"/>
          <p:cNvSpPr>
            <a:spLocks noGrp="1"/>
          </p:cNvSpPr>
          <p:nvPr>
            <p:ph sz="quarter" idx="4"/>
          </p:nvPr>
        </p:nvSpPr>
        <p:spPr>
          <a:xfrm>
            <a:off x="4645025" y="2601913"/>
            <a:ext cx="4041775" cy="3951287"/>
          </a:xfrm>
        </p:spPr>
        <p:txBody>
          <a:bodyPr/>
          <a:lstStyle/>
          <a:p>
            <a:pPr>
              <a:defRPr/>
            </a:pPr>
            <a:r>
              <a:rPr lang="en-US" altLang="en-US" sz="3200" dirty="0" smtClean="0">
                <a:solidFill>
                  <a:schemeClr val="bg1">
                    <a:lumMod val="75000"/>
                  </a:schemeClr>
                </a:solidFill>
              </a:rPr>
              <a:t>Draw longitudinal waves and label</a:t>
            </a:r>
          </a:p>
          <a:p>
            <a:pPr lvl="1">
              <a:defRPr/>
            </a:pPr>
            <a:r>
              <a:rPr lang="en-US" altLang="en-US" sz="2800" dirty="0" smtClean="0">
                <a:solidFill>
                  <a:schemeClr val="bg1">
                    <a:lumMod val="75000"/>
                  </a:schemeClr>
                </a:solidFill>
              </a:rPr>
              <a:t>Rarefaction</a:t>
            </a:r>
          </a:p>
          <a:p>
            <a:pPr lvl="1">
              <a:defRPr/>
            </a:pPr>
            <a:r>
              <a:rPr lang="en-US" altLang="en-US" sz="2800" dirty="0" smtClean="0">
                <a:solidFill>
                  <a:schemeClr val="bg1">
                    <a:lumMod val="75000"/>
                  </a:schemeClr>
                </a:solidFill>
              </a:rPr>
              <a:t>Compression</a:t>
            </a:r>
          </a:p>
          <a:p>
            <a:pPr lvl="1">
              <a:defRPr/>
            </a:pPr>
            <a:r>
              <a:rPr lang="en-US" altLang="en-US" sz="2800" dirty="0" smtClean="0">
                <a:solidFill>
                  <a:schemeClr val="bg1">
                    <a:lumMod val="75000"/>
                  </a:schemeClr>
                </a:solidFill>
              </a:rPr>
              <a:t>Wavelength </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5200</TotalTime>
  <Words>1218</Words>
  <Application>Microsoft Office PowerPoint</Application>
  <PresentationFormat>On-screen Show (4:3)</PresentationFormat>
  <Paragraphs>327</Paragraphs>
  <Slides>42</Slides>
  <Notes>11</Notes>
  <HiddenSlides>2</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42</vt:i4>
      </vt:variant>
    </vt:vector>
  </HeadingPairs>
  <TitlesOfParts>
    <vt:vector size="53" baseType="lpstr">
      <vt:lpstr>Arial</vt:lpstr>
      <vt:lpstr>Calibri</vt:lpstr>
      <vt:lpstr>Elephant</vt:lpstr>
      <vt:lpstr>Eras Bold ITC</vt:lpstr>
      <vt:lpstr>Eras Demi ITC</vt:lpstr>
      <vt:lpstr>Freestyle Script</vt:lpstr>
      <vt:lpstr>Times New Roman</vt:lpstr>
      <vt:lpstr>Wintermute</vt:lpstr>
      <vt:lpstr>Default Design</vt:lpstr>
      <vt:lpstr>1_Default Design</vt:lpstr>
      <vt:lpstr>Clip</vt:lpstr>
      <vt:lpstr>Waves</vt:lpstr>
      <vt:lpstr>Waves Flip Book</vt:lpstr>
      <vt:lpstr>Flip Book: Titles</vt:lpstr>
      <vt:lpstr>Flip Book: Tab 1 Definitions</vt:lpstr>
      <vt:lpstr>Flip Book: Tab 2 Examples</vt:lpstr>
      <vt:lpstr>Waves Flip Book #2</vt:lpstr>
      <vt:lpstr>Flip Book: Titles</vt:lpstr>
      <vt:lpstr>Flip Book: Tab 1 Direction of Motion</vt:lpstr>
      <vt:lpstr>Flip Book: Tab 2  Picture</vt:lpstr>
      <vt:lpstr>Transverse Wave</vt:lpstr>
      <vt:lpstr>Flip Book: Tab 2  Picture</vt:lpstr>
      <vt:lpstr>Longitudinal Wave</vt:lpstr>
      <vt:lpstr>Flip Book: Tab 3 Wave Part Definitions</vt:lpstr>
      <vt:lpstr>Flip Book: On back</vt:lpstr>
      <vt:lpstr>Waves</vt:lpstr>
      <vt:lpstr>Simple Harmonic Motion</vt:lpstr>
      <vt:lpstr>Waves</vt:lpstr>
      <vt:lpstr>Two Types of Waves</vt:lpstr>
      <vt:lpstr>Two Types of Waves</vt:lpstr>
      <vt:lpstr>Two Types of Waves (cont’d)</vt:lpstr>
      <vt:lpstr>PowerPoint Presentation</vt:lpstr>
      <vt:lpstr>Two Types of Waves (cont’d)</vt:lpstr>
      <vt:lpstr>Measuring Periodic Motion</vt:lpstr>
      <vt:lpstr>Wave Speed</vt:lpstr>
      <vt:lpstr>Wave Speed</vt:lpstr>
      <vt:lpstr>Try These…</vt:lpstr>
      <vt:lpstr>Another one…</vt:lpstr>
      <vt:lpstr>Intensity</vt:lpstr>
      <vt:lpstr>Pitch</vt:lpstr>
      <vt:lpstr>Sound (Mechanical Wave)</vt:lpstr>
      <vt:lpstr>Light (Electromagnetic Wave)</vt:lpstr>
      <vt:lpstr>Resonance</vt:lpstr>
      <vt:lpstr>Wave Interactions</vt:lpstr>
      <vt:lpstr>Wave Interactions</vt:lpstr>
      <vt:lpstr>Reflection</vt:lpstr>
      <vt:lpstr>Refraction</vt:lpstr>
      <vt:lpstr>Diffraction</vt:lpstr>
      <vt:lpstr>Interference</vt:lpstr>
      <vt:lpstr>Interference</vt:lpstr>
      <vt:lpstr>Doppler Effect</vt:lpstr>
      <vt:lpstr>Doppler Effect</vt:lpstr>
      <vt:lpstr>Edwin Hubble hypothesis (1929)</vt:lpstr>
    </vt:vector>
  </TitlesOfParts>
  <Company>Paulding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Waves</dc:title>
  <dc:creator>Paulding School District</dc:creator>
  <cp:lastModifiedBy>Susan Ryan</cp:lastModifiedBy>
  <cp:revision>110</cp:revision>
  <dcterms:created xsi:type="dcterms:W3CDTF">2007-03-06T13:53:06Z</dcterms:created>
  <dcterms:modified xsi:type="dcterms:W3CDTF">2018-04-19T11:25:24Z</dcterms:modified>
</cp:coreProperties>
</file>