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9" r:id="rId4"/>
    <p:sldId id="268" r:id="rId5"/>
    <p:sldId id="267" r:id="rId6"/>
    <p:sldId id="260" r:id="rId7"/>
    <p:sldId id="261" r:id="rId8"/>
    <p:sldId id="296" r:id="rId9"/>
    <p:sldId id="266" r:id="rId10"/>
    <p:sldId id="293" r:id="rId11"/>
    <p:sldId id="264" r:id="rId12"/>
    <p:sldId id="292" r:id="rId13"/>
    <p:sldId id="269" r:id="rId14"/>
    <p:sldId id="270" r:id="rId15"/>
    <p:sldId id="271" r:id="rId16"/>
    <p:sldId id="272" r:id="rId17"/>
    <p:sldId id="273" r:id="rId18"/>
    <p:sldId id="289" r:id="rId19"/>
    <p:sldId id="295" r:id="rId20"/>
    <p:sldId id="291" r:id="rId21"/>
    <p:sldId id="294" r:id="rId22"/>
    <p:sldId id="297" r:id="rId23"/>
    <p:sldId id="298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D2195-FA0A-49C8-A19E-846DA6E804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4A0B0-0B69-49FE-8D2E-B8EE9185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8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363838"/>
            <a:ext cx="7772400" cy="90192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94770"/>
            <a:ext cx="6400800" cy="59320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EA6-A458-4871-97A2-672F20575A9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2D7-7CCF-4E93-ABF6-394E7AD5E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6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3728" y="205979"/>
            <a:ext cx="6563072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23728" y="1200151"/>
            <a:ext cx="6563072" cy="3394472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EA6-A458-4871-97A2-672F20575A9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2D7-7CCF-4E93-ABF6-394E7AD5E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28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)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40965"/>
            <a:ext cx="8229600" cy="331901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EA6-A458-4871-97A2-672F20575A9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2D7-7CCF-4E93-ABF6-394E7AD5E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5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91AA-20E0-41E7-B665-A6A53A7FF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05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6EA6-A458-4871-97A2-672F20575A9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2D7-7CCF-4E93-ABF6-394E7AD5E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6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86150"/>
            <a:ext cx="7772400" cy="9019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 KINEMATICS -MOTION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3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71450"/>
            <a:ext cx="6629400" cy="400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Velocity &amp; Acceleration Sign Chart</a:t>
            </a:r>
          </a:p>
        </p:txBody>
      </p:sp>
      <p:graphicFrame>
        <p:nvGraphicFramePr>
          <p:cNvPr id="2471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531018"/>
              </p:ext>
            </p:extLst>
          </p:nvPr>
        </p:nvGraphicFramePr>
        <p:xfrm>
          <a:off x="2057399" y="750571"/>
          <a:ext cx="6400801" cy="4023360"/>
        </p:xfrm>
        <a:graphic>
          <a:graphicData uri="http://schemas.openxmlformats.org/drawingml/2006/table">
            <a:tbl>
              <a:tblPr/>
              <a:tblGrid>
                <a:gridCol w="32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9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9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 E L O C I T Y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178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ACCELERATION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+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7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+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Moving forward;</a:t>
                      </a:r>
                      <a:b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Speeding up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Moving backward;</a:t>
                      </a:r>
                      <a:b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Slowing down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7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 </a:t>
                      </a:r>
                      <a:br>
                        <a:rPr kumimoji="0" lang="en-US" altLang="en-US" sz="5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5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Moving forward;</a:t>
                      </a:r>
                      <a:b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Slowing down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Moving backward;</a:t>
                      </a:r>
                      <a:b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Speeding up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23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be sure of what type of graph you are looking at or else you will interpret the graph incorrectly!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"/>
            <a:ext cx="81534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smtClean="0"/>
              <a:t>How Can You Create the Following Position Graphs?</a:t>
            </a:r>
            <a:endParaRPr lang="en-US" altLang="en-US" smtClean="0"/>
          </a:p>
        </p:txBody>
      </p:sp>
      <p:grpSp>
        <p:nvGrpSpPr>
          <p:cNvPr id="2051" name="Group 37"/>
          <p:cNvGrpSpPr>
            <a:grpSpLocks/>
          </p:cNvGrpSpPr>
          <p:nvPr/>
        </p:nvGrpSpPr>
        <p:grpSpPr bwMode="auto">
          <a:xfrm>
            <a:off x="990600" y="800100"/>
            <a:ext cx="2667000" cy="1683544"/>
            <a:chOff x="624" y="672"/>
            <a:chExt cx="1680" cy="1414"/>
          </a:xfrm>
        </p:grpSpPr>
        <p:grpSp>
          <p:nvGrpSpPr>
            <p:cNvPr id="2079" name="Group 8"/>
            <p:cNvGrpSpPr>
              <a:grpSpLocks/>
            </p:cNvGrpSpPr>
            <p:nvPr/>
          </p:nvGrpSpPr>
          <p:grpSpPr bwMode="auto">
            <a:xfrm>
              <a:off x="624" y="672"/>
              <a:ext cx="1680" cy="1414"/>
              <a:chOff x="432" y="1536"/>
              <a:chExt cx="1680" cy="1414"/>
            </a:xfrm>
          </p:grpSpPr>
          <p:sp>
            <p:nvSpPr>
              <p:cNvPr id="2081" name="Line 3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Line 4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Text Box 5"/>
              <p:cNvSpPr txBox="1">
                <a:spLocks noChangeArrowheads="1"/>
              </p:cNvSpPr>
              <p:nvPr/>
            </p:nvSpPr>
            <p:spPr bwMode="auto">
              <a:xfrm>
                <a:off x="432" y="1872"/>
                <a:ext cx="336" cy="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 X</a:t>
                </a:r>
              </a:p>
              <a:p>
                <a:r>
                  <a:rPr lang="en-US" altLang="en-US" sz="1800"/>
                  <a:t>(m)</a:t>
                </a:r>
                <a:endParaRPr lang="en-US" altLang="en-US"/>
              </a:p>
            </p:txBody>
          </p:sp>
          <p:sp>
            <p:nvSpPr>
              <p:cNvPr id="2084" name="Text Box 6"/>
              <p:cNvSpPr txBox="1">
                <a:spLocks noChangeArrowheads="1"/>
              </p:cNvSpPr>
              <p:nvPr/>
            </p:nvSpPr>
            <p:spPr bwMode="auto">
              <a:xfrm>
                <a:off x="1152" y="2640"/>
                <a:ext cx="476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t (sec)</a:t>
                </a:r>
                <a:endParaRPr lang="en-US" altLang="en-US"/>
              </a:p>
            </p:txBody>
          </p:sp>
        </p:grpSp>
        <p:sp>
          <p:nvSpPr>
            <p:cNvPr id="2080" name="Line 7"/>
            <p:cNvSpPr>
              <a:spLocks noChangeShapeType="1"/>
            </p:cNvSpPr>
            <p:nvPr/>
          </p:nvSpPr>
          <p:spPr bwMode="auto">
            <a:xfrm>
              <a:off x="960" y="1248"/>
              <a:ext cx="1296" cy="0"/>
            </a:xfrm>
            <a:prstGeom prst="line">
              <a:avLst/>
            </a:prstGeom>
            <a:noFill/>
            <a:ln w="19050">
              <a:solidFill>
                <a:srgbClr val="FA03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2" name="Group 16"/>
          <p:cNvGrpSpPr>
            <a:grpSpLocks/>
          </p:cNvGrpSpPr>
          <p:nvPr/>
        </p:nvGrpSpPr>
        <p:grpSpPr bwMode="auto">
          <a:xfrm>
            <a:off x="5029200" y="742950"/>
            <a:ext cx="2667000" cy="1683544"/>
            <a:chOff x="2496" y="1632"/>
            <a:chExt cx="1680" cy="1414"/>
          </a:xfrm>
        </p:grpSpPr>
        <p:grpSp>
          <p:nvGrpSpPr>
            <p:cNvPr id="2072" name="Group 9"/>
            <p:cNvGrpSpPr>
              <a:grpSpLocks/>
            </p:cNvGrpSpPr>
            <p:nvPr/>
          </p:nvGrpSpPr>
          <p:grpSpPr bwMode="auto">
            <a:xfrm>
              <a:off x="2496" y="1632"/>
              <a:ext cx="1680" cy="1414"/>
              <a:chOff x="432" y="1536"/>
              <a:chExt cx="1680" cy="1414"/>
            </a:xfrm>
          </p:grpSpPr>
          <p:sp>
            <p:nvSpPr>
              <p:cNvPr id="2075" name="Line 10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Line 11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Text Box 12"/>
              <p:cNvSpPr txBox="1">
                <a:spLocks noChangeArrowheads="1"/>
              </p:cNvSpPr>
              <p:nvPr/>
            </p:nvSpPr>
            <p:spPr bwMode="auto">
              <a:xfrm>
                <a:off x="432" y="1872"/>
                <a:ext cx="336" cy="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 X</a:t>
                </a:r>
              </a:p>
              <a:p>
                <a:r>
                  <a:rPr lang="en-US" altLang="en-US" sz="1800"/>
                  <a:t>(m)</a:t>
                </a:r>
                <a:endParaRPr lang="en-US" altLang="en-US"/>
              </a:p>
            </p:txBody>
          </p:sp>
          <p:sp>
            <p:nvSpPr>
              <p:cNvPr id="2078" name="Text Box 13"/>
              <p:cNvSpPr txBox="1">
                <a:spLocks noChangeArrowheads="1"/>
              </p:cNvSpPr>
              <p:nvPr/>
            </p:nvSpPr>
            <p:spPr bwMode="auto">
              <a:xfrm>
                <a:off x="1152" y="2640"/>
                <a:ext cx="476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t (sec)</a:t>
                </a:r>
                <a:endParaRPr lang="en-US" altLang="en-US"/>
              </a:p>
            </p:txBody>
          </p:sp>
        </p:grpSp>
        <p:sp>
          <p:nvSpPr>
            <p:cNvPr id="2073" name="Line 14"/>
            <p:cNvSpPr>
              <a:spLocks noChangeShapeType="1"/>
            </p:cNvSpPr>
            <p:nvPr/>
          </p:nvSpPr>
          <p:spPr bwMode="auto">
            <a:xfrm flipV="1">
              <a:off x="2832" y="2064"/>
              <a:ext cx="624" cy="384"/>
            </a:xfrm>
            <a:prstGeom prst="line">
              <a:avLst/>
            </a:prstGeom>
            <a:noFill/>
            <a:ln w="19050">
              <a:solidFill>
                <a:srgbClr val="FA03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Line 15"/>
            <p:cNvSpPr>
              <a:spLocks noChangeShapeType="1"/>
            </p:cNvSpPr>
            <p:nvPr/>
          </p:nvSpPr>
          <p:spPr bwMode="auto">
            <a:xfrm>
              <a:off x="3456" y="2064"/>
              <a:ext cx="624" cy="361"/>
            </a:xfrm>
            <a:prstGeom prst="line">
              <a:avLst/>
            </a:prstGeom>
            <a:noFill/>
            <a:ln w="19050">
              <a:solidFill>
                <a:srgbClr val="FA03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3" name="Group 26"/>
          <p:cNvGrpSpPr>
            <a:grpSpLocks/>
          </p:cNvGrpSpPr>
          <p:nvPr/>
        </p:nvGrpSpPr>
        <p:grpSpPr bwMode="auto">
          <a:xfrm>
            <a:off x="990600" y="2514599"/>
            <a:ext cx="2667000" cy="1683544"/>
            <a:chOff x="624" y="2304"/>
            <a:chExt cx="1680" cy="1414"/>
          </a:xfrm>
        </p:grpSpPr>
        <p:grpSp>
          <p:nvGrpSpPr>
            <p:cNvPr id="2066" name="Group 18"/>
            <p:cNvGrpSpPr>
              <a:grpSpLocks/>
            </p:cNvGrpSpPr>
            <p:nvPr/>
          </p:nvGrpSpPr>
          <p:grpSpPr bwMode="auto">
            <a:xfrm>
              <a:off x="624" y="2304"/>
              <a:ext cx="1680" cy="1414"/>
              <a:chOff x="432" y="1536"/>
              <a:chExt cx="1680" cy="1414"/>
            </a:xfrm>
          </p:grpSpPr>
          <p:sp>
            <p:nvSpPr>
              <p:cNvPr id="2068" name="Line 19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Line 20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Text Box 21"/>
              <p:cNvSpPr txBox="1">
                <a:spLocks noChangeArrowheads="1"/>
              </p:cNvSpPr>
              <p:nvPr/>
            </p:nvSpPr>
            <p:spPr bwMode="auto">
              <a:xfrm>
                <a:off x="432" y="1872"/>
                <a:ext cx="336" cy="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 X</a:t>
                </a:r>
              </a:p>
              <a:p>
                <a:r>
                  <a:rPr lang="en-US" altLang="en-US" sz="1800"/>
                  <a:t>(m)</a:t>
                </a:r>
                <a:endParaRPr lang="en-US" altLang="en-US"/>
              </a:p>
            </p:txBody>
          </p:sp>
          <p:sp>
            <p:nvSpPr>
              <p:cNvPr id="2071" name="Text Box 22"/>
              <p:cNvSpPr txBox="1">
                <a:spLocks noChangeArrowheads="1"/>
              </p:cNvSpPr>
              <p:nvPr/>
            </p:nvSpPr>
            <p:spPr bwMode="auto">
              <a:xfrm>
                <a:off x="1152" y="2640"/>
                <a:ext cx="476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t (sec)</a:t>
                </a:r>
                <a:endParaRPr lang="en-US" altLang="en-US"/>
              </a:p>
            </p:txBody>
          </p:sp>
        </p:grpSp>
        <p:sp>
          <p:nvSpPr>
            <p:cNvPr id="2067" name="Freeform 25"/>
            <p:cNvSpPr>
              <a:spLocks/>
            </p:cNvSpPr>
            <p:nvPr/>
          </p:nvSpPr>
          <p:spPr bwMode="auto">
            <a:xfrm>
              <a:off x="965" y="2416"/>
              <a:ext cx="1331" cy="804"/>
            </a:xfrm>
            <a:custGeom>
              <a:avLst/>
              <a:gdLst>
                <a:gd name="T0" fmla="*/ 0 w 1331"/>
                <a:gd name="T1" fmla="*/ 776 h 804"/>
                <a:gd name="T2" fmla="*/ 94 w 1331"/>
                <a:gd name="T3" fmla="*/ 784 h 804"/>
                <a:gd name="T4" fmla="*/ 298 w 1331"/>
                <a:gd name="T5" fmla="*/ 745 h 804"/>
                <a:gd name="T6" fmla="*/ 431 w 1331"/>
                <a:gd name="T7" fmla="*/ 722 h 804"/>
                <a:gd name="T8" fmla="*/ 572 w 1331"/>
                <a:gd name="T9" fmla="*/ 674 h 804"/>
                <a:gd name="T10" fmla="*/ 666 w 1331"/>
                <a:gd name="T11" fmla="*/ 643 h 804"/>
                <a:gd name="T12" fmla="*/ 713 w 1331"/>
                <a:gd name="T13" fmla="*/ 612 h 804"/>
                <a:gd name="T14" fmla="*/ 761 w 1331"/>
                <a:gd name="T15" fmla="*/ 596 h 804"/>
                <a:gd name="T16" fmla="*/ 831 w 1331"/>
                <a:gd name="T17" fmla="*/ 557 h 804"/>
                <a:gd name="T18" fmla="*/ 878 w 1331"/>
                <a:gd name="T19" fmla="*/ 541 h 804"/>
                <a:gd name="T20" fmla="*/ 1019 w 1331"/>
                <a:gd name="T21" fmla="*/ 447 h 804"/>
                <a:gd name="T22" fmla="*/ 1066 w 1331"/>
                <a:gd name="T23" fmla="*/ 408 h 804"/>
                <a:gd name="T24" fmla="*/ 1106 w 1331"/>
                <a:gd name="T25" fmla="*/ 369 h 804"/>
                <a:gd name="T26" fmla="*/ 1145 w 1331"/>
                <a:gd name="T27" fmla="*/ 329 h 804"/>
                <a:gd name="T28" fmla="*/ 1231 w 1331"/>
                <a:gd name="T29" fmla="*/ 220 h 804"/>
                <a:gd name="T30" fmla="*/ 1310 w 1331"/>
                <a:gd name="T31" fmla="*/ 55 h 804"/>
                <a:gd name="T32" fmla="*/ 1317 w 1331"/>
                <a:gd name="T33" fmla="*/ 0 h 80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31" h="804">
                  <a:moveTo>
                    <a:pt x="0" y="776"/>
                  </a:moveTo>
                  <a:cubicBezTo>
                    <a:pt x="41" y="804"/>
                    <a:pt x="16" y="795"/>
                    <a:pt x="94" y="784"/>
                  </a:cubicBezTo>
                  <a:cubicBezTo>
                    <a:pt x="162" y="774"/>
                    <a:pt x="229" y="756"/>
                    <a:pt x="298" y="745"/>
                  </a:cubicBezTo>
                  <a:cubicBezTo>
                    <a:pt x="340" y="730"/>
                    <a:pt x="386" y="728"/>
                    <a:pt x="431" y="722"/>
                  </a:cubicBezTo>
                  <a:cubicBezTo>
                    <a:pt x="477" y="706"/>
                    <a:pt x="524" y="687"/>
                    <a:pt x="572" y="674"/>
                  </a:cubicBezTo>
                  <a:cubicBezTo>
                    <a:pt x="601" y="665"/>
                    <a:pt x="640" y="660"/>
                    <a:pt x="666" y="643"/>
                  </a:cubicBezTo>
                  <a:cubicBezTo>
                    <a:pt x="681" y="632"/>
                    <a:pt x="695" y="617"/>
                    <a:pt x="713" y="612"/>
                  </a:cubicBezTo>
                  <a:cubicBezTo>
                    <a:pt x="729" y="606"/>
                    <a:pt x="761" y="596"/>
                    <a:pt x="761" y="596"/>
                  </a:cubicBezTo>
                  <a:cubicBezTo>
                    <a:pt x="782" y="581"/>
                    <a:pt x="807" y="567"/>
                    <a:pt x="831" y="557"/>
                  </a:cubicBezTo>
                  <a:cubicBezTo>
                    <a:pt x="846" y="550"/>
                    <a:pt x="864" y="550"/>
                    <a:pt x="878" y="541"/>
                  </a:cubicBezTo>
                  <a:cubicBezTo>
                    <a:pt x="923" y="511"/>
                    <a:pt x="977" y="482"/>
                    <a:pt x="1019" y="447"/>
                  </a:cubicBezTo>
                  <a:cubicBezTo>
                    <a:pt x="1072" y="401"/>
                    <a:pt x="1015" y="441"/>
                    <a:pt x="1066" y="408"/>
                  </a:cubicBezTo>
                  <a:cubicBezTo>
                    <a:pt x="1111" y="339"/>
                    <a:pt x="1049" y="425"/>
                    <a:pt x="1106" y="369"/>
                  </a:cubicBezTo>
                  <a:cubicBezTo>
                    <a:pt x="1162" y="312"/>
                    <a:pt x="1076" y="374"/>
                    <a:pt x="1145" y="329"/>
                  </a:cubicBezTo>
                  <a:cubicBezTo>
                    <a:pt x="1172" y="289"/>
                    <a:pt x="1190" y="246"/>
                    <a:pt x="1231" y="220"/>
                  </a:cubicBezTo>
                  <a:cubicBezTo>
                    <a:pt x="1264" y="169"/>
                    <a:pt x="1292" y="114"/>
                    <a:pt x="1310" y="55"/>
                  </a:cubicBezTo>
                  <a:cubicBezTo>
                    <a:pt x="1315" y="36"/>
                    <a:pt x="1331" y="14"/>
                    <a:pt x="1317" y="0"/>
                  </a:cubicBezTo>
                </a:path>
              </a:pathLst>
            </a:custGeom>
            <a:noFill/>
            <a:ln w="19050" cmpd="sng">
              <a:solidFill>
                <a:srgbClr val="FA03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4" name="Group 35"/>
          <p:cNvGrpSpPr>
            <a:grpSpLocks/>
          </p:cNvGrpSpPr>
          <p:nvPr/>
        </p:nvGrpSpPr>
        <p:grpSpPr bwMode="auto">
          <a:xfrm>
            <a:off x="5105400" y="2514599"/>
            <a:ext cx="2667000" cy="1683544"/>
            <a:chOff x="3216" y="2304"/>
            <a:chExt cx="1680" cy="1414"/>
          </a:xfrm>
        </p:grpSpPr>
        <p:grpSp>
          <p:nvGrpSpPr>
            <p:cNvPr id="2060" name="Group 27"/>
            <p:cNvGrpSpPr>
              <a:grpSpLocks/>
            </p:cNvGrpSpPr>
            <p:nvPr/>
          </p:nvGrpSpPr>
          <p:grpSpPr bwMode="auto">
            <a:xfrm>
              <a:off x="3216" y="2304"/>
              <a:ext cx="1680" cy="1414"/>
              <a:chOff x="432" y="1536"/>
              <a:chExt cx="1680" cy="1414"/>
            </a:xfrm>
          </p:grpSpPr>
          <p:sp>
            <p:nvSpPr>
              <p:cNvPr id="2062" name="Line 28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Line 29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Text Box 30"/>
              <p:cNvSpPr txBox="1">
                <a:spLocks noChangeArrowheads="1"/>
              </p:cNvSpPr>
              <p:nvPr/>
            </p:nvSpPr>
            <p:spPr bwMode="auto">
              <a:xfrm>
                <a:off x="432" y="1872"/>
                <a:ext cx="336" cy="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 X</a:t>
                </a:r>
              </a:p>
              <a:p>
                <a:r>
                  <a:rPr lang="en-US" altLang="en-US" sz="1800"/>
                  <a:t>(m)</a:t>
                </a:r>
                <a:endParaRPr lang="en-US" altLang="en-US"/>
              </a:p>
            </p:txBody>
          </p:sp>
          <p:sp>
            <p:nvSpPr>
              <p:cNvPr id="2065" name="Text Box 31"/>
              <p:cNvSpPr txBox="1">
                <a:spLocks noChangeArrowheads="1"/>
              </p:cNvSpPr>
              <p:nvPr/>
            </p:nvSpPr>
            <p:spPr bwMode="auto">
              <a:xfrm>
                <a:off x="1152" y="2640"/>
                <a:ext cx="476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t (sec)</a:t>
                </a:r>
                <a:endParaRPr lang="en-US" altLang="en-US"/>
              </a:p>
            </p:txBody>
          </p:sp>
        </p:grpSp>
        <p:sp>
          <p:nvSpPr>
            <p:cNvPr id="2061" name="Freeform 34"/>
            <p:cNvSpPr>
              <a:spLocks/>
            </p:cNvSpPr>
            <p:nvPr/>
          </p:nvSpPr>
          <p:spPr bwMode="auto">
            <a:xfrm>
              <a:off x="3561" y="2588"/>
              <a:ext cx="1310" cy="644"/>
            </a:xfrm>
            <a:custGeom>
              <a:avLst/>
              <a:gdLst>
                <a:gd name="T0" fmla="*/ 0 w 1310"/>
                <a:gd name="T1" fmla="*/ 644 h 644"/>
                <a:gd name="T2" fmla="*/ 70 w 1310"/>
                <a:gd name="T3" fmla="*/ 557 h 644"/>
                <a:gd name="T4" fmla="*/ 125 w 1310"/>
                <a:gd name="T5" fmla="*/ 495 h 644"/>
                <a:gd name="T6" fmla="*/ 180 w 1310"/>
                <a:gd name="T7" fmla="*/ 432 h 644"/>
                <a:gd name="T8" fmla="*/ 361 w 1310"/>
                <a:gd name="T9" fmla="*/ 299 h 644"/>
                <a:gd name="T10" fmla="*/ 596 w 1310"/>
                <a:gd name="T11" fmla="*/ 181 h 644"/>
                <a:gd name="T12" fmla="*/ 667 w 1310"/>
                <a:gd name="T13" fmla="*/ 157 h 644"/>
                <a:gd name="T14" fmla="*/ 690 w 1310"/>
                <a:gd name="T15" fmla="*/ 150 h 644"/>
                <a:gd name="T16" fmla="*/ 769 w 1310"/>
                <a:gd name="T17" fmla="*/ 118 h 644"/>
                <a:gd name="T18" fmla="*/ 886 w 1310"/>
                <a:gd name="T19" fmla="*/ 79 h 644"/>
                <a:gd name="T20" fmla="*/ 1067 w 1310"/>
                <a:gd name="T21" fmla="*/ 48 h 644"/>
                <a:gd name="T22" fmla="*/ 1310 w 1310"/>
                <a:gd name="T23" fmla="*/ 0 h 6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10" h="644">
                  <a:moveTo>
                    <a:pt x="0" y="644"/>
                  </a:moveTo>
                  <a:cubicBezTo>
                    <a:pt x="13" y="603"/>
                    <a:pt x="35" y="581"/>
                    <a:pt x="70" y="557"/>
                  </a:cubicBezTo>
                  <a:cubicBezTo>
                    <a:pt x="107" y="502"/>
                    <a:pt x="86" y="520"/>
                    <a:pt x="125" y="495"/>
                  </a:cubicBezTo>
                  <a:cubicBezTo>
                    <a:pt x="162" y="440"/>
                    <a:pt x="141" y="458"/>
                    <a:pt x="180" y="432"/>
                  </a:cubicBezTo>
                  <a:cubicBezTo>
                    <a:pt x="213" y="381"/>
                    <a:pt x="300" y="316"/>
                    <a:pt x="361" y="299"/>
                  </a:cubicBezTo>
                  <a:cubicBezTo>
                    <a:pt x="430" y="251"/>
                    <a:pt x="516" y="207"/>
                    <a:pt x="596" y="181"/>
                  </a:cubicBezTo>
                  <a:cubicBezTo>
                    <a:pt x="619" y="173"/>
                    <a:pt x="643" y="164"/>
                    <a:pt x="667" y="157"/>
                  </a:cubicBezTo>
                  <a:cubicBezTo>
                    <a:pt x="674" y="154"/>
                    <a:pt x="690" y="150"/>
                    <a:pt x="690" y="150"/>
                  </a:cubicBezTo>
                  <a:cubicBezTo>
                    <a:pt x="717" y="131"/>
                    <a:pt x="737" y="127"/>
                    <a:pt x="769" y="118"/>
                  </a:cubicBezTo>
                  <a:cubicBezTo>
                    <a:pt x="806" y="106"/>
                    <a:pt x="847" y="86"/>
                    <a:pt x="886" y="79"/>
                  </a:cubicBezTo>
                  <a:cubicBezTo>
                    <a:pt x="945" y="66"/>
                    <a:pt x="1008" y="62"/>
                    <a:pt x="1067" y="48"/>
                  </a:cubicBezTo>
                  <a:cubicBezTo>
                    <a:pt x="1128" y="33"/>
                    <a:pt x="1244" y="0"/>
                    <a:pt x="1310" y="0"/>
                  </a:cubicBezTo>
                </a:path>
              </a:pathLst>
            </a:custGeom>
            <a:noFill/>
            <a:ln w="19050" cmpd="sng">
              <a:solidFill>
                <a:srgbClr val="FA03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5" name="Text Box 36"/>
          <p:cNvSpPr txBox="1">
            <a:spLocks noChangeArrowheads="1"/>
          </p:cNvSpPr>
          <p:nvPr/>
        </p:nvSpPr>
        <p:spPr bwMode="auto">
          <a:xfrm>
            <a:off x="152400" y="4217194"/>
            <a:ext cx="88280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A. Speed Up	 B. Turn Around     C. Slow Down	D. Stand Still</a:t>
            </a:r>
          </a:p>
        </p:txBody>
      </p:sp>
      <p:sp>
        <p:nvSpPr>
          <p:cNvPr id="2056" name="Text Box 38"/>
          <p:cNvSpPr txBox="1">
            <a:spLocks noChangeArrowheads="1"/>
          </p:cNvSpPr>
          <p:nvPr/>
        </p:nvSpPr>
        <p:spPr bwMode="auto">
          <a:xfrm>
            <a:off x="1981200" y="57150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1.</a:t>
            </a:r>
            <a:endParaRPr lang="en-US" altLang="en-US"/>
          </a:p>
        </p:txBody>
      </p:sp>
      <p:sp>
        <p:nvSpPr>
          <p:cNvPr id="2057" name="Text Box 39"/>
          <p:cNvSpPr txBox="1">
            <a:spLocks noChangeArrowheads="1"/>
          </p:cNvSpPr>
          <p:nvPr/>
        </p:nvSpPr>
        <p:spPr bwMode="auto">
          <a:xfrm>
            <a:off x="6096000" y="68580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2.</a:t>
            </a:r>
            <a:endParaRPr lang="en-US" altLang="en-US"/>
          </a:p>
        </p:txBody>
      </p:sp>
      <p:sp>
        <p:nvSpPr>
          <p:cNvPr id="2058" name="Text Box 40"/>
          <p:cNvSpPr txBox="1">
            <a:spLocks noChangeArrowheads="1"/>
          </p:cNvSpPr>
          <p:nvPr/>
        </p:nvSpPr>
        <p:spPr bwMode="auto">
          <a:xfrm>
            <a:off x="6172200" y="257175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4.</a:t>
            </a:r>
            <a:endParaRPr lang="en-US" altLang="en-US"/>
          </a:p>
        </p:txBody>
      </p:sp>
      <p:sp>
        <p:nvSpPr>
          <p:cNvPr id="2059" name="Text Box 41"/>
          <p:cNvSpPr txBox="1">
            <a:spLocks noChangeArrowheads="1"/>
          </p:cNvSpPr>
          <p:nvPr/>
        </p:nvSpPr>
        <p:spPr bwMode="auto">
          <a:xfrm>
            <a:off x="1905000" y="245745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3.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41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"/>
            <a:ext cx="81534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smtClean="0"/>
              <a:t>How Can You Create the Following Velocity Graphs?</a:t>
            </a:r>
            <a:endParaRPr lang="en-US" altLang="en-US" smtClean="0"/>
          </a:p>
        </p:txBody>
      </p:sp>
      <p:sp>
        <p:nvSpPr>
          <p:cNvPr id="3075" name="Text Box 32"/>
          <p:cNvSpPr txBox="1">
            <a:spLocks noChangeArrowheads="1"/>
          </p:cNvSpPr>
          <p:nvPr/>
        </p:nvSpPr>
        <p:spPr bwMode="auto">
          <a:xfrm>
            <a:off x="152400" y="4217194"/>
            <a:ext cx="88280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 typeface="Times" charset="0"/>
              <a:buAutoNum type="alphaUcPeriod"/>
            </a:pPr>
            <a:r>
              <a:rPr lang="en-US" altLang="en-US"/>
              <a:t>Speed Up, then Slow Down   B. Turn Around     C. Walk Away</a:t>
            </a:r>
          </a:p>
          <a:p>
            <a:pPr>
              <a:buFont typeface="Times" charset="0"/>
              <a:buNone/>
            </a:pPr>
            <a:r>
              <a:rPr lang="en-US" altLang="en-US"/>
              <a:t>D. Stand Still		E. Walk Toward</a:t>
            </a:r>
          </a:p>
        </p:txBody>
      </p:sp>
      <p:grpSp>
        <p:nvGrpSpPr>
          <p:cNvPr id="3076" name="Group 39"/>
          <p:cNvGrpSpPr>
            <a:grpSpLocks/>
          </p:cNvGrpSpPr>
          <p:nvPr/>
        </p:nvGrpSpPr>
        <p:grpSpPr bwMode="auto">
          <a:xfrm>
            <a:off x="838200" y="2571750"/>
            <a:ext cx="2819400" cy="1257300"/>
            <a:chOff x="336" y="1536"/>
            <a:chExt cx="1776" cy="1056"/>
          </a:xfrm>
        </p:grpSpPr>
        <p:sp>
          <p:nvSpPr>
            <p:cNvPr id="3104" name="Line 34"/>
            <p:cNvSpPr>
              <a:spLocks noChangeShapeType="1"/>
            </p:cNvSpPr>
            <p:nvPr/>
          </p:nvSpPr>
          <p:spPr bwMode="auto">
            <a:xfrm>
              <a:off x="768" y="1536"/>
              <a:ext cx="1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Line 35"/>
            <p:cNvSpPr>
              <a:spLocks noChangeShapeType="1"/>
            </p:cNvSpPr>
            <p:nvPr/>
          </p:nvSpPr>
          <p:spPr bwMode="auto">
            <a:xfrm>
              <a:off x="768" y="2064"/>
              <a:ext cx="13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Text Box 36"/>
            <p:cNvSpPr txBox="1">
              <a:spLocks noChangeArrowheads="1"/>
            </p:cNvSpPr>
            <p:nvPr/>
          </p:nvSpPr>
          <p:spPr bwMode="auto">
            <a:xfrm>
              <a:off x="336" y="1536"/>
              <a:ext cx="48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 V</a:t>
              </a:r>
            </a:p>
            <a:p>
              <a:r>
                <a:rPr lang="en-US" altLang="en-US" sz="1800"/>
                <a:t>(m/s)</a:t>
              </a:r>
              <a:endParaRPr lang="en-US" altLang="en-US"/>
            </a:p>
          </p:txBody>
        </p:sp>
        <p:sp>
          <p:nvSpPr>
            <p:cNvPr id="3107" name="Text Box 37"/>
            <p:cNvSpPr txBox="1">
              <a:spLocks noChangeArrowheads="1"/>
            </p:cNvSpPr>
            <p:nvPr/>
          </p:nvSpPr>
          <p:spPr bwMode="auto">
            <a:xfrm>
              <a:off x="1200" y="2064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  <p:sp>
          <p:nvSpPr>
            <p:cNvPr id="3108" name="Text Box 38"/>
            <p:cNvSpPr txBox="1">
              <a:spLocks noChangeArrowheads="1"/>
            </p:cNvSpPr>
            <p:nvPr/>
          </p:nvSpPr>
          <p:spPr bwMode="auto">
            <a:xfrm>
              <a:off x="624" y="1968"/>
              <a:ext cx="18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600"/>
                <a:t>0</a:t>
              </a:r>
              <a:endParaRPr lang="en-US" altLang="en-US"/>
            </a:p>
          </p:txBody>
        </p:sp>
      </p:grpSp>
      <p:grpSp>
        <p:nvGrpSpPr>
          <p:cNvPr id="3077" name="Group 40"/>
          <p:cNvGrpSpPr>
            <a:grpSpLocks/>
          </p:cNvGrpSpPr>
          <p:nvPr/>
        </p:nvGrpSpPr>
        <p:grpSpPr bwMode="auto">
          <a:xfrm>
            <a:off x="5029200" y="2514600"/>
            <a:ext cx="2819400" cy="1257300"/>
            <a:chOff x="336" y="1536"/>
            <a:chExt cx="1776" cy="1056"/>
          </a:xfrm>
        </p:grpSpPr>
        <p:sp>
          <p:nvSpPr>
            <p:cNvPr id="3099" name="Line 41"/>
            <p:cNvSpPr>
              <a:spLocks noChangeShapeType="1"/>
            </p:cNvSpPr>
            <p:nvPr/>
          </p:nvSpPr>
          <p:spPr bwMode="auto">
            <a:xfrm>
              <a:off x="768" y="1536"/>
              <a:ext cx="1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Line 42"/>
            <p:cNvSpPr>
              <a:spLocks noChangeShapeType="1"/>
            </p:cNvSpPr>
            <p:nvPr/>
          </p:nvSpPr>
          <p:spPr bwMode="auto">
            <a:xfrm>
              <a:off x="768" y="2064"/>
              <a:ext cx="13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Text Box 43"/>
            <p:cNvSpPr txBox="1">
              <a:spLocks noChangeArrowheads="1"/>
            </p:cNvSpPr>
            <p:nvPr/>
          </p:nvSpPr>
          <p:spPr bwMode="auto">
            <a:xfrm>
              <a:off x="336" y="1536"/>
              <a:ext cx="48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 V</a:t>
              </a:r>
            </a:p>
            <a:p>
              <a:r>
                <a:rPr lang="en-US" altLang="en-US" sz="1800"/>
                <a:t>(m/s)</a:t>
              </a:r>
              <a:endParaRPr lang="en-US" altLang="en-US"/>
            </a:p>
          </p:txBody>
        </p:sp>
        <p:sp>
          <p:nvSpPr>
            <p:cNvPr id="3102" name="Text Box 44"/>
            <p:cNvSpPr txBox="1">
              <a:spLocks noChangeArrowheads="1"/>
            </p:cNvSpPr>
            <p:nvPr/>
          </p:nvSpPr>
          <p:spPr bwMode="auto">
            <a:xfrm>
              <a:off x="1200" y="2064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  <p:sp>
          <p:nvSpPr>
            <p:cNvPr id="3103" name="Text Box 45"/>
            <p:cNvSpPr txBox="1">
              <a:spLocks noChangeArrowheads="1"/>
            </p:cNvSpPr>
            <p:nvPr/>
          </p:nvSpPr>
          <p:spPr bwMode="auto">
            <a:xfrm>
              <a:off x="624" y="1968"/>
              <a:ext cx="18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600"/>
                <a:t>0</a:t>
              </a:r>
              <a:endParaRPr lang="en-US" altLang="en-US"/>
            </a:p>
          </p:txBody>
        </p:sp>
      </p:grpSp>
      <p:grpSp>
        <p:nvGrpSpPr>
          <p:cNvPr id="3078" name="Group 52"/>
          <p:cNvGrpSpPr>
            <a:grpSpLocks/>
          </p:cNvGrpSpPr>
          <p:nvPr/>
        </p:nvGrpSpPr>
        <p:grpSpPr bwMode="auto">
          <a:xfrm>
            <a:off x="5029200" y="742950"/>
            <a:ext cx="2819400" cy="1257300"/>
            <a:chOff x="336" y="1536"/>
            <a:chExt cx="1776" cy="1056"/>
          </a:xfrm>
        </p:grpSpPr>
        <p:sp>
          <p:nvSpPr>
            <p:cNvPr id="3094" name="Line 53"/>
            <p:cNvSpPr>
              <a:spLocks noChangeShapeType="1"/>
            </p:cNvSpPr>
            <p:nvPr/>
          </p:nvSpPr>
          <p:spPr bwMode="auto">
            <a:xfrm>
              <a:off x="768" y="1536"/>
              <a:ext cx="1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54"/>
            <p:cNvSpPr>
              <a:spLocks noChangeShapeType="1"/>
            </p:cNvSpPr>
            <p:nvPr/>
          </p:nvSpPr>
          <p:spPr bwMode="auto">
            <a:xfrm>
              <a:off x="768" y="2064"/>
              <a:ext cx="13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Text Box 55"/>
            <p:cNvSpPr txBox="1">
              <a:spLocks noChangeArrowheads="1"/>
            </p:cNvSpPr>
            <p:nvPr/>
          </p:nvSpPr>
          <p:spPr bwMode="auto">
            <a:xfrm>
              <a:off x="336" y="1536"/>
              <a:ext cx="48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 V</a:t>
              </a:r>
            </a:p>
            <a:p>
              <a:r>
                <a:rPr lang="en-US" altLang="en-US" sz="1800"/>
                <a:t>(m/s)</a:t>
              </a:r>
              <a:endParaRPr lang="en-US" altLang="en-US"/>
            </a:p>
          </p:txBody>
        </p:sp>
        <p:sp>
          <p:nvSpPr>
            <p:cNvPr id="3097" name="Text Box 56"/>
            <p:cNvSpPr txBox="1">
              <a:spLocks noChangeArrowheads="1"/>
            </p:cNvSpPr>
            <p:nvPr/>
          </p:nvSpPr>
          <p:spPr bwMode="auto">
            <a:xfrm>
              <a:off x="1200" y="2064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  <p:sp>
          <p:nvSpPr>
            <p:cNvPr id="3098" name="Text Box 57"/>
            <p:cNvSpPr txBox="1">
              <a:spLocks noChangeArrowheads="1"/>
            </p:cNvSpPr>
            <p:nvPr/>
          </p:nvSpPr>
          <p:spPr bwMode="auto">
            <a:xfrm>
              <a:off x="624" y="1968"/>
              <a:ext cx="18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600"/>
                <a:t>0</a:t>
              </a:r>
              <a:endParaRPr lang="en-US" altLang="en-US"/>
            </a:p>
          </p:txBody>
        </p:sp>
      </p:grpSp>
      <p:grpSp>
        <p:nvGrpSpPr>
          <p:cNvPr id="3079" name="Group 64"/>
          <p:cNvGrpSpPr>
            <a:grpSpLocks/>
          </p:cNvGrpSpPr>
          <p:nvPr/>
        </p:nvGrpSpPr>
        <p:grpSpPr bwMode="auto">
          <a:xfrm>
            <a:off x="762000" y="742950"/>
            <a:ext cx="2819400" cy="1257300"/>
            <a:chOff x="480" y="624"/>
            <a:chExt cx="1776" cy="1056"/>
          </a:xfrm>
        </p:grpSpPr>
        <p:sp>
          <p:nvSpPr>
            <p:cNvPr id="3088" name="Line 47"/>
            <p:cNvSpPr>
              <a:spLocks noChangeShapeType="1"/>
            </p:cNvSpPr>
            <p:nvPr/>
          </p:nvSpPr>
          <p:spPr bwMode="auto">
            <a:xfrm>
              <a:off x="912" y="624"/>
              <a:ext cx="1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48"/>
            <p:cNvSpPr>
              <a:spLocks noChangeShapeType="1"/>
            </p:cNvSpPr>
            <p:nvPr/>
          </p:nvSpPr>
          <p:spPr bwMode="auto">
            <a:xfrm>
              <a:off x="912" y="1152"/>
              <a:ext cx="13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Text Box 49"/>
            <p:cNvSpPr txBox="1">
              <a:spLocks noChangeArrowheads="1"/>
            </p:cNvSpPr>
            <p:nvPr/>
          </p:nvSpPr>
          <p:spPr bwMode="auto">
            <a:xfrm>
              <a:off x="480" y="624"/>
              <a:ext cx="48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 V</a:t>
              </a:r>
            </a:p>
            <a:p>
              <a:r>
                <a:rPr lang="en-US" altLang="en-US" sz="1800"/>
                <a:t>(m/s)</a:t>
              </a:r>
              <a:endParaRPr lang="en-US" altLang="en-US"/>
            </a:p>
          </p:txBody>
        </p:sp>
        <p:sp>
          <p:nvSpPr>
            <p:cNvPr id="3091" name="Text Box 50"/>
            <p:cNvSpPr txBox="1">
              <a:spLocks noChangeArrowheads="1"/>
            </p:cNvSpPr>
            <p:nvPr/>
          </p:nvSpPr>
          <p:spPr bwMode="auto">
            <a:xfrm>
              <a:off x="1344" y="1152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  <p:sp>
          <p:nvSpPr>
            <p:cNvPr id="3092" name="Text Box 51"/>
            <p:cNvSpPr txBox="1">
              <a:spLocks noChangeArrowheads="1"/>
            </p:cNvSpPr>
            <p:nvPr/>
          </p:nvSpPr>
          <p:spPr bwMode="auto">
            <a:xfrm>
              <a:off x="768" y="1056"/>
              <a:ext cx="18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600"/>
                <a:t>0</a:t>
              </a:r>
              <a:endParaRPr lang="en-US" altLang="en-US"/>
            </a:p>
          </p:txBody>
        </p:sp>
        <p:sp>
          <p:nvSpPr>
            <p:cNvPr id="3093" name="Line 58"/>
            <p:cNvSpPr>
              <a:spLocks noChangeShapeType="1"/>
            </p:cNvSpPr>
            <p:nvPr/>
          </p:nvSpPr>
          <p:spPr bwMode="auto">
            <a:xfrm>
              <a:off x="912" y="864"/>
              <a:ext cx="1152" cy="0"/>
            </a:xfrm>
            <a:prstGeom prst="line">
              <a:avLst/>
            </a:prstGeom>
            <a:noFill/>
            <a:ln w="19050">
              <a:solidFill>
                <a:srgbClr val="FA03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0" name="Line 59"/>
          <p:cNvSpPr>
            <a:spLocks noChangeShapeType="1"/>
          </p:cNvSpPr>
          <p:nvPr/>
        </p:nvSpPr>
        <p:spPr bwMode="auto">
          <a:xfrm>
            <a:off x="5715000" y="1771650"/>
            <a:ext cx="1981200" cy="0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60"/>
          <p:cNvSpPr>
            <a:spLocks noChangeShapeType="1"/>
          </p:cNvSpPr>
          <p:nvPr/>
        </p:nvSpPr>
        <p:spPr bwMode="auto">
          <a:xfrm flipV="1">
            <a:off x="1524000" y="2738437"/>
            <a:ext cx="1066800" cy="461963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61"/>
          <p:cNvSpPr>
            <a:spLocks noChangeShapeType="1"/>
          </p:cNvSpPr>
          <p:nvPr/>
        </p:nvSpPr>
        <p:spPr bwMode="auto">
          <a:xfrm>
            <a:off x="2590800" y="2743200"/>
            <a:ext cx="1066800" cy="461963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62"/>
          <p:cNvSpPr>
            <a:spLocks noChangeShapeType="1"/>
          </p:cNvSpPr>
          <p:nvPr/>
        </p:nvSpPr>
        <p:spPr bwMode="auto">
          <a:xfrm>
            <a:off x="5715000" y="2686050"/>
            <a:ext cx="2133600" cy="923925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Text Box 65"/>
          <p:cNvSpPr txBox="1">
            <a:spLocks noChangeArrowheads="1"/>
          </p:cNvSpPr>
          <p:nvPr/>
        </p:nvSpPr>
        <p:spPr bwMode="auto">
          <a:xfrm>
            <a:off x="1828800" y="57150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1.</a:t>
            </a:r>
            <a:endParaRPr lang="en-US" altLang="en-US"/>
          </a:p>
        </p:txBody>
      </p:sp>
      <p:sp>
        <p:nvSpPr>
          <p:cNvPr id="3085" name="Text Box 66"/>
          <p:cNvSpPr txBox="1">
            <a:spLocks noChangeArrowheads="1"/>
          </p:cNvSpPr>
          <p:nvPr/>
        </p:nvSpPr>
        <p:spPr bwMode="auto">
          <a:xfrm>
            <a:off x="1981200" y="228600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3.</a:t>
            </a:r>
            <a:endParaRPr lang="en-US" altLang="en-US"/>
          </a:p>
        </p:txBody>
      </p:sp>
      <p:sp>
        <p:nvSpPr>
          <p:cNvPr id="3086" name="Text Box 67"/>
          <p:cNvSpPr txBox="1">
            <a:spLocks noChangeArrowheads="1"/>
          </p:cNvSpPr>
          <p:nvPr/>
        </p:nvSpPr>
        <p:spPr bwMode="auto">
          <a:xfrm>
            <a:off x="6096000" y="57150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2.</a:t>
            </a:r>
            <a:endParaRPr lang="en-US" altLang="en-US"/>
          </a:p>
        </p:txBody>
      </p:sp>
      <p:sp>
        <p:nvSpPr>
          <p:cNvPr id="3087" name="Text Box 68"/>
          <p:cNvSpPr txBox="1">
            <a:spLocks noChangeArrowheads="1"/>
          </p:cNvSpPr>
          <p:nvPr/>
        </p:nvSpPr>
        <p:spPr bwMode="auto">
          <a:xfrm>
            <a:off x="6324600" y="228600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4.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1450"/>
            <a:ext cx="7772400" cy="400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smtClean="0"/>
              <a:t>Which Object is Moving Faster (Greatest Speed)?</a:t>
            </a:r>
            <a:endParaRPr lang="en-US" altLang="en-US" smtClean="0"/>
          </a:p>
        </p:txBody>
      </p:sp>
      <p:grpSp>
        <p:nvGrpSpPr>
          <p:cNvPr id="4099" name="Group 10"/>
          <p:cNvGrpSpPr>
            <a:grpSpLocks/>
          </p:cNvGrpSpPr>
          <p:nvPr/>
        </p:nvGrpSpPr>
        <p:grpSpPr bwMode="auto">
          <a:xfrm>
            <a:off x="990600" y="2514600"/>
            <a:ext cx="2667000" cy="1683544"/>
            <a:chOff x="432" y="1536"/>
            <a:chExt cx="1680" cy="1414"/>
          </a:xfrm>
        </p:grpSpPr>
        <p:sp>
          <p:nvSpPr>
            <p:cNvPr id="4136" name="Line 11"/>
            <p:cNvSpPr>
              <a:spLocks noChangeShapeType="1"/>
            </p:cNvSpPr>
            <p:nvPr/>
          </p:nvSpPr>
          <p:spPr bwMode="auto">
            <a:xfrm>
              <a:off x="768" y="15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Text Box 13"/>
            <p:cNvSpPr txBox="1">
              <a:spLocks noChangeArrowheads="1"/>
            </p:cNvSpPr>
            <p:nvPr/>
          </p:nvSpPr>
          <p:spPr bwMode="auto">
            <a:xfrm>
              <a:off x="432" y="1872"/>
              <a:ext cx="336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X</a:t>
              </a:r>
            </a:p>
            <a:p>
              <a:r>
                <a:rPr lang="en-US" altLang="en-US" sz="1800"/>
                <a:t>(m)</a:t>
              </a:r>
              <a:endParaRPr lang="en-US" altLang="en-US"/>
            </a:p>
          </p:txBody>
        </p:sp>
        <p:sp>
          <p:nvSpPr>
            <p:cNvPr id="4139" name="Text Box 14"/>
            <p:cNvSpPr txBox="1">
              <a:spLocks noChangeArrowheads="1"/>
            </p:cNvSpPr>
            <p:nvPr/>
          </p:nvSpPr>
          <p:spPr bwMode="auto">
            <a:xfrm>
              <a:off x="1152" y="2640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</p:grpSp>
      <p:grpSp>
        <p:nvGrpSpPr>
          <p:cNvPr id="4100" name="Group 15"/>
          <p:cNvGrpSpPr>
            <a:grpSpLocks/>
          </p:cNvGrpSpPr>
          <p:nvPr/>
        </p:nvGrpSpPr>
        <p:grpSpPr bwMode="auto">
          <a:xfrm>
            <a:off x="990600" y="685800"/>
            <a:ext cx="2667000" cy="1683544"/>
            <a:chOff x="432" y="1536"/>
            <a:chExt cx="1680" cy="1414"/>
          </a:xfrm>
        </p:grpSpPr>
        <p:sp>
          <p:nvSpPr>
            <p:cNvPr id="4132" name="Line 16"/>
            <p:cNvSpPr>
              <a:spLocks noChangeShapeType="1"/>
            </p:cNvSpPr>
            <p:nvPr/>
          </p:nvSpPr>
          <p:spPr bwMode="auto">
            <a:xfrm>
              <a:off x="768" y="15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Line 17"/>
            <p:cNvSpPr>
              <a:spLocks noChangeShapeType="1"/>
            </p:cNvSpPr>
            <p:nvPr/>
          </p:nvSpPr>
          <p:spPr bwMode="auto">
            <a:xfrm>
              <a:off x="768" y="259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18"/>
            <p:cNvSpPr txBox="1">
              <a:spLocks noChangeArrowheads="1"/>
            </p:cNvSpPr>
            <p:nvPr/>
          </p:nvSpPr>
          <p:spPr bwMode="auto">
            <a:xfrm>
              <a:off x="432" y="1872"/>
              <a:ext cx="336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X</a:t>
              </a:r>
            </a:p>
            <a:p>
              <a:r>
                <a:rPr lang="en-US" altLang="en-US" sz="1800"/>
                <a:t>(m)</a:t>
              </a:r>
              <a:endParaRPr lang="en-US" altLang="en-US"/>
            </a:p>
          </p:txBody>
        </p:sp>
        <p:sp>
          <p:nvSpPr>
            <p:cNvPr id="4135" name="Text Box 19"/>
            <p:cNvSpPr txBox="1">
              <a:spLocks noChangeArrowheads="1"/>
            </p:cNvSpPr>
            <p:nvPr/>
          </p:nvSpPr>
          <p:spPr bwMode="auto">
            <a:xfrm>
              <a:off x="1152" y="2640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</p:grpSp>
      <p:grpSp>
        <p:nvGrpSpPr>
          <p:cNvPr id="4101" name="Group 20"/>
          <p:cNvGrpSpPr>
            <a:grpSpLocks/>
          </p:cNvGrpSpPr>
          <p:nvPr/>
        </p:nvGrpSpPr>
        <p:grpSpPr bwMode="auto">
          <a:xfrm>
            <a:off x="5257800" y="2514600"/>
            <a:ext cx="2667000" cy="1683544"/>
            <a:chOff x="432" y="1536"/>
            <a:chExt cx="1680" cy="1414"/>
          </a:xfrm>
        </p:grpSpPr>
        <p:sp>
          <p:nvSpPr>
            <p:cNvPr id="4128" name="Line 21"/>
            <p:cNvSpPr>
              <a:spLocks noChangeShapeType="1"/>
            </p:cNvSpPr>
            <p:nvPr/>
          </p:nvSpPr>
          <p:spPr bwMode="auto">
            <a:xfrm>
              <a:off x="768" y="15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Line 22"/>
            <p:cNvSpPr>
              <a:spLocks noChangeShapeType="1"/>
            </p:cNvSpPr>
            <p:nvPr/>
          </p:nvSpPr>
          <p:spPr bwMode="auto">
            <a:xfrm>
              <a:off x="768" y="259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Text Box 23"/>
            <p:cNvSpPr txBox="1">
              <a:spLocks noChangeArrowheads="1"/>
            </p:cNvSpPr>
            <p:nvPr/>
          </p:nvSpPr>
          <p:spPr bwMode="auto">
            <a:xfrm>
              <a:off x="432" y="1872"/>
              <a:ext cx="336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X</a:t>
              </a:r>
            </a:p>
            <a:p>
              <a:r>
                <a:rPr lang="en-US" altLang="en-US" sz="1800"/>
                <a:t>(m)</a:t>
              </a:r>
              <a:endParaRPr lang="en-US" altLang="en-US"/>
            </a:p>
          </p:txBody>
        </p:sp>
        <p:sp>
          <p:nvSpPr>
            <p:cNvPr id="4131" name="Text Box 24"/>
            <p:cNvSpPr txBox="1">
              <a:spLocks noChangeArrowheads="1"/>
            </p:cNvSpPr>
            <p:nvPr/>
          </p:nvSpPr>
          <p:spPr bwMode="auto">
            <a:xfrm>
              <a:off x="1152" y="2640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</p:grpSp>
      <p:grpSp>
        <p:nvGrpSpPr>
          <p:cNvPr id="4102" name="Group 25"/>
          <p:cNvGrpSpPr>
            <a:grpSpLocks/>
          </p:cNvGrpSpPr>
          <p:nvPr/>
        </p:nvGrpSpPr>
        <p:grpSpPr bwMode="auto">
          <a:xfrm>
            <a:off x="5257800" y="742950"/>
            <a:ext cx="2667000" cy="1683544"/>
            <a:chOff x="432" y="1536"/>
            <a:chExt cx="1680" cy="1414"/>
          </a:xfrm>
        </p:grpSpPr>
        <p:sp>
          <p:nvSpPr>
            <p:cNvPr id="4124" name="Line 26"/>
            <p:cNvSpPr>
              <a:spLocks noChangeShapeType="1"/>
            </p:cNvSpPr>
            <p:nvPr/>
          </p:nvSpPr>
          <p:spPr bwMode="auto">
            <a:xfrm>
              <a:off x="768" y="15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27"/>
            <p:cNvSpPr>
              <a:spLocks noChangeShapeType="1"/>
            </p:cNvSpPr>
            <p:nvPr/>
          </p:nvSpPr>
          <p:spPr bwMode="auto">
            <a:xfrm>
              <a:off x="768" y="259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28"/>
            <p:cNvSpPr txBox="1">
              <a:spLocks noChangeArrowheads="1"/>
            </p:cNvSpPr>
            <p:nvPr/>
          </p:nvSpPr>
          <p:spPr bwMode="auto">
            <a:xfrm>
              <a:off x="432" y="1872"/>
              <a:ext cx="336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X</a:t>
              </a:r>
            </a:p>
            <a:p>
              <a:r>
                <a:rPr lang="en-US" altLang="en-US" sz="1800"/>
                <a:t>(m)</a:t>
              </a:r>
              <a:endParaRPr lang="en-US" altLang="en-US"/>
            </a:p>
          </p:txBody>
        </p:sp>
        <p:sp>
          <p:nvSpPr>
            <p:cNvPr id="4127" name="Text Box 29"/>
            <p:cNvSpPr txBox="1">
              <a:spLocks noChangeArrowheads="1"/>
            </p:cNvSpPr>
            <p:nvPr/>
          </p:nvSpPr>
          <p:spPr bwMode="auto">
            <a:xfrm>
              <a:off x="1152" y="2640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</p:grpSp>
      <p:sp>
        <p:nvSpPr>
          <p:cNvPr id="4103" name="Line 30"/>
          <p:cNvSpPr>
            <a:spLocks noChangeShapeType="1"/>
          </p:cNvSpPr>
          <p:nvPr/>
        </p:nvSpPr>
        <p:spPr bwMode="auto">
          <a:xfrm flipV="1">
            <a:off x="1524000" y="971550"/>
            <a:ext cx="2286000" cy="742950"/>
          </a:xfrm>
          <a:prstGeom prst="line">
            <a:avLst/>
          </a:prstGeom>
          <a:noFill/>
          <a:ln w="19050">
            <a:solidFill>
              <a:srgbClr val="0718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31"/>
          <p:cNvSpPr>
            <a:spLocks noChangeShapeType="1"/>
          </p:cNvSpPr>
          <p:nvPr/>
        </p:nvSpPr>
        <p:spPr bwMode="auto">
          <a:xfrm flipV="1">
            <a:off x="1524000" y="1143000"/>
            <a:ext cx="1371600" cy="742950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33"/>
          <p:cNvSpPr>
            <a:spLocks noChangeShapeType="1"/>
          </p:cNvSpPr>
          <p:nvPr/>
        </p:nvSpPr>
        <p:spPr bwMode="auto">
          <a:xfrm flipV="1">
            <a:off x="5791200" y="970360"/>
            <a:ext cx="1981200" cy="858440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34"/>
          <p:cNvSpPr>
            <a:spLocks noChangeShapeType="1"/>
          </p:cNvSpPr>
          <p:nvPr/>
        </p:nvSpPr>
        <p:spPr bwMode="auto">
          <a:xfrm>
            <a:off x="5791200" y="857250"/>
            <a:ext cx="1981200" cy="857250"/>
          </a:xfrm>
          <a:prstGeom prst="line">
            <a:avLst/>
          </a:prstGeom>
          <a:noFill/>
          <a:ln w="19050">
            <a:solidFill>
              <a:srgbClr val="0718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35"/>
          <p:cNvSpPr>
            <a:spLocks noChangeShapeType="1"/>
          </p:cNvSpPr>
          <p:nvPr/>
        </p:nvSpPr>
        <p:spPr bwMode="auto">
          <a:xfrm>
            <a:off x="1524000" y="2686050"/>
            <a:ext cx="2057400" cy="914400"/>
          </a:xfrm>
          <a:prstGeom prst="line">
            <a:avLst/>
          </a:prstGeom>
          <a:noFill/>
          <a:ln w="19050">
            <a:solidFill>
              <a:srgbClr val="0718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36"/>
          <p:cNvSpPr>
            <a:spLocks noChangeShapeType="1"/>
          </p:cNvSpPr>
          <p:nvPr/>
        </p:nvSpPr>
        <p:spPr bwMode="auto">
          <a:xfrm flipV="1">
            <a:off x="1524000" y="3200400"/>
            <a:ext cx="2057400" cy="342900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37"/>
          <p:cNvSpPr>
            <a:spLocks noChangeShapeType="1"/>
          </p:cNvSpPr>
          <p:nvPr/>
        </p:nvSpPr>
        <p:spPr bwMode="auto">
          <a:xfrm>
            <a:off x="5791200" y="2686050"/>
            <a:ext cx="2133600" cy="0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38"/>
          <p:cNvSpPr>
            <a:spLocks noChangeShapeType="1"/>
          </p:cNvSpPr>
          <p:nvPr/>
        </p:nvSpPr>
        <p:spPr bwMode="auto">
          <a:xfrm flipV="1">
            <a:off x="5791200" y="3371850"/>
            <a:ext cx="2057400" cy="342900"/>
          </a:xfrm>
          <a:prstGeom prst="line">
            <a:avLst/>
          </a:prstGeom>
          <a:noFill/>
          <a:ln w="19050">
            <a:solidFill>
              <a:srgbClr val="0718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44"/>
          <p:cNvSpPr txBox="1">
            <a:spLocks noChangeArrowheads="1"/>
          </p:cNvSpPr>
          <p:nvPr/>
        </p:nvSpPr>
        <p:spPr bwMode="auto">
          <a:xfrm>
            <a:off x="1143000" y="4343400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 typeface="Times" charset="0"/>
              <a:buAutoNum type="alphaUcPeriod"/>
            </a:pPr>
            <a:r>
              <a:rPr lang="en-US" altLang="en-US"/>
              <a:t>Line A   	B. Line B     C. Tie	D. Can’t Tell</a:t>
            </a:r>
          </a:p>
        </p:txBody>
      </p:sp>
      <p:sp>
        <p:nvSpPr>
          <p:cNvPr id="4112" name="Text Box 45"/>
          <p:cNvSpPr txBox="1">
            <a:spLocks noChangeArrowheads="1"/>
          </p:cNvSpPr>
          <p:nvPr/>
        </p:nvSpPr>
        <p:spPr bwMode="auto">
          <a:xfrm>
            <a:off x="2362201" y="97155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4113" name="Text Box 46"/>
          <p:cNvSpPr txBox="1">
            <a:spLocks noChangeArrowheads="1"/>
          </p:cNvSpPr>
          <p:nvPr/>
        </p:nvSpPr>
        <p:spPr bwMode="auto">
          <a:xfrm>
            <a:off x="1752600" y="257175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4114" name="Text Box 47"/>
          <p:cNvSpPr txBox="1">
            <a:spLocks noChangeArrowheads="1"/>
          </p:cNvSpPr>
          <p:nvPr/>
        </p:nvSpPr>
        <p:spPr bwMode="auto">
          <a:xfrm>
            <a:off x="7620000" y="337185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4115" name="Text Box 48"/>
          <p:cNvSpPr txBox="1">
            <a:spLocks noChangeArrowheads="1"/>
          </p:cNvSpPr>
          <p:nvPr/>
        </p:nvSpPr>
        <p:spPr bwMode="auto">
          <a:xfrm>
            <a:off x="3657600" y="97155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4116" name="Text Box 49"/>
          <p:cNvSpPr txBox="1">
            <a:spLocks noChangeArrowheads="1"/>
          </p:cNvSpPr>
          <p:nvPr/>
        </p:nvSpPr>
        <p:spPr bwMode="auto">
          <a:xfrm>
            <a:off x="6248400" y="80010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4117" name="Text Box 50"/>
          <p:cNvSpPr txBox="1">
            <a:spLocks noChangeArrowheads="1"/>
          </p:cNvSpPr>
          <p:nvPr/>
        </p:nvSpPr>
        <p:spPr bwMode="auto">
          <a:xfrm>
            <a:off x="3200401" y="291465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4118" name="Text Box 51"/>
          <p:cNvSpPr txBox="1">
            <a:spLocks noChangeArrowheads="1"/>
          </p:cNvSpPr>
          <p:nvPr/>
        </p:nvSpPr>
        <p:spPr bwMode="auto">
          <a:xfrm>
            <a:off x="6324601" y="148590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4119" name="Text Box 52"/>
          <p:cNvSpPr txBox="1">
            <a:spLocks noChangeArrowheads="1"/>
          </p:cNvSpPr>
          <p:nvPr/>
        </p:nvSpPr>
        <p:spPr bwMode="auto">
          <a:xfrm>
            <a:off x="6477001" y="268605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4120" name="Text Box 53"/>
          <p:cNvSpPr txBox="1">
            <a:spLocks noChangeArrowheads="1"/>
          </p:cNvSpPr>
          <p:nvPr/>
        </p:nvSpPr>
        <p:spPr bwMode="auto">
          <a:xfrm>
            <a:off x="1981200" y="57150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1.</a:t>
            </a:r>
            <a:endParaRPr lang="en-US" altLang="en-US"/>
          </a:p>
        </p:txBody>
      </p:sp>
      <p:sp>
        <p:nvSpPr>
          <p:cNvPr id="4121" name="Text Box 54"/>
          <p:cNvSpPr txBox="1">
            <a:spLocks noChangeArrowheads="1"/>
          </p:cNvSpPr>
          <p:nvPr/>
        </p:nvSpPr>
        <p:spPr bwMode="auto">
          <a:xfrm>
            <a:off x="2133600" y="245745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3.</a:t>
            </a:r>
            <a:endParaRPr lang="en-US" altLang="en-US"/>
          </a:p>
        </p:txBody>
      </p:sp>
      <p:sp>
        <p:nvSpPr>
          <p:cNvPr id="4122" name="Text Box 55"/>
          <p:cNvSpPr txBox="1">
            <a:spLocks noChangeArrowheads="1"/>
          </p:cNvSpPr>
          <p:nvPr/>
        </p:nvSpPr>
        <p:spPr bwMode="auto">
          <a:xfrm>
            <a:off x="6324600" y="51435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2.</a:t>
            </a:r>
            <a:endParaRPr lang="en-US" altLang="en-US"/>
          </a:p>
        </p:txBody>
      </p:sp>
      <p:sp>
        <p:nvSpPr>
          <p:cNvPr id="4123" name="Text Box 56"/>
          <p:cNvSpPr txBox="1">
            <a:spLocks noChangeArrowheads="1"/>
          </p:cNvSpPr>
          <p:nvPr/>
        </p:nvSpPr>
        <p:spPr bwMode="auto">
          <a:xfrm>
            <a:off x="6324600" y="2286000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Graph 4.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2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1450"/>
            <a:ext cx="7772400" cy="400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smtClean="0"/>
              <a:t>Which Object is Moving Faster (Greatest Speed)?</a:t>
            </a:r>
            <a:endParaRPr lang="en-US" altLang="en-US" smtClean="0"/>
          </a:p>
        </p:txBody>
      </p:sp>
      <p:sp>
        <p:nvSpPr>
          <p:cNvPr id="5123" name="Text Box 31"/>
          <p:cNvSpPr txBox="1">
            <a:spLocks noChangeArrowheads="1"/>
          </p:cNvSpPr>
          <p:nvPr/>
        </p:nvSpPr>
        <p:spPr bwMode="auto">
          <a:xfrm>
            <a:off x="1143000" y="628650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 typeface="Times" charset="0"/>
              <a:buAutoNum type="alphaUcPeriod"/>
            </a:pPr>
            <a:r>
              <a:rPr lang="en-US" altLang="en-US"/>
              <a:t>Line A   	B. Line B     C. Tie	D. Can’t Tell</a:t>
            </a:r>
          </a:p>
        </p:txBody>
      </p:sp>
      <p:grpSp>
        <p:nvGrpSpPr>
          <p:cNvPr id="5124" name="Group 62"/>
          <p:cNvGrpSpPr>
            <a:grpSpLocks/>
          </p:cNvGrpSpPr>
          <p:nvPr/>
        </p:nvGrpSpPr>
        <p:grpSpPr bwMode="auto">
          <a:xfrm>
            <a:off x="2743200" y="1143000"/>
            <a:ext cx="2905125" cy="1485900"/>
            <a:chOff x="528" y="624"/>
            <a:chExt cx="1830" cy="1248"/>
          </a:xfrm>
        </p:grpSpPr>
        <p:sp>
          <p:nvSpPr>
            <p:cNvPr id="5127" name="Text Box 32"/>
            <p:cNvSpPr txBox="1">
              <a:spLocks noChangeArrowheads="1"/>
            </p:cNvSpPr>
            <p:nvPr/>
          </p:nvSpPr>
          <p:spPr bwMode="auto">
            <a:xfrm>
              <a:off x="1824" y="624"/>
              <a:ext cx="25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5128" name="Text Box 35"/>
            <p:cNvSpPr txBox="1">
              <a:spLocks noChangeArrowheads="1"/>
            </p:cNvSpPr>
            <p:nvPr/>
          </p:nvSpPr>
          <p:spPr bwMode="auto">
            <a:xfrm>
              <a:off x="2112" y="1008"/>
              <a:ext cx="24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grpSp>
          <p:nvGrpSpPr>
            <p:cNvPr id="5129" name="Group 45"/>
            <p:cNvGrpSpPr>
              <a:grpSpLocks/>
            </p:cNvGrpSpPr>
            <p:nvPr/>
          </p:nvGrpSpPr>
          <p:grpSpPr bwMode="auto">
            <a:xfrm>
              <a:off x="528" y="816"/>
              <a:ext cx="1776" cy="1056"/>
              <a:chOff x="480" y="624"/>
              <a:chExt cx="1776" cy="1056"/>
            </a:xfrm>
          </p:grpSpPr>
          <p:sp>
            <p:nvSpPr>
              <p:cNvPr id="5132" name="Line 40"/>
              <p:cNvSpPr>
                <a:spLocks noChangeShapeType="1"/>
              </p:cNvSpPr>
              <p:nvPr/>
            </p:nvSpPr>
            <p:spPr bwMode="auto">
              <a:xfrm>
                <a:off x="912" y="624"/>
                <a:ext cx="1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Line 41"/>
              <p:cNvSpPr>
                <a:spLocks noChangeShapeType="1"/>
              </p:cNvSpPr>
              <p:nvPr/>
            </p:nvSpPr>
            <p:spPr bwMode="auto">
              <a:xfrm>
                <a:off x="912" y="1152"/>
                <a:ext cx="13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Text Box 42"/>
              <p:cNvSpPr txBox="1">
                <a:spLocks noChangeArrowheads="1"/>
              </p:cNvSpPr>
              <p:nvPr/>
            </p:nvSpPr>
            <p:spPr bwMode="auto">
              <a:xfrm>
                <a:off x="480" y="624"/>
                <a:ext cx="480" cy="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  V</a:t>
                </a:r>
              </a:p>
              <a:p>
                <a:r>
                  <a:rPr lang="en-US" altLang="en-US" sz="1800"/>
                  <a:t>(m/s)</a:t>
                </a:r>
                <a:endParaRPr lang="en-US" altLang="en-US"/>
              </a:p>
            </p:txBody>
          </p:sp>
          <p:sp>
            <p:nvSpPr>
              <p:cNvPr id="5135" name="Text Box 43"/>
              <p:cNvSpPr txBox="1">
                <a:spLocks noChangeArrowheads="1"/>
              </p:cNvSpPr>
              <p:nvPr/>
            </p:nvSpPr>
            <p:spPr bwMode="auto">
              <a:xfrm>
                <a:off x="1344" y="1152"/>
                <a:ext cx="476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t (sec)</a:t>
                </a:r>
                <a:endParaRPr lang="en-US" altLang="en-US"/>
              </a:p>
            </p:txBody>
          </p:sp>
          <p:sp>
            <p:nvSpPr>
              <p:cNvPr id="5136" name="Text Box 44"/>
              <p:cNvSpPr txBox="1">
                <a:spLocks noChangeArrowheads="1"/>
              </p:cNvSpPr>
              <p:nvPr/>
            </p:nvSpPr>
            <p:spPr bwMode="auto">
              <a:xfrm>
                <a:off x="768" y="1056"/>
                <a:ext cx="181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600"/>
                  <a:t>0</a:t>
                </a:r>
                <a:endParaRPr lang="en-US" altLang="en-US"/>
              </a:p>
            </p:txBody>
          </p:sp>
        </p:grpSp>
        <p:sp>
          <p:nvSpPr>
            <p:cNvPr id="5130" name="Line 52"/>
            <p:cNvSpPr>
              <a:spLocks noChangeShapeType="1"/>
            </p:cNvSpPr>
            <p:nvPr/>
          </p:nvSpPr>
          <p:spPr bwMode="auto">
            <a:xfrm flipV="1">
              <a:off x="960" y="816"/>
              <a:ext cx="1200" cy="528"/>
            </a:xfrm>
            <a:prstGeom prst="line">
              <a:avLst/>
            </a:prstGeom>
            <a:noFill/>
            <a:ln w="19050">
              <a:solidFill>
                <a:srgbClr val="FA03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53"/>
            <p:cNvSpPr>
              <a:spLocks noChangeShapeType="1"/>
            </p:cNvSpPr>
            <p:nvPr/>
          </p:nvSpPr>
          <p:spPr bwMode="auto">
            <a:xfrm flipV="1">
              <a:off x="960" y="1104"/>
              <a:ext cx="1200" cy="240"/>
            </a:xfrm>
            <a:prstGeom prst="line">
              <a:avLst/>
            </a:prstGeom>
            <a:noFill/>
            <a:ln w="19050">
              <a:solidFill>
                <a:srgbClr val="0718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Rectangle 56"/>
          <p:cNvSpPr>
            <a:spLocks noChangeArrowheads="1"/>
          </p:cNvSpPr>
          <p:nvPr/>
        </p:nvSpPr>
        <p:spPr bwMode="auto">
          <a:xfrm>
            <a:off x="228600" y="2914650"/>
            <a:ext cx="5181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chemeClr val="tx2"/>
                </a:solidFill>
              </a:rPr>
              <a:t>Which Object is Ahead?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5126" name="Text Box 57"/>
          <p:cNvSpPr txBox="1">
            <a:spLocks noChangeArrowheads="1"/>
          </p:cNvSpPr>
          <p:nvPr/>
        </p:nvSpPr>
        <p:spPr bwMode="auto">
          <a:xfrm>
            <a:off x="1066800" y="3371850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 typeface="Times" charset="0"/>
              <a:buAutoNum type="alphaUcPeriod"/>
            </a:pPr>
            <a:r>
              <a:rPr lang="en-US" altLang="en-US"/>
              <a:t>Line A   	B. Line B     C. Tie	D. Can’t Tell</a:t>
            </a:r>
          </a:p>
        </p:txBody>
      </p:sp>
    </p:spTree>
    <p:extLst>
      <p:ext uri="{BB962C8B-B14F-4D97-AF65-F5344CB8AC3E}">
        <p14:creationId xmlns:p14="http://schemas.microsoft.com/office/powerpoint/2010/main" val="15870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1450"/>
            <a:ext cx="7772400" cy="400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smtClean="0"/>
              <a:t>Which Object is Moving Faster (Greatest Speed)?</a:t>
            </a:r>
            <a:endParaRPr lang="en-US" altLang="en-US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62865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 typeface="Times" charset="0"/>
              <a:buAutoNum type="alphaUcPeriod"/>
            </a:pPr>
            <a:r>
              <a:rPr lang="en-US" altLang="en-US" dirty="0"/>
              <a:t>Line A   	B. Line B     C. Tie	D. First B, then A</a:t>
            </a:r>
          </a:p>
          <a:p>
            <a:pPr marL="0" indent="0"/>
            <a:r>
              <a:rPr lang="en-US" altLang="en-US" dirty="0"/>
              <a:t>E. First A, then B</a:t>
            </a:r>
          </a:p>
        </p:txBody>
      </p:sp>
      <p:sp>
        <p:nvSpPr>
          <p:cNvPr id="6148" name="Rectangle 22"/>
          <p:cNvSpPr>
            <a:spLocks noChangeArrowheads="1"/>
          </p:cNvSpPr>
          <p:nvPr/>
        </p:nvSpPr>
        <p:spPr bwMode="auto">
          <a:xfrm>
            <a:off x="228600" y="2914650"/>
            <a:ext cx="5181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chemeClr val="tx2"/>
                </a:solidFill>
              </a:rPr>
              <a:t>Which Object is Ahead?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6149" name="Text Box 23"/>
          <p:cNvSpPr txBox="1">
            <a:spLocks noChangeArrowheads="1"/>
          </p:cNvSpPr>
          <p:nvPr/>
        </p:nvSpPr>
        <p:spPr bwMode="auto">
          <a:xfrm>
            <a:off x="838200" y="3314700"/>
            <a:ext cx="762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 typeface="Times" charset="0"/>
              <a:buAutoNum type="alphaUcPeriod"/>
            </a:pPr>
            <a:r>
              <a:rPr lang="en-US" altLang="en-US"/>
              <a:t>Line A   	B. Line B     C. Neither	D. Can’t Tell</a:t>
            </a:r>
          </a:p>
        </p:txBody>
      </p:sp>
      <p:sp>
        <p:nvSpPr>
          <p:cNvPr id="6150" name="Rectangle 24"/>
          <p:cNvSpPr>
            <a:spLocks noChangeArrowheads="1"/>
          </p:cNvSpPr>
          <p:nvPr/>
        </p:nvSpPr>
        <p:spPr bwMode="auto">
          <a:xfrm>
            <a:off x="762000" y="3829050"/>
            <a:ext cx="6324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chemeClr val="tx2"/>
                </a:solidFill>
              </a:rPr>
              <a:t>What Does the Intersection Represent?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914400" y="4343400"/>
            <a:ext cx="762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 typeface="Times" charset="0"/>
              <a:buAutoNum type="alphaUcPeriod"/>
            </a:pPr>
            <a:r>
              <a:rPr lang="en-US" altLang="en-US"/>
              <a:t>Same Position   			B. Same Velocity     </a:t>
            </a:r>
          </a:p>
          <a:p>
            <a:pPr>
              <a:buFont typeface="Times" charset="0"/>
              <a:buNone/>
            </a:pPr>
            <a:r>
              <a:rPr lang="en-US" altLang="en-US"/>
              <a:t>C. They Crash Into Each Other	D. They Turn Around</a:t>
            </a:r>
          </a:p>
        </p:txBody>
      </p:sp>
      <p:grpSp>
        <p:nvGrpSpPr>
          <p:cNvPr id="6152" name="Group 28"/>
          <p:cNvGrpSpPr>
            <a:grpSpLocks/>
          </p:cNvGrpSpPr>
          <p:nvPr/>
        </p:nvGrpSpPr>
        <p:grpSpPr bwMode="auto">
          <a:xfrm>
            <a:off x="2590801" y="1371600"/>
            <a:ext cx="3227388" cy="1485900"/>
            <a:chOff x="2976" y="624"/>
            <a:chExt cx="2033" cy="1248"/>
          </a:xfrm>
        </p:grpSpPr>
        <p:grpSp>
          <p:nvGrpSpPr>
            <p:cNvPr id="6153" name="Group 12"/>
            <p:cNvGrpSpPr>
              <a:grpSpLocks/>
            </p:cNvGrpSpPr>
            <p:nvPr/>
          </p:nvGrpSpPr>
          <p:grpSpPr bwMode="auto">
            <a:xfrm>
              <a:off x="2976" y="816"/>
              <a:ext cx="1776" cy="1056"/>
              <a:chOff x="480" y="624"/>
              <a:chExt cx="1776" cy="1056"/>
            </a:xfrm>
          </p:grpSpPr>
          <p:sp>
            <p:nvSpPr>
              <p:cNvPr id="6158" name="Line 13"/>
              <p:cNvSpPr>
                <a:spLocks noChangeShapeType="1"/>
              </p:cNvSpPr>
              <p:nvPr/>
            </p:nvSpPr>
            <p:spPr bwMode="auto">
              <a:xfrm>
                <a:off x="912" y="624"/>
                <a:ext cx="1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Line 14"/>
              <p:cNvSpPr>
                <a:spLocks noChangeShapeType="1"/>
              </p:cNvSpPr>
              <p:nvPr/>
            </p:nvSpPr>
            <p:spPr bwMode="auto">
              <a:xfrm>
                <a:off x="912" y="1152"/>
                <a:ext cx="13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Text Box 15"/>
              <p:cNvSpPr txBox="1">
                <a:spLocks noChangeArrowheads="1"/>
              </p:cNvSpPr>
              <p:nvPr/>
            </p:nvSpPr>
            <p:spPr bwMode="auto">
              <a:xfrm>
                <a:off x="480" y="624"/>
                <a:ext cx="480" cy="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  V</a:t>
                </a:r>
              </a:p>
              <a:p>
                <a:r>
                  <a:rPr lang="en-US" altLang="en-US" sz="1800"/>
                  <a:t>(m/s)</a:t>
                </a:r>
                <a:endParaRPr lang="en-US" altLang="en-US"/>
              </a:p>
            </p:txBody>
          </p:sp>
          <p:sp>
            <p:nvSpPr>
              <p:cNvPr id="6161" name="Text Box 16"/>
              <p:cNvSpPr txBox="1">
                <a:spLocks noChangeArrowheads="1"/>
              </p:cNvSpPr>
              <p:nvPr/>
            </p:nvSpPr>
            <p:spPr bwMode="auto">
              <a:xfrm>
                <a:off x="1344" y="1152"/>
                <a:ext cx="476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800"/>
                  <a:t>t (sec)</a:t>
                </a:r>
                <a:endParaRPr lang="en-US" altLang="en-US"/>
              </a:p>
            </p:txBody>
          </p:sp>
          <p:sp>
            <p:nvSpPr>
              <p:cNvPr id="6162" name="Text Box 17"/>
              <p:cNvSpPr txBox="1">
                <a:spLocks noChangeArrowheads="1"/>
              </p:cNvSpPr>
              <p:nvPr/>
            </p:nvSpPr>
            <p:spPr bwMode="auto">
              <a:xfrm>
                <a:off x="768" y="1056"/>
                <a:ext cx="181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r>
                  <a:rPr lang="en-US" altLang="en-US" sz="1600"/>
                  <a:t>0</a:t>
                </a:r>
                <a:endParaRPr lang="en-US" altLang="en-US"/>
              </a:p>
            </p:txBody>
          </p:sp>
        </p:grpSp>
        <p:sp>
          <p:nvSpPr>
            <p:cNvPr id="6154" name="Line 20"/>
            <p:cNvSpPr>
              <a:spLocks noChangeShapeType="1"/>
            </p:cNvSpPr>
            <p:nvPr/>
          </p:nvSpPr>
          <p:spPr bwMode="auto">
            <a:xfrm flipV="1">
              <a:off x="3408" y="816"/>
              <a:ext cx="1440" cy="432"/>
            </a:xfrm>
            <a:prstGeom prst="line">
              <a:avLst/>
            </a:prstGeom>
            <a:noFill/>
            <a:ln w="19050">
              <a:solidFill>
                <a:srgbClr val="0718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21"/>
            <p:cNvSpPr>
              <a:spLocks noChangeShapeType="1"/>
            </p:cNvSpPr>
            <p:nvPr/>
          </p:nvSpPr>
          <p:spPr bwMode="auto">
            <a:xfrm>
              <a:off x="3408" y="912"/>
              <a:ext cx="1392" cy="336"/>
            </a:xfrm>
            <a:prstGeom prst="line">
              <a:avLst/>
            </a:prstGeom>
            <a:noFill/>
            <a:ln w="19050">
              <a:solidFill>
                <a:srgbClr val="FA03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Text Box 26"/>
            <p:cNvSpPr txBox="1">
              <a:spLocks noChangeArrowheads="1"/>
            </p:cNvSpPr>
            <p:nvPr/>
          </p:nvSpPr>
          <p:spPr bwMode="auto">
            <a:xfrm>
              <a:off x="4512" y="624"/>
              <a:ext cx="24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6157" name="Text Box 27"/>
            <p:cNvSpPr txBox="1">
              <a:spLocks noChangeArrowheads="1"/>
            </p:cNvSpPr>
            <p:nvPr/>
          </p:nvSpPr>
          <p:spPr bwMode="auto">
            <a:xfrm>
              <a:off x="4752" y="1104"/>
              <a:ext cx="25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47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2-17                                                           00000002&#10;Hard Drive                     B3096D8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153" y="133350"/>
            <a:ext cx="3499847" cy="167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0" y="1766933"/>
            <a:ext cx="29718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1. </a:t>
            </a: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When </a:t>
            </a:r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is the animal to the left of the origin on the axis? 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(A) never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(B) between t = 0 and t = 2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(C) none of these 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(D) between t = 2 and t = 4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(E) between t = 4 and t = 7</a:t>
            </a:r>
          </a:p>
          <a:p>
            <a:endParaRPr lang="en-US" altLang="en-US" sz="1400" b="1" dirty="0">
              <a:solidFill>
                <a:srgbClr val="000000"/>
              </a:solidFill>
              <a:latin typeface="Lucida Grande" charset="0"/>
            </a:endParaRP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2. </a:t>
            </a: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When </a:t>
            </a:r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is its velocity negative?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(A) never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(B) between t = 3 and t = 7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(C) none of these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(D) between t = 0 and t = 3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(E) between t = 2 and t = 4</a:t>
            </a:r>
          </a:p>
          <a:p>
            <a:endParaRPr lang="en-US" altLang="en-US" sz="1400" b="1" dirty="0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5257800" y="1811373"/>
            <a:ext cx="3200400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3. </a:t>
            </a: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When </a:t>
            </a:r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is its velocity positive? </a:t>
            </a:r>
          </a:p>
          <a:p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  </a:t>
            </a:r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(A) always 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(B) between t = 3 and t = 7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(C) none of these 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(D) between t = 0 and t = 3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(E) never</a:t>
            </a:r>
          </a:p>
          <a:p>
            <a:endParaRPr lang="en-US" altLang="en-US" sz="1400" b="1" dirty="0">
              <a:solidFill>
                <a:srgbClr val="000000"/>
              </a:solidFill>
              <a:latin typeface="Lucida Grande" charset="0"/>
            </a:endParaRP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4. </a:t>
            </a: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When </a:t>
            </a:r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is its velocity zero?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(A) around t = 1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(B) at t = 3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(C) between t = 2.5 and t = 4.5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(D) never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(E) at t = 0</a:t>
            </a:r>
            <a:endParaRPr lang="en-US" altLang="en-US" sz="1200" dirty="0">
              <a:solidFill>
                <a:srgbClr val="000000"/>
              </a:solidFill>
              <a:latin typeface="Lucida Grande" charset="0"/>
            </a:endParaRPr>
          </a:p>
          <a:p>
            <a:endParaRPr lang="en-US" altLang="en-US" sz="2000" dirty="0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2286000" y="331247"/>
            <a:ext cx="38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/>
              <a:t>+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031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534660" y="2040229"/>
            <a:ext cx="502794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1. </a:t>
            </a: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When is runner speeding up?</a:t>
            </a:r>
            <a:endParaRPr lang="en-US" altLang="en-US" sz="1400" b="1" dirty="0">
              <a:solidFill>
                <a:srgbClr val="000000"/>
              </a:solidFill>
              <a:latin typeface="Lucida Grande" charset="0"/>
            </a:endParaRP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   </a:t>
            </a:r>
          </a:p>
          <a:p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2. </a:t>
            </a: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When </a:t>
            </a:r>
            <a:r>
              <a:rPr lang="en-US" altLang="en-US" sz="1400" b="1" dirty="0">
                <a:solidFill>
                  <a:srgbClr val="000000"/>
                </a:solidFill>
                <a:latin typeface="Lucida Grande" charset="0"/>
              </a:rPr>
              <a:t>is </a:t>
            </a: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runner slowing  down?  </a:t>
            </a:r>
          </a:p>
          <a:p>
            <a:endParaRPr lang="en-US" altLang="en-US" sz="1400" b="1" dirty="0">
              <a:solidFill>
                <a:srgbClr val="000000"/>
              </a:solidFill>
              <a:latin typeface="Lucida Grande" charset="0"/>
            </a:endParaRPr>
          </a:p>
          <a:p>
            <a:pPr marL="342900" indent="-342900">
              <a:buAutoNum type="arabicPeriod" startAt="3"/>
            </a:pP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What is runner’s acceleration at t=20min?</a:t>
            </a:r>
          </a:p>
          <a:p>
            <a:pPr marL="342900" indent="-342900">
              <a:buAutoNum type="arabicPeriod" startAt="3"/>
            </a:pPr>
            <a:endParaRPr lang="en-US" altLang="en-US" sz="1400" b="1" dirty="0">
              <a:solidFill>
                <a:srgbClr val="000000"/>
              </a:solidFill>
              <a:latin typeface="Lucida Grande" charset="0"/>
            </a:endParaRPr>
          </a:p>
          <a:p>
            <a:pPr marL="342900" indent="-342900">
              <a:buAutoNum type="arabicPeriod" startAt="3"/>
            </a:pP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When is runner stopped?</a:t>
            </a:r>
          </a:p>
          <a:p>
            <a:pPr marL="342900" indent="-342900">
              <a:buAutoNum type="arabicPeriod" startAt="3"/>
            </a:pPr>
            <a:endParaRPr lang="en-US" altLang="en-US" sz="1400" b="1" dirty="0">
              <a:solidFill>
                <a:srgbClr val="000000"/>
              </a:solidFill>
              <a:latin typeface="Lucida Grande" charset="0"/>
            </a:endParaRPr>
          </a:p>
          <a:p>
            <a:pPr marL="342900" indent="-342900">
              <a:buAutoNum type="arabicPeriod" startAt="3"/>
            </a:pP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What is total displacement?</a:t>
            </a:r>
          </a:p>
          <a:p>
            <a:pPr marL="342900" indent="-342900">
              <a:buAutoNum type="arabicPeriod" startAt="3"/>
            </a:pPr>
            <a:endParaRPr lang="en-US" altLang="en-US" sz="1400" b="1" dirty="0">
              <a:solidFill>
                <a:srgbClr val="000000"/>
              </a:solidFill>
              <a:latin typeface="Lucida Grande" charset="0"/>
            </a:endParaRPr>
          </a:p>
          <a:p>
            <a:pPr marL="342900" indent="-342900">
              <a:buAutoNum type="arabicPeriod" startAt="3"/>
            </a:pP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What is total distance?</a:t>
            </a:r>
          </a:p>
          <a:p>
            <a:pPr marL="342900" indent="-342900">
              <a:buAutoNum type="arabicPeriod" startAt="3"/>
            </a:pPr>
            <a:endParaRPr lang="en-US" altLang="en-US" sz="1400" b="1" dirty="0">
              <a:solidFill>
                <a:srgbClr val="000000"/>
              </a:solidFill>
              <a:latin typeface="Lucida Grande" charset="0"/>
            </a:endParaRPr>
          </a:p>
          <a:p>
            <a:pPr marL="342900" indent="-342900">
              <a:buAutoNum type="arabicPeriod" startAt="3"/>
            </a:pPr>
            <a:r>
              <a:rPr lang="en-US" altLang="en-US" sz="1400" b="1" dirty="0" smtClean="0">
                <a:solidFill>
                  <a:srgbClr val="000000"/>
                </a:solidFill>
                <a:latin typeface="Lucida Grande" charset="0"/>
              </a:rPr>
              <a:t>What is maximum displacement? </a:t>
            </a:r>
            <a:endParaRPr lang="en-US" altLang="en-US" sz="1400" b="1" dirty="0">
              <a:solidFill>
                <a:srgbClr val="000000"/>
              </a:solidFill>
              <a:latin typeface="Lucida Grande" charset="0"/>
            </a:endParaRPr>
          </a:p>
        </p:txBody>
      </p:sp>
      <p:pic>
        <p:nvPicPr>
          <p:cNvPr id="1030" name="Picture 6" descr="http://dev.physicslab.org/img/0894f17e-d31c-4cef-a093-e935f9aec55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0"/>
            <a:ext cx="3505200" cy="213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43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Mechanics is broken up into two major sections</a:t>
            </a:r>
          </a:p>
          <a:p>
            <a:pPr lvl="1"/>
            <a:r>
              <a:rPr lang="en-US" dirty="0" smtClean="0"/>
              <a:t>Kinematics – the study of motion</a:t>
            </a:r>
          </a:p>
          <a:p>
            <a:pPr lvl="1"/>
            <a:r>
              <a:rPr lang="en-US" dirty="0" smtClean="0"/>
              <a:t>Dynamics – the study of the forces that cause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1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"/>
            <a:ext cx="81534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smtClean="0"/>
              <a:t>Which Graph Shows the Velocity of a Ball Thrown Straight Up, After it Leaves Your Hand?</a:t>
            </a:r>
            <a:endParaRPr lang="en-US" altLang="en-US" smtClean="0"/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533400" y="2457450"/>
            <a:ext cx="2819400" cy="1257300"/>
            <a:chOff x="336" y="1536"/>
            <a:chExt cx="1776" cy="1056"/>
          </a:xfrm>
        </p:grpSpPr>
        <p:sp>
          <p:nvSpPr>
            <p:cNvPr id="24616" name="Line 5"/>
            <p:cNvSpPr>
              <a:spLocks noChangeShapeType="1"/>
            </p:cNvSpPr>
            <p:nvPr/>
          </p:nvSpPr>
          <p:spPr bwMode="auto">
            <a:xfrm>
              <a:off x="768" y="1536"/>
              <a:ext cx="1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Line 6"/>
            <p:cNvSpPr>
              <a:spLocks noChangeShapeType="1"/>
            </p:cNvSpPr>
            <p:nvPr/>
          </p:nvSpPr>
          <p:spPr bwMode="auto">
            <a:xfrm>
              <a:off x="768" y="2064"/>
              <a:ext cx="13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Text Box 7"/>
            <p:cNvSpPr txBox="1">
              <a:spLocks noChangeArrowheads="1"/>
            </p:cNvSpPr>
            <p:nvPr/>
          </p:nvSpPr>
          <p:spPr bwMode="auto">
            <a:xfrm>
              <a:off x="336" y="1536"/>
              <a:ext cx="48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 V</a:t>
              </a:r>
            </a:p>
            <a:p>
              <a:r>
                <a:rPr lang="en-US" altLang="en-US" sz="1800"/>
                <a:t>(m/s)</a:t>
              </a:r>
              <a:endParaRPr lang="en-US" altLang="en-US"/>
            </a:p>
          </p:txBody>
        </p:sp>
        <p:sp>
          <p:nvSpPr>
            <p:cNvPr id="24619" name="Text Box 8"/>
            <p:cNvSpPr txBox="1">
              <a:spLocks noChangeArrowheads="1"/>
            </p:cNvSpPr>
            <p:nvPr/>
          </p:nvSpPr>
          <p:spPr bwMode="auto">
            <a:xfrm>
              <a:off x="1200" y="2064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  <p:sp>
          <p:nvSpPr>
            <p:cNvPr id="24620" name="Text Box 9"/>
            <p:cNvSpPr txBox="1">
              <a:spLocks noChangeArrowheads="1"/>
            </p:cNvSpPr>
            <p:nvPr/>
          </p:nvSpPr>
          <p:spPr bwMode="auto">
            <a:xfrm>
              <a:off x="624" y="1968"/>
              <a:ext cx="18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600"/>
                <a:t>0</a:t>
              </a:r>
              <a:endParaRPr lang="en-US" altLang="en-US"/>
            </a:p>
          </p:txBody>
        </p:sp>
      </p:grpSp>
      <p:grpSp>
        <p:nvGrpSpPr>
          <p:cNvPr id="24580" name="Group 10"/>
          <p:cNvGrpSpPr>
            <a:grpSpLocks/>
          </p:cNvGrpSpPr>
          <p:nvPr/>
        </p:nvGrpSpPr>
        <p:grpSpPr bwMode="auto">
          <a:xfrm>
            <a:off x="5029200" y="2400300"/>
            <a:ext cx="2819400" cy="1257300"/>
            <a:chOff x="336" y="1536"/>
            <a:chExt cx="1776" cy="1056"/>
          </a:xfrm>
        </p:grpSpPr>
        <p:sp>
          <p:nvSpPr>
            <p:cNvPr id="24611" name="Line 11"/>
            <p:cNvSpPr>
              <a:spLocks noChangeShapeType="1"/>
            </p:cNvSpPr>
            <p:nvPr/>
          </p:nvSpPr>
          <p:spPr bwMode="auto">
            <a:xfrm>
              <a:off x="768" y="1536"/>
              <a:ext cx="1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Line 12"/>
            <p:cNvSpPr>
              <a:spLocks noChangeShapeType="1"/>
            </p:cNvSpPr>
            <p:nvPr/>
          </p:nvSpPr>
          <p:spPr bwMode="auto">
            <a:xfrm>
              <a:off x="768" y="2064"/>
              <a:ext cx="13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Text Box 13"/>
            <p:cNvSpPr txBox="1">
              <a:spLocks noChangeArrowheads="1"/>
            </p:cNvSpPr>
            <p:nvPr/>
          </p:nvSpPr>
          <p:spPr bwMode="auto">
            <a:xfrm>
              <a:off x="336" y="1536"/>
              <a:ext cx="48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 V</a:t>
              </a:r>
            </a:p>
            <a:p>
              <a:r>
                <a:rPr lang="en-US" altLang="en-US" sz="1800"/>
                <a:t>(m/s)</a:t>
              </a:r>
              <a:endParaRPr lang="en-US" altLang="en-US"/>
            </a:p>
          </p:txBody>
        </p:sp>
        <p:sp>
          <p:nvSpPr>
            <p:cNvPr id="24614" name="Text Box 14"/>
            <p:cNvSpPr txBox="1">
              <a:spLocks noChangeArrowheads="1"/>
            </p:cNvSpPr>
            <p:nvPr/>
          </p:nvSpPr>
          <p:spPr bwMode="auto">
            <a:xfrm>
              <a:off x="1200" y="2064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  <p:sp>
          <p:nvSpPr>
            <p:cNvPr id="24615" name="Text Box 15"/>
            <p:cNvSpPr txBox="1">
              <a:spLocks noChangeArrowheads="1"/>
            </p:cNvSpPr>
            <p:nvPr/>
          </p:nvSpPr>
          <p:spPr bwMode="auto">
            <a:xfrm>
              <a:off x="624" y="1968"/>
              <a:ext cx="18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600"/>
                <a:t>0</a:t>
              </a:r>
              <a:endParaRPr lang="en-US" altLang="en-US"/>
            </a:p>
          </p:txBody>
        </p:sp>
      </p:grpSp>
      <p:grpSp>
        <p:nvGrpSpPr>
          <p:cNvPr id="24581" name="Group 16"/>
          <p:cNvGrpSpPr>
            <a:grpSpLocks/>
          </p:cNvGrpSpPr>
          <p:nvPr/>
        </p:nvGrpSpPr>
        <p:grpSpPr bwMode="auto">
          <a:xfrm>
            <a:off x="5029200" y="857250"/>
            <a:ext cx="2819400" cy="1257300"/>
            <a:chOff x="336" y="1536"/>
            <a:chExt cx="1776" cy="1056"/>
          </a:xfrm>
        </p:grpSpPr>
        <p:sp>
          <p:nvSpPr>
            <p:cNvPr id="24606" name="Line 17"/>
            <p:cNvSpPr>
              <a:spLocks noChangeShapeType="1"/>
            </p:cNvSpPr>
            <p:nvPr/>
          </p:nvSpPr>
          <p:spPr bwMode="auto">
            <a:xfrm>
              <a:off x="768" y="1536"/>
              <a:ext cx="1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Line 18"/>
            <p:cNvSpPr>
              <a:spLocks noChangeShapeType="1"/>
            </p:cNvSpPr>
            <p:nvPr/>
          </p:nvSpPr>
          <p:spPr bwMode="auto">
            <a:xfrm>
              <a:off x="768" y="2064"/>
              <a:ext cx="13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Text Box 19"/>
            <p:cNvSpPr txBox="1">
              <a:spLocks noChangeArrowheads="1"/>
            </p:cNvSpPr>
            <p:nvPr/>
          </p:nvSpPr>
          <p:spPr bwMode="auto">
            <a:xfrm>
              <a:off x="336" y="1536"/>
              <a:ext cx="48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 V</a:t>
              </a:r>
            </a:p>
            <a:p>
              <a:r>
                <a:rPr lang="en-US" altLang="en-US" sz="1800"/>
                <a:t>(m/s)</a:t>
              </a:r>
              <a:endParaRPr lang="en-US" altLang="en-US"/>
            </a:p>
          </p:txBody>
        </p:sp>
        <p:sp>
          <p:nvSpPr>
            <p:cNvPr id="24609" name="Text Box 20"/>
            <p:cNvSpPr txBox="1">
              <a:spLocks noChangeArrowheads="1"/>
            </p:cNvSpPr>
            <p:nvPr/>
          </p:nvSpPr>
          <p:spPr bwMode="auto">
            <a:xfrm>
              <a:off x="1200" y="2064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  <p:sp>
          <p:nvSpPr>
            <p:cNvPr id="24610" name="Text Box 21"/>
            <p:cNvSpPr txBox="1">
              <a:spLocks noChangeArrowheads="1"/>
            </p:cNvSpPr>
            <p:nvPr/>
          </p:nvSpPr>
          <p:spPr bwMode="auto">
            <a:xfrm>
              <a:off x="624" y="1968"/>
              <a:ext cx="18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600"/>
                <a:t>0</a:t>
              </a:r>
              <a:endParaRPr lang="en-US" altLang="en-US"/>
            </a:p>
          </p:txBody>
        </p:sp>
      </p:grpSp>
      <p:grpSp>
        <p:nvGrpSpPr>
          <p:cNvPr id="24582" name="Group 22"/>
          <p:cNvGrpSpPr>
            <a:grpSpLocks/>
          </p:cNvGrpSpPr>
          <p:nvPr/>
        </p:nvGrpSpPr>
        <p:grpSpPr bwMode="auto">
          <a:xfrm>
            <a:off x="533400" y="914400"/>
            <a:ext cx="2819400" cy="1257300"/>
            <a:chOff x="480" y="624"/>
            <a:chExt cx="1776" cy="1056"/>
          </a:xfrm>
        </p:grpSpPr>
        <p:sp>
          <p:nvSpPr>
            <p:cNvPr id="24600" name="Line 23"/>
            <p:cNvSpPr>
              <a:spLocks noChangeShapeType="1"/>
            </p:cNvSpPr>
            <p:nvPr/>
          </p:nvSpPr>
          <p:spPr bwMode="auto">
            <a:xfrm>
              <a:off x="912" y="624"/>
              <a:ext cx="1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Line 24"/>
            <p:cNvSpPr>
              <a:spLocks noChangeShapeType="1"/>
            </p:cNvSpPr>
            <p:nvPr/>
          </p:nvSpPr>
          <p:spPr bwMode="auto">
            <a:xfrm>
              <a:off x="912" y="1152"/>
              <a:ext cx="13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Text Box 25"/>
            <p:cNvSpPr txBox="1">
              <a:spLocks noChangeArrowheads="1"/>
            </p:cNvSpPr>
            <p:nvPr/>
          </p:nvSpPr>
          <p:spPr bwMode="auto">
            <a:xfrm>
              <a:off x="480" y="624"/>
              <a:ext cx="48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 V</a:t>
              </a:r>
            </a:p>
            <a:p>
              <a:r>
                <a:rPr lang="en-US" altLang="en-US" sz="1800"/>
                <a:t>(m/s)</a:t>
              </a:r>
              <a:endParaRPr lang="en-US" altLang="en-US"/>
            </a:p>
          </p:txBody>
        </p:sp>
        <p:sp>
          <p:nvSpPr>
            <p:cNvPr id="24603" name="Text Box 26"/>
            <p:cNvSpPr txBox="1">
              <a:spLocks noChangeArrowheads="1"/>
            </p:cNvSpPr>
            <p:nvPr/>
          </p:nvSpPr>
          <p:spPr bwMode="auto">
            <a:xfrm>
              <a:off x="1344" y="1152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  <p:sp>
          <p:nvSpPr>
            <p:cNvPr id="24604" name="Text Box 27"/>
            <p:cNvSpPr txBox="1">
              <a:spLocks noChangeArrowheads="1"/>
            </p:cNvSpPr>
            <p:nvPr/>
          </p:nvSpPr>
          <p:spPr bwMode="auto">
            <a:xfrm>
              <a:off x="768" y="1056"/>
              <a:ext cx="18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600"/>
                <a:t>0</a:t>
              </a:r>
              <a:endParaRPr lang="en-US" altLang="en-US"/>
            </a:p>
          </p:txBody>
        </p:sp>
        <p:sp>
          <p:nvSpPr>
            <p:cNvPr id="24605" name="Line 28"/>
            <p:cNvSpPr>
              <a:spLocks noChangeShapeType="1"/>
            </p:cNvSpPr>
            <p:nvPr/>
          </p:nvSpPr>
          <p:spPr bwMode="auto">
            <a:xfrm>
              <a:off x="912" y="864"/>
              <a:ext cx="1152" cy="0"/>
            </a:xfrm>
            <a:prstGeom prst="line">
              <a:avLst/>
            </a:prstGeom>
            <a:noFill/>
            <a:ln w="19050">
              <a:solidFill>
                <a:srgbClr val="FA03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3" name="Line 29"/>
          <p:cNvSpPr>
            <a:spLocks noChangeShapeType="1"/>
          </p:cNvSpPr>
          <p:nvPr/>
        </p:nvSpPr>
        <p:spPr bwMode="auto">
          <a:xfrm>
            <a:off x="5715000" y="1885950"/>
            <a:ext cx="1981200" cy="0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30"/>
          <p:cNvSpPr>
            <a:spLocks noChangeShapeType="1"/>
          </p:cNvSpPr>
          <p:nvPr/>
        </p:nvSpPr>
        <p:spPr bwMode="auto">
          <a:xfrm flipV="1">
            <a:off x="1219200" y="2624137"/>
            <a:ext cx="1066800" cy="461963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31"/>
          <p:cNvSpPr>
            <a:spLocks noChangeShapeType="1"/>
          </p:cNvSpPr>
          <p:nvPr/>
        </p:nvSpPr>
        <p:spPr bwMode="auto">
          <a:xfrm>
            <a:off x="2286000" y="2628900"/>
            <a:ext cx="1066800" cy="461963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32"/>
          <p:cNvSpPr>
            <a:spLocks noChangeShapeType="1"/>
          </p:cNvSpPr>
          <p:nvPr/>
        </p:nvSpPr>
        <p:spPr bwMode="auto">
          <a:xfrm>
            <a:off x="5715000" y="2571750"/>
            <a:ext cx="2133600" cy="923925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33"/>
          <p:cNvSpPr txBox="1">
            <a:spLocks noChangeArrowheads="1"/>
          </p:cNvSpPr>
          <p:nvPr/>
        </p:nvSpPr>
        <p:spPr bwMode="auto">
          <a:xfrm>
            <a:off x="2209801" y="74295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A</a:t>
            </a:r>
            <a:endParaRPr lang="en-US" altLang="en-US"/>
          </a:p>
        </p:txBody>
      </p:sp>
      <p:sp>
        <p:nvSpPr>
          <p:cNvPr id="24588" name="Text Box 34"/>
          <p:cNvSpPr txBox="1">
            <a:spLocks noChangeArrowheads="1"/>
          </p:cNvSpPr>
          <p:nvPr/>
        </p:nvSpPr>
        <p:spPr bwMode="auto">
          <a:xfrm>
            <a:off x="1981200" y="217170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C</a:t>
            </a:r>
            <a:endParaRPr lang="en-US" altLang="en-US"/>
          </a:p>
        </p:txBody>
      </p:sp>
      <p:sp>
        <p:nvSpPr>
          <p:cNvPr id="24589" name="Text Box 35"/>
          <p:cNvSpPr txBox="1">
            <a:spLocks noChangeArrowheads="1"/>
          </p:cNvSpPr>
          <p:nvPr/>
        </p:nvSpPr>
        <p:spPr bwMode="auto">
          <a:xfrm>
            <a:off x="6781800" y="85725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B</a:t>
            </a:r>
            <a:endParaRPr lang="en-US" altLang="en-US"/>
          </a:p>
        </p:txBody>
      </p:sp>
      <p:sp>
        <p:nvSpPr>
          <p:cNvPr id="24590" name="Text Box 36"/>
          <p:cNvSpPr txBox="1">
            <a:spLocks noChangeArrowheads="1"/>
          </p:cNvSpPr>
          <p:nvPr/>
        </p:nvSpPr>
        <p:spPr bwMode="auto">
          <a:xfrm>
            <a:off x="6781800" y="217170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D</a:t>
            </a:r>
            <a:endParaRPr lang="en-US" altLang="en-US"/>
          </a:p>
        </p:txBody>
      </p:sp>
      <p:grpSp>
        <p:nvGrpSpPr>
          <p:cNvPr id="24591" name="Group 37"/>
          <p:cNvGrpSpPr>
            <a:grpSpLocks/>
          </p:cNvGrpSpPr>
          <p:nvPr/>
        </p:nvGrpSpPr>
        <p:grpSpPr bwMode="auto">
          <a:xfrm>
            <a:off x="2590800" y="3543300"/>
            <a:ext cx="2819400" cy="1257300"/>
            <a:chOff x="336" y="1536"/>
            <a:chExt cx="1776" cy="1056"/>
          </a:xfrm>
        </p:grpSpPr>
        <p:sp>
          <p:nvSpPr>
            <p:cNvPr id="24595" name="Line 38"/>
            <p:cNvSpPr>
              <a:spLocks noChangeShapeType="1"/>
            </p:cNvSpPr>
            <p:nvPr/>
          </p:nvSpPr>
          <p:spPr bwMode="auto">
            <a:xfrm>
              <a:off x="768" y="1536"/>
              <a:ext cx="1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Line 39"/>
            <p:cNvSpPr>
              <a:spLocks noChangeShapeType="1"/>
            </p:cNvSpPr>
            <p:nvPr/>
          </p:nvSpPr>
          <p:spPr bwMode="auto">
            <a:xfrm>
              <a:off x="768" y="2064"/>
              <a:ext cx="13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Text Box 40"/>
            <p:cNvSpPr txBox="1">
              <a:spLocks noChangeArrowheads="1"/>
            </p:cNvSpPr>
            <p:nvPr/>
          </p:nvSpPr>
          <p:spPr bwMode="auto">
            <a:xfrm>
              <a:off x="336" y="1536"/>
              <a:ext cx="48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  V</a:t>
              </a:r>
            </a:p>
            <a:p>
              <a:r>
                <a:rPr lang="en-US" altLang="en-US" sz="1800"/>
                <a:t>(m/s)</a:t>
              </a:r>
              <a:endParaRPr lang="en-US" altLang="en-US"/>
            </a:p>
          </p:txBody>
        </p:sp>
        <p:sp>
          <p:nvSpPr>
            <p:cNvPr id="24598" name="Text Box 41"/>
            <p:cNvSpPr txBox="1">
              <a:spLocks noChangeArrowheads="1"/>
            </p:cNvSpPr>
            <p:nvPr/>
          </p:nvSpPr>
          <p:spPr bwMode="auto">
            <a:xfrm>
              <a:off x="1200" y="2064"/>
              <a:ext cx="47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/>
                <a:t>t (sec)</a:t>
              </a:r>
              <a:endParaRPr lang="en-US" altLang="en-US"/>
            </a:p>
          </p:txBody>
        </p:sp>
        <p:sp>
          <p:nvSpPr>
            <p:cNvPr id="24599" name="Text Box 42"/>
            <p:cNvSpPr txBox="1">
              <a:spLocks noChangeArrowheads="1"/>
            </p:cNvSpPr>
            <p:nvPr/>
          </p:nvSpPr>
          <p:spPr bwMode="auto">
            <a:xfrm>
              <a:off x="624" y="1968"/>
              <a:ext cx="18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600"/>
                <a:t>0</a:t>
              </a:r>
              <a:endParaRPr lang="en-US" altLang="en-US"/>
            </a:p>
          </p:txBody>
        </p:sp>
      </p:grpSp>
      <p:sp>
        <p:nvSpPr>
          <p:cNvPr id="24592" name="Line 43"/>
          <p:cNvSpPr>
            <a:spLocks noChangeShapeType="1"/>
          </p:cNvSpPr>
          <p:nvPr/>
        </p:nvSpPr>
        <p:spPr bwMode="auto">
          <a:xfrm>
            <a:off x="3276600" y="3709987"/>
            <a:ext cx="1066800" cy="461963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44"/>
          <p:cNvSpPr>
            <a:spLocks noChangeShapeType="1"/>
          </p:cNvSpPr>
          <p:nvPr/>
        </p:nvSpPr>
        <p:spPr bwMode="auto">
          <a:xfrm flipV="1">
            <a:off x="4343400" y="3714750"/>
            <a:ext cx="1066800" cy="461963"/>
          </a:xfrm>
          <a:prstGeom prst="line">
            <a:avLst/>
          </a:prstGeom>
          <a:noFill/>
          <a:ln w="19050">
            <a:solidFill>
              <a:srgbClr val="FA0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45"/>
          <p:cNvSpPr txBox="1">
            <a:spLocks noChangeArrowheads="1"/>
          </p:cNvSpPr>
          <p:nvPr/>
        </p:nvSpPr>
        <p:spPr bwMode="auto">
          <a:xfrm>
            <a:off x="4191000" y="3486150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0718FF"/>
                </a:solidFill>
              </a:rPr>
              <a:t>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7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24555"/>
              </p:ext>
            </p:extLst>
          </p:nvPr>
        </p:nvGraphicFramePr>
        <p:xfrm>
          <a:off x="381000" y="742950"/>
          <a:ext cx="7620000" cy="4235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55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 Time 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Velocity Time 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Acceleration Time Graph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2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Slope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3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Area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5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Change in direction looks like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5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Speeding up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5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Slowing down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3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Moving forward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322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Moving backward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38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Physics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Velocity is the derivative of position</a:t>
            </a:r>
          </a:p>
          <a:p>
            <a:r>
              <a:rPr lang="en-US" dirty="0" smtClean="0"/>
              <a:t>Acceleration is the derivative of velocity</a:t>
            </a:r>
          </a:p>
          <a:p>
            <a:r>
              <a:rPr lang="en-US" dirty="0" smtClean="0"/>
              <a:t>Velocity is the </a:t>
            </a:r>
            <a:r>
              <a:rPr lang="en-US" dirty="0" smtClean="0"/>
              <a:t>antiderivative </a:t>
            </a:r>
            <a:r>
              <a:rPr lang="en-US" dirty="0" smtClean="0"/>
              <a:t>of acceleration</a:t>
            </a:r>
          </a:p>
          <a:p>
            <a:r>
              <a:rPr lang="en-US" dirty="0" smtClean="0"/>
              <a:t>Position is the antiderivative of velocity</a:t>
            </a:r>
          </a:p>
          <a:p>
            <a:r>
              <a:rPr lang="en-US" dirty="0" smtClean="0"/>
              <a:t>This means that in addition to a graph, I can give you an equation and ask you to find position, velocity, and 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85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smtClean="0"/>
              <a:t>Example</a:t>
            </a:r>
            <a:endParaRPr lang="en-US" sz="5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81200" y="1274861"/>
            <a:ext cx="48899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position of an object moving along a straight line is given by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504155"/>
              </p:ext>
            </p:extLst>
          </p:nvPr>
        </p:nvGraphicFramePr>
        <p:xfrm>
          <a:off x="6781800" y="1319334"/>
          <a:ext cx="1143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319334"/>
                        <a:ext cx="11430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1428749"/>
            <a:ext cx="700384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where x is in meters and t in seconds.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Derive the expressions for the velocity and acceleration of the object as a function of time.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Find the position of the object at t = 0, t = 2s, t = 4s.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Find the displacement or the object between t = 2s and t = 4s; between t = 0s and t = 4s.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Find the average velocity between t = 2s and t = 4s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What is the instantaneous velocity at t = 2s?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At what time(s) is/are the instantaneous velocities zero?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 When does the instantaneous velocity have a maximum or a minimum value?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h) When is the instantaneous acceleration of the object zero?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2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Time (t)</a:t>
            </a:r>
          </a:p>
          <a:p>
            <a:r>
              <a:rPr lang="en-US" dirty="0" smtClean="0"/>
              <a:t>Position (x) – where an object is</a:t>
            </a:r>
          </a:p>
          <a:p>
            <a:r>
              <a:rPr lang="en-US" dirty="0" smtClean="0"/>
              <a:t>Speed or velocity (v) – how fast it is moving</a:t>
            </a:r>
          </a:p>
          <a:p>
            <a:r>
              <a:rPr lang="en-US" dirty="0" smtClean="0"/>
              <a:t>Acceleration (a) – how fast its speed is changing</a:t>
            </a:r>
          </a:p>
          <a:p>
            <a:r>
              <a:rPr lang="en-US" dirty="0" smtClean="0"/>
              <a:t>Displacement (</a:t>
            </a:r>
            <a:r>
              <a:rPr lang="el-GR" dirty="0" smtClean="0"/>
              <a:t>Δ</a:t>
            </a:r>
            <a:r>
              <a:rPr lang="en-US" dirty="0" smtClean="0"/>
              <a:t>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9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vs. 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Distance is the total amount an object has traveled</a:t>
            </a:r>
          </a:p>
          <a:p>
            <a:r>
              <a:rPr lang="en-US" dirty="0" smtClean="0"/>
              <a:t>Displacement is how far the object ends up from its starting point</a:t>
            </a:r>
          </a:p>
          <a:p>
            <a:r>
              <a:rPr lang="en-US" dirty="0" smtClean="0"/>
              <a:t>Think about running around a track one time </a:t>
            </a:r>
          </a:p>
          <a:p>
            <a:r>
              <a:rPr lang="en-US" dirty="0" smtClean="0"/>
              <a:t>Distance is 400m, displacement is 0m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2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are used to how fast things move in mph but the standard unit of velocity in physics is m/s.  </a:t>
            </a:r>
          </a:p>
          <a:p>
            <a:r>
              <a:rPr lang="en-US" dirty="0" smtClean="0"/>
              <a:t>A quick approximation is to a little </a:t>
            </a:r>
            <a:r>
              <a:rPr lang="en-US" smtClean="0"/>
              <a:t>more than double </a:t>
            </a:r>
            <a:r>
              <a:rPr lang="en-US" dirty="0" smtClean="0"/>
              <a:t>the m/s to get mph.</a:t>
            </a:r>
          </a:p>
          <a:p>
            <a:r>
              <a:rPr lang="en-US" dirty="0" smtClean="0"/>
              <a:t>Example:  Which of the following objects could reasonably go 10 m/s?</a:t>
            </a:r>
          </a:p>
          <a:p>
            <a:pPr lvl="1"/>
            <a:r>
              <a:rPr lang="en-US" dirty="0" smtClean="0"/>
              <a:t>A baby crawling</a:t>
            </a:r>
          </a:p>
          <a:p>
            <a:pPr lvl="1"/>
            <a:r>
              <a:rPr lang="en-US" dirty="0" smtClean="0"/>
              <a:t>A sprinter</a:t>
            </a:r>
          </a:p>
          <a:p>
            <a:pPr lvl="1"/>
            <a:r>
              <a:rPr lang="en-US" dirty="0" smtClean="0"/>
              <a:t>A car on the highway</a:t>
            </a:r>
          </a:p>
          <a:p>
            <a:pPr lvl="1"/>
            <a:r>
              <a:rPr lang="en-US" dirty="0" smtClean="0"/>
              <a:t>A jet airplane during takeoff</a:t>
            </a:r>
          </a:p>
          <a:p>
            <a:pPr lvl="1"/>
            <a:r>
              <a:rPr lang="en-US" dirty="0" smtClean="0"/>
              <a:t>An amoeba in a petri dish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2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time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slope is the  ________________</a:t>
            </a:r>
          </a:p>
          <a:p>
            <a:r>
              <a:rPr lang="en-US" dirty="0" smtClean="0"/>
              <a:t>Therefore, the steeper the line, the faster the object is moving</a:t>
            </a:r>
          </a:p>
          <a:p>
            <a:r>
              <a:rPr lang="en-US" dirty="0" smtClean="0"/>
              <a:t>Speed = 1 m/s to left</a:t>
            </a:r>
          </a:p>
          <a:p>
            <a:r>
              <a:rPr lang="en-US" dirty="0" smtClean="0"/>
              <a:t>Speed </a:t>
            </a:r>
            <a:r>
              <a:rPr lang="en-US" dirty="0"/>
              <a:t>= </a:t>
            </a:r>
            <a:r>
              <a:rPr lang="en-US" dirty="0" smtClean="0"/>
              <a:t>0 m/s (stopped)</a:t>
            </a:r>
          </a:p>
          <a:p>
            <a:r>
              <a:rPr lang="en-US" dirty="0" smtClean="0"/>
              <a:t>Speed = 2 m/s to right</a:t>
            </a:r>
          </a:p>
          <a:p>
            <a:r>
              <a:rPr lang="en-US" dirty="0" smtClean="0"/>
              <a:t>Straight lines mean no acceleration, curved lines mean acceleration</a:t>
            </a:r>
          </a:p>
          <a:p>
            <a:endParaRPr lang="en-US" dirty="0"/>
          </a:p>
        </p:txBody>
      </p:sp>
      <p:pic>
        <p:nvPicPr>
          <p:cNvPr id="1026" name="Picture 2" descr="http://www.algebralab.org/img/3e38cd8d-b44f-4bb6-b4ad-152ea360ffd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2800350"/>
            <a:ext cx="2362200" cy="179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953000" y="2952750"/>
            <a:ext cx="18288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57900" y="2952750"/>
            <a:ext cx="1181100" cy="762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3409950"/>
            <a:ext cx="2133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http://www.physicsclassroom.com/Class/1DKin/U1L3a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832" y="2027596"/>
            <a:ext cx="16859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68751" y="1133999"/>
            <a:ext cx="197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</a:t>
            </a:r>
            <a:r>
              <a:rPr lang="en-US" sz="2400" dirty="0" smtClean="0"/>
              <a:t>bject’s speed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315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time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971550"/>
            <a:ext cx="6029672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slope is _____________</a:t>
            </a:r>
          </a:p>
          <a:p>
            <a:r>
              <a:rPr lang="en-US" dirty="0" smtClean="0"/>
              <a:t>The area between the graph and the x-axis is ___________________</a:t>
            </a:r>
          </a:p>
          <a:p>
            <a:r>
              <a:rPr lang="en-US" dirty="0"/>
              <a:t>If there is area under the x-axis, this means the object is moving backwards and the area would be subtracted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Position cannot be determined, only displacement</a:t>
            </a:r>
          </a:p>
          <a:p>
            <a:r>
              <a:rPr lang="en-US" dirty="0" smtClean="0"/>
              <a:t>Displacement is -6 m (moving left)</a:t>
            </a:r>
            <a:endParaRPr lang="en-US" baseline="30000" dirty="0" smtClean="0"/>
          </a:p>
          <a:p>
            <a:r>
              <a:rPr lang="en-US" dirty="0"/>
              <a:t>Displacement </a:t>
            </a:r>
            <a:r>
              <a:rPr lang="en-US" dirty="0" smtClean="0"/>
              <a:t>is 10 m (moving right)</a:t>
            </a:r>
            <a:endParaRPr lang="en-US" baseline="30000" dirty="0" smtClean="0"/>
          </a:p>
          <a:p>
            <a:r>
              <a:rPr lang="en-US" dirty="0" smtClean="0"/>
              <a:t>The sign of velocity tells the direction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of motion</a:t>
            </a:r>
            <a:endParaRPr lang="en-US" dirty="0"/>
          </a:p>
        </p:txBody>
      </p:sp>
      <p:pic>
        <p:nvPicPr>
          <p:cNvPr id="4" name="Picture 2" descr="http://www.algebralab.org/img/53d47708-6ec2-4d69-bea5-a25e73298e3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246" y="3105150"/>
            <a:ext cx="1740476" cy="132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6477000" y="3562350"/>
            <a:ext cx="11430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629400" y="3449198"/>
            <a:ext cx="1384144" cy="3787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73296" y="878563"/>
            <a:ext cx="133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1328" y="1530191"/>
            <a:ext cx="1444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6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time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971550"/>
            <a:ext cx="6029672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The area under the graph and the x-axis is velocity</a:t>
            </a:r>
          </a:p>
          <a:p>
            <a:r>
              <a:rPr lang="en-US" dirty="0" smtClean="0"/>
              <a:t>Acceleration doesn’t say anything about which way an object is moving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6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05979"/>
            <a:ext cx="6867872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Speeding up and slowing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200150"/>
            <a:ext cx="6563072" cy="3657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velocity and acceleration have the </a:t>
            </a:r>
            <a:r>
              <a:rPr lang="en-US" b="1" dirty="0" smtClean="0"/>
              <a:t>same </a:t>
            </a:r>
            <a:r>
              <a:rPr lang="en-US" dirty="0" smtClean="0"/>
              <a:t>sign, the thing is speeding up (on a velocity time graph – this is moving </a:t>
            </a:r>
            <a:r>
              <a:rPr lang="en-US" b="1" dirty="0" smtClean="0"/>
              <a:t>away</a:t>
            </a:r>
            <a:r>
              <a:rPr lang="en-US" dirty="0" smtClean="0"/>
              <a:t> from x axis (which is different than above the x-axis))</a:t>
            </a:r>
          </a:p>
          <a:p>
            <a:r>
              <a:rPr lang="en-US" dirty="0" smtClean="0"/>
              <a:t>If velocity and acceleration have </a:t>
            </a:r>
            <a:r>
              <a:rPr lang="en-US" b="1" dirty="0" smtClean="0"/>
              <a:t>different </a:t>
            </a:r>
            <a:r>
              <a:rPr lang="en-US" dirty="0" smtClean="0"/>
              <a:t>signs, the thing is slowing down (on a velocity time graph – this is moving </a:t>
            </a:r>
            <a:r>
              <a:rPr lang="en-US" b="1" dirty="0" smtClean="0"/>
              <a:t>towards </a:t>
            </a:r>
            <a:r>
              <a:rPr lang="en-US" dirty="0" smtClean="0"/>
              <a:t>the x axis (which is different than under the x-axis))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0703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3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</Template>
  <TotalTime>255</TotalTime>
  <Words>1322</Words>
  <Application>Microsoft Office PowerPoint</Application>
  <PresentationFormat>On-screen Show (16:9)</PresentationFormat>
  <Paragraphs>251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PGothic</vt:lpstr>
      <vt:lpstr>Arial</vt:lpstr>
      <vt:lpstr>Calibri</vt:lpstr>
      <vt:lpstr>Lucida Grande</vt:lpstr>
      <vt:lpstr>Times</vt:lpstr>
      <vt:lpstr>Times New Roman</vt:lpstr>
      <vt:lpstr>36</vt:lpstr>
      <vt:lpstr>MathType 6.0 Equation</vt:lpstr>
      <vt:lpstr>1.  KINEMATICS -MOTION GRAPHS</vt:lpstr>
      <vt:lpstr>Mechanics</vt:lpstr>
      <vt:lpstr>Variables</vt:lpstr>
      <vt:lpstr>Distance vs. displacement</vt:lpstr>
      <vt:lpstr>Velocity approximation</vt:lpstr>
      <vt:lpstr>Position time graph</vt:lpstr>
      <vt:lpstr>Velocity time graph</vt:lpstr>
      <vt:lpstr>Acceleration time graph</vt:lpstr>
      <vt:lpstr>Speeding up and slowing down</vt:lpstr>
      <vt:lpstr>Velocity &amp; Acceleration Sign Chart</vt:lpstr>
      <vt:lpstr>Important!!</vt:lpstr>
      <vt:lpstr>Some examples!!</vt:lpstr>
      <vt:lpstr>How Can You Create the Following Position Graphs?</vt:lpstr>
      <vt:lpstr>How Can You Create the Following Velocity Graphs?</vt:lpstr>
      <vt:lpstr>Which Object is Moving Faster (Greatest Speed)?</vt:lpstr>
      <vt:lpstr>Which Object is Moving Faster (Greatest Speed)?</vt:lpstr>
      <vt:lpstr>Which Object is Moving Faster (Greatest Speed)?</vt:lpstr>
      <vt:lpstr>PowerPoint Presentation</vt:lpstr>
      <vt:lpstr>PowerPoint Presentation</vt:lpstr>
      <vt:lpstr>Which Graph Shows the Velocity of a Ball Thrown Straight Up, After it Leaves Your Hand?</vt:lpstr>
      <vt:lpstr>Summary</vt:lpstr>
      <vt:lpstr>AP Physics C</vt:lpstr>
      <vt:lpstr>Example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 GRAPHS</dc:title>
  <dc:creator>Susan Ryan</dc:creator>
  <cp:lastModifiedBy>Susan Ryan</cp:lastModifiedBy>
  <cp:revision>32</cp:revision>
  <dcterms:created xsi:type="dcterms:W3CDTF">2014-07-14T20:31:29Z</dcterms:created>
  <dcterms:modified xsi:type="dcterms:W3CDTF">2017-12-26T20:46:33Z</dcterms:modified>
</cp:coreProperties>
</file>